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</p:sldIdLst>
  <p:sldSz cy="6858000" cx="9144000"/>
  <p:notesSz cx="6858000" cy="9144000"/>
  <p:embeddedFontLst>
    <p:embeddedFont>
      <p:font typeface="Arimo"/>
      <p:regular r:id="rId78"/>
      <p:bold r:id="rId79"/>
      <p:italic r:id="rId80"/>
      <p:boldItalic r:id="rId8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4E769B2B-59FE-4714-A106-8BB86A6E34B6}">
  <a:tblStyle styleId="{4E769B2B-59FE-4714-A106-8BB86A6E34B6}" styleName="Table_0"/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Arimo-italic.fntdata"/><Relationship Id="rId81" Type="http://schemas.openxmlformats.org/officeDocument/2006/relationships/font" Target="fonts/Arim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font" Target="fonts/Arimo-bold.fntdata"/><Relationship Id="rId34" Type="http://schemas.openxmlformats.org/officeDocument/2006/relationships/slide" Target="slides/slide28.xml"/><Relationship Id="rId78" Type="http://schemas.openxmlformats.org/officeDocument/2006/relationships/font" Target="fonts/Arimo-regular.fntdata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5" name="Shape 3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4" name="Shape 3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2" name="Shape 3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9" name="Shape 3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6" name="Shape 4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2" name="Shape 4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0" name="Shape 4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6" name="Shape 4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2" name="Shape 4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1" name="Shape 4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1" name="Shape 4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7" name="Shape 5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3" name="Shape 5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0" name="Shape 5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9" name="Shape 5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8" name="Shape 5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4" name="Shape 5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0" name="Shape 6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5" name="Shape 6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0" name="Shape 6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5" name="Shape 6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4" name="Shape 6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0" name="Shape 6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5" name="Shape 6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0" name="Shape 7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7" name="Shape 7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3" name="Shape 7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2" name="Shape 7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1" name="Shape 7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0" name="Shape 7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9" name="Shape 7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6" name="Shape 7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7" name="Shape 7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5" name="Shape 8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2" name="Shape 8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Shape 8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4" name="Shape 8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2" name="Shape 8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0" name="Shape 8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Shape 8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7" name="Shape 8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Shape 8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6" name="Shape 8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Shape 8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4" name="Shape 8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Shape 8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2" name="Shape 8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Shape 8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0" name="Shape 9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Shape 9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6" name="Shape 9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Shape 9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2" name="Shape 9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Shape 9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0" name="Shape 9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Shape 9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8" name="Shape 9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Shape 9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6" name="Shape 9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Shape 9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4" name="Shape 9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x="1066800" y="1997075"/>
            <a:ext cx="7086600" cy="14319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x="1066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19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97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97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97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97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97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1066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705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1066800" y="304800"/>
            <a:ext cx="7543800" cy="143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57200" y="1981200"/>
            <a:ext cx="41148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844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97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48589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48589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48589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4859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4859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2" type="body"/>
          </p:nvPr>
        </p:nvSpPr>
        <p:spPr>
          <a:xfrm>
            <a:off x="4724400" y="1981200"/>
            <a:ext cx="41148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844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97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48589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48589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48589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4859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4859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0" type="dt"/>
          </p:nvPr>
        </p:nvSpPr>
        <p:spPr>
          <a:xfrm>
            <a:off x="1066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6705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0" type="dt"/>
          </p:nvPr>
        </p:nvSpPr>
        <p:spPr>
          <a:xfrm>
            <a:off x="1066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6705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1066800" y="304800"/>
            <a:ext cx="7543800" cy="143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57200" y="1981200"/>
            <a:ext cx="83819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19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97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97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97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97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97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1066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705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0" type="dt"/>
          </p:nvPr>
        </p:nvSpPr>
        <p:spPr>
          <a:xfrm>
            <a:off x="1066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6705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 rot="5400000">
            <a:off x="4705350" y="2343150"/>
            <a:ext cx="6172199" cy="2095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 rot="5400000">
            <a:off x="438150" y="323850"/>
            <a:ext cx="6172199" cy="6134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19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97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97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97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97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97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1066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6705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1066800" y="304800"/>
            <a:ext cx="7543800" cy="143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 rot="5400000">
            <a:off x="2400300" y="38100"/>
            <a:ext cx="4495800" cy="838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19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97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97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97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97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97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1066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6705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1066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6705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19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97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97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97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97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97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1066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6705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1066800" y="304800"/>
            <a:ext cx="7543800" cy="143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1066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6705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622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48589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7479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7479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7479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7479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7479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622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48589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7479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7479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7479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7479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7479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1066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6705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6350"/>
            <a:ext cx="9140825" cy="6851648"/>
            <a:chOff x="0" y="6350"/>
            <a:chExt cx="9140825" cy="6851648"/>
          </a:xfrm>
        </p:grpSpPr>
        <p:grpSp>
          <p:nvGrpSpPr>
            <p:cNvPr id="11" name="Shape 11"/>
            <p:cNvGrpSpPr/>
            <p:nvPr/>
          </p:nvGrpSpPr>
          <p:grpSpPr>
            <a:xfrm>
              <a:off x="0" y="1843086"/>
              <a:ext cx="9140825" cy="5014911"/>
              <a:chOff x="0" y="1843086"/>
              <a:chExt cx="9140825" cy="5014911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885825" y="1843086"/>
                <a:ext cx="8255000" cy="5014911"/>
              </a:xfrm>
              <a:custGeom>
                <a:pathLst>
                  <a:path extrusionOk="0" h="120000" w="12000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0" y="1843086"/>
                <a:ext cx="885825" cy="5014911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Shape 14"/>
            <p:cNvSpPr/>
            <p:nvPr/>
          </p:nvSpPr>
          <p:spPr>
            <a:xfrm>
              <a:off x="876300" y="1509712"/>
              <a:ext cx="19049" cy="666749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1217612" y="1833561"/>
              <a:ext cx="400049" cy="19049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1833561"/>
              <a:ext cx="557211" cy="19049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" name="Shape 17"/>
            <p:cNvGrpSpPr/>
            <p:nvPr/>
          </p:nvGrpSpPr>
          <p:grpSpPr>
            <a:xfrm>
              <a:off x="552450" y="6350"/>
              <a:ext cx="8588374" cy="6851648"/>
              <a:chOff x="552450" y="6350"/>
              <a:chExt cx="8588374" cy="6851648"/>
            </a:xfrm>
          </p:grpSpPr>
          <p:sp>
            <p:nvSpPr>
              <p:cNvPr id="18" name="Shape 18"/>
              <p:cNvSpPr/>
              <p:nvPr/>
            </p:nvSpPr>
            <p:spPr>
              <a:xfrm>
                <a:off x="876300" y="6350"/>
                <a:ext cx="19049" cy="1103312"/>
              </a:xfrm>
              <a:custGeom>
                <a:pathLst>
                  <a:path extrusionOk="0" h="120000" w="120000">
                    <a:moveTo>
                      <a:pt x="120000" y="0"/>
                    </a:moveTo>
                    <a:lnTo>
                      <a:pt x="0" y="0"/>
                    </a:lnTo>
                    <a:lnTo>
                      <a:pt x="0" y="120000"/>
                    </a:ln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876300" y="2576511"/>
                <a:ext cx="19049" cy="4281486"/>
              </a:xfrm>
              <a:custGeom>
                <a:pathLst>
                  <a:path extrusionOk="0" h="120000" w="120000">
                    <a:moveTo>
                      <a:pt x="0" y="119999"/>
                    </a:moveTo>
                    <a:lnTo>
                      <a:pt x="120000" y="119999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19999"/>
                    </a:lnTo>
                    <a:lnTo>
                      <a:pt x="0" y="119999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1617662" y="1833561"/>
                <a:ext cx="7523162" cy="19049"/>
              </a:xfrm>
              <a:custGeom>
                <a:pathLst>
                  <a:path extrusionOk="0" h="120000" w="120000">
                    <a:moveTo>
                      <a:pt x="120000" y="0"/>
                    </a:moveTo>
                    <a:lnTo>
                      <a:pt x="0" y="0"/>
                    </a:lnTo>
                    <a:lnTo>
                      <a:pt x="0" y="120000"/>
                    </a:ln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76300" y="2176461"/>
                <a:ext cx="19049" cy="400049"/>
              </a:xfrm>
              <a:custGeom>
                <a:pathLst>
                  <a:path extrusionOk="0" h="120000" w="12000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76300" y="1109662"/>
                <a:ext cx="19049" cy="400049"/>
              </a:xfrm>
              <a:custGeom>
                <a:pathLst>
                  <a:path extrusionOk="0" h="120000" w="120000">
                    <a:moveTo>
                      <a:pt x="120000" y="0"/>
                    </a:moveTo>
                    <a:lnTo>
                      <a:pt x="0" y="0"/>
                    </a:lnTo>
                    <a:lnTo>
                      <a:pt x="0" y="120000"/>
                    </a:ln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552450" y="1833561"/>
                <a:ext cx="665161" cy="19049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19999" y="120000"/>
                    </a:lnTo>
                    <a:lnTo>
                      <a:pt x="11999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" name="Shape 24"/>
          <p:cNvSpPr txBox="1"/>
          <p:nvPr>
            <p:ph type="title"/>
          </p:nvPr>
        </p:nvSpPr>
        <p:spPr>
          <a:xfrm>
            <a:off x="1066800" y="304800"/>
            <a:ext cx="7543800" cy="143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981200"/>
            <a:ext cx="83819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19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97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97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97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97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97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1066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705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Shape 36"/>
          <p:cNvGrpSpPr/>
          <p:nvPr/>
        </p:nvGrpSpPr>
        <p:grpSpPr>
          <a:xfrm>
            <a:off x="0" y="6350"/>
            <a:ext cx="9140825" cy="6851648"/>
            <a:chOff x="0" y="6350"/>
            <a:chExt cx="9140825" cy="6851648"/>
          </a:xfrm>
        </p:grpSpPr>
        <p:sp>
          <p:nvSpPr>
            <p:cNvPr id="37" name="Shape 37"/>
            <p:cNvSpPr/>
            <p:nvPr/>
          </p:nvSpPr>
          <p:spPr>
            <a:xfrm>
              <a:off x="885825" y="1843086"/>
              <a:ext cx="8255000" cy="5014911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>
              <a:off x="0" y="1843086"/>
              <a:ext cx="885825" cy="5014911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Shape 39"/>
            <p:cNvGrpSpPr/>
            <p:nvPr/>
          </p:nvGrpSpPr>
          <p:grpSpPr>
            <a:xfrm>
              <a:off x="0" y="6350"/>
              <a:ext cx="9140824" cy="6851648"/>
              <a:chOff x="0" y="6350"/>
              <a:chExt cx="9140824" cy="6851648"/>
            </a:xfrm>
          </p:grpSpPr>
          <p:sp>
            <p:nvSpPr>
              <p:cNvPr id="40" name="Shape 40"/>
              <p:cNvSpPr/>
              <p:nvPr/>
            </p:nvSpPr>
            <p:spPr>
              <a:xfrm>
                <a:off x="876300" y="6350"/>
                <a:ext cx="19049" cy="1103312"/>
              </a:xfrm>
              <a:custGeom>
                <a:pathLst>
                  <a:path extrusionOk="0" h="120000" w="120000">
                    <a:moveTo>
                      <a:pt x="120000" y="0"/>
                    </a:moveTo>
                    <a:lnTo>
                      <a:pt x="0" y="0"/>
                    </a:lnTo>
                    <a:lnTo>
                      <a:pt x="0" y="120000"/>
                    </a:ln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Shape 41"/>
              <p:cNvSpPr/>
              <p:nvPr/>
            </p:nvSpPr>
            <p:spPr>
              <a:xfrm>
                <a:off x="876300" y="2576511"/>
                <a:ext cx="19049" cy="4281486"/>
              </a:xfrm>
              <a:custGeom>
                <a:pathLst>
                  <a:path extrusionOk="0" h="120000" w="120000">
                    <a:moveTo>
                      <a:pt x="0" y="119999"/>
                    </a:moveTo>
                    <a:lnTo>
                      <a:pt x="120000" y="119999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19999"/>
                    </a:lnTo>
                    <a:lnTo>
                      <a:pt x="0" y="119999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Shape 42"/>
              <p:cNvSpPr/>
              <p:nvPr/>
            </p:nvSpPr>
            <p:spPr>
              <a:xfrm>
                <a:off x="1617662" y="1833561"/>
                <a:ext cx="7523162" cy="19049"/>
              </a:xfrm>
              <a:custGeom>
                <a:pathLst>
                  <a:path extrusionOk="0" h="120000" w="120000">
                    <a:moveTo>
                      <a:pt x="120000" y="0"/>
                    </a:moveTo>
                    <a:lnTo>
                      <a:pt x="0" y="0"/>
                    </a:lnTo>
                    <a:lnTo>
                      <a:pt x="0" y="120000"/>
                    </a:ln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Shape 43"/>
              <p:cNvSpPr/>
              <p:nvPr/>
            </p:nvSpPr>
            <p:spPr>
              <a:xfrm>
                <a:off x="876300" y="2176461"/>
                <a:ext cx="19049" cy="400049"/>
              </a:xfrm>
              <a:custGeom>
                <a:pathLst>
                  <a:path extrusionOk="0" h="120000" w="12000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Shape 44"/>
              <p:cNvSpPr/>
              <p:nvPr/>
            </p:nvSpPr>
            <p:spPr>
              <a:xfrm>
                <a:off x="876300" y="1109662"/>
                <a:ext cx="19049" cy="400049"/>
              </a:xfrm>
              <a:custGeom>
                <a:pathLst>
                  <a:path extrusionOk="0" h="120000" w="120000">
                    <a:moveTo>
                      <a:pt x="120000" y="0"/>
                    </a:moveTo>
                    <a:lnTo>
                      <a:pt x="0" y="0"/>
                    </a:lnTo>
                    <a:lnTo>
                      <a:pt x="0" y="120000"/>
                    </a:ln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Shape 45"/>
              <p:cNvSpPr/>
              <p:nvPr/>
            </p:nvSpPr>
            <p:spPr>
              <a:xfrm>
                <a:off x="876300" y="1509712"/>
                <a:ext cx="19049" cy="666749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Shape 46"/>
              <p:cNvSpPr/>
              <p:nvPr/>
            </p:nvSpPr>
            <p:spPr>
              <a:xfrm>
                <a:off x="0" y="1833561"/>
                <a:ext cx="557211" cy="19049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Shape 47"/>
              <p:cNvSpPr/>
              <p:nvPr/>
            </p:nvSpPr>
            <p:spPr>
              <a:xfrm>
                <a:off x="1217612" y="1833561"/>
                <a:ext cx="400049" cy="19049"/>
              </a:xfrm>
              <a:custGeom>
                <a:pathLst>
                  <a:path extrusionOk="0" h="120000" w="120000">
                    <a:moveTo>
                      <a:pt x="120000" y="0"/>
                    </a:moveTo>
                    <a:lnTo>
                      <a:pt x="0" y="0"/>
                    </a:lnTo>
                    <a:lnTo>
                      <a:pt x="0" y="120000"/>
                    </a:ln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Shape 48"/>
              <p:cNvSpPr/>
              <p:nvPr/>
            </p:nvSpPr>
            <p:spPr>
              <a:xfrm>
                <a:off x="552450" y="1833561"/>
                <a:ext cx="665161" cy="19049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19999" y="120000"/>
                    </a:lnTo>
                    <a:lnTo>
                      <a:pt x="11999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" name="Shape 49"/>
          <p:cNvSpPr txBox="1"/>
          <p:nvPr>
            <p:ph type="title"/>
          </p:nvPr>
        </p:nvSpPr>
        <p:spPr>
          <a:xfrm>
            <a:off x="1066800" y="304800"/>
            <a:ext cx="7543800" cy="143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457200" y="1981200"/>
            <a:ext cx="83819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19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97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97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97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97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97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1066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705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1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3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5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6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4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1219200" y="838200"/>
            <a:ext cx="708660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NUCLEAR CHEMISTRY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3048000"/>
            <a:ext cx="3098800" cy="324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/>
        </p:nvSpPr>
        <p:spPr>
          <a:xfrm>
            <a:off x="1752600" y="533400"/>
            <a:ext cx="5184775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Types of Radiation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533400" y="1828800"/>
            <a:ext cx="3048000" cy="3990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three most common types of radiation are alpha (</a:t>
            </a:r>
            <a:r>
              <a:rPr b="0" i="1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), beta (β), and gamma (</a:t>
            </a: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</a:p>
        </p:txBody>
      </p:sp>
      <p:pic>
        <p:nvPicPr>
          <p:cNvPr descr="ANd9GcQSHsZFmmscZHIH7ImSEB0MN3fU_fs22uT9LqRyiX028aRxLdgNaw" id="242" name="Shape 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0" y="2438400"/>
            <a:ext cx="4343400" cy="288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/>
        </p:nvSpPr>
        <p:spPr>
          <a:xfrm>
            <a:off x="381000" y="2286000"/>
            <a:ext cx="8381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Name	   Symbol   Formula    Mass    Charge   Description</a:t>
            </a:r>
          </a:p>
        </p:txBody>
      </p:sp>
      <p:cxnSp>
        <p:nvCxnSpPr>
          <p:cNvPr id="248" name="Shape 248"/>
          <p:cNvCxnSpPr/>
          <p:nvPr/>
        </p:nvCxnSpPr>
        <p:spPr>
          <a:xfrm>
            <a:off x="228600" y="2786061"/>
            <a:ext cx="86868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49" name="Shape 249"/>
          <p:cNvSpPr txBox="1"/>
          <p:nvPr/>
        </p:nvSpPr>
        <p:spPr>
          <a:xfrm>
            <a:off x="228600" y="2133600"/>
            <a:ext cx="8686800" cy="3657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0" name="Shape 250"/>
          <p:cNvCxnSpPr/>
          <p:nvPr/>
        </p:nvCxnSpPr>
        <p:spPr>
          <a:xfrm>
            <a:off x="1447800" y="2133600"/>
            <a:ext cx="0" cy="3657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51" name="Shape 251"/>
          <p:cNvCxnSpPr/>
          <p:nvPr/>
        </p:nvCxnSpPr>
        <p:spPr>
          <a:xfrm>
            <a:off x="2895600" y="2133600"/>
            <a:ext cx="0" cy="3657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52" name="Shape 252"/>
          <p:cNvCxnSpPr/>
          <p:nvPr/>
        </p:nvCxnSpPr>
        <p:spPr>
          <a:xfrm>
            <a:off x="4267200" y="2133600"/>
            <a:ext cx="0" cy="3657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53" name="Shape 253"/>
          <p:cNvCxnSpPr/>
          <p:nvPr/>
        </p:nvCxnSpPr>
        <p:spPr>
          <a:xfrm>
            <a:off x="5486400" y="2133600"/>
            <a:ext cx="0" cy="3657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54" name="Shape 254"/>
          <p:cNvCxnSpPr/>
          <p:nvPr/>
        </p:nvCxnSpPr>
        <p:spPr>
          <a:xfrm>
            <a:off x="228600" y="3810000"/>
            <a:ext cx="86868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55" name="Shape 255"/>
          <p:cNvCxnSpPr/>
          <p:nvPr/>
        </p:nvCxnSpPr>
        <p:spPr>
          <a:xfrm>
            <a:off x="228600" y="4800600"/>
            <a:ext cx="86868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56" name="Shape 256"/>
          <p:cNvSpPr txBox="1"/>
          <p:nvPr/>
        </p:nvSpPr>
        <p:spPr>
          <a:xfrm>
            <a:off x="1981200" y="3962400"/>
            <a:ext cx="3810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1905000" y="3048000"/>
            <a:ext cx="4572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1981200" y="4953000"/>
            <a:ext cx="609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6858000" y="4876800"/>
            <a:ext cx="1981199" cy="822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 energy radiation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2133600" y="457200"/>
            <a:ext cx="5184775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Types of Radiation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381000" y="3048000"/>
            <a:ext cx="990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alpha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381000" y="4038600"/>
            <a:ext cx="990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beta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228600" y="5029200"/>
            <a:ext cx="129540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gamma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6858000" y="3886200"/>
            <a:ext cx="2286000" cy="822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 speed electrons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6858000" y="2895600"/>
            <a:ext cx="1524000" cy="822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helium nuclei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4724400" y="2971800"/>
            <a:ext cx="8381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5715000" y="2971800"/>
            <a:ext cx="8381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+2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4724400" y="5029200"/>
            <a:ext cx="8381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4724400" y="4038600"/>
            <a:ext cx="8381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5867400" y="5029200"/>
            <a:ext cx="8381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5791200" y="4038600"/>
            <a:ext cx="8381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</a:p>
        </p:txBody>
      </p:sp>
      <p:cxnSp>
        <p:nvCxnSpPr>
          <p:cNvPr id="272" name="Shape 272"/>
          <p:cNvCxnSpPr/>
          <p:nvPr/>
        </p:nvCxnSpPr>
        <p:spPr>
          <a:xfrm>
            <a:off x="6781800" y="2133600"/>
            <a:ext cx="0" cy="3657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73" name="Shape 273"/>
          <p:cNvSpPr txBox="1"/>
          <p:nvPr/>
        </p:nvSpPr>
        <p:spPr>
          <a:xfrm>
            <a:off x="3429000" y="2971800"/>
            <a:ext cx="9144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3200400" y="28956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3200400" y="32766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3200400" y="38100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3124200" y="42672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3429000" y="3962400"/>
            <a:ext cx="9144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</a:p>
        </p:txBody>
      </p:sp>
      <p:cxnSp>
        <p:nvCxnSpPr>
          <p:cNvPr id="279" name="Shape 279"/>
          <p:cNvCxnSpPr/>
          <p:nvPr/>
        </p:nvCxnSpPr>
        <p:spPr>
          <a:xfrm>
            <a:off x="2895600" y="4800600"/>
            <a:ext cx="1371599" cy="990599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/>
        </p:nvSpPr>
        <p:spPr>
          <a:xfrm>
            <a:off x="1828800" y="533400"/>
            <a:ext cx="5486399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Alpha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533400" y="4191000"/>
            <a:ext cx="7924799" cy="968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charge of an alpha particle is 2+ due to the presence of the two protons. 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533400" y="1828800"/>
            <a:ext cx="8077199" cy="1844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 alpha particle (α) has the same composition as a helium nucleus—two protons and two neutrons—and is therefore given the symbol 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pic>
        <p:nvPicPr>
          <p:cNvPr descr="eq09" id="287" name="Shape 2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3200400"/>
            <a:ext cx="990599" cy="79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/>
        </p:nvSpPr>
        <p:spPr>
          <a:xfrm>
            <a:off x="609600" y="1905000"/>
            <a:ext cx="8001000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Because of their mass and charge, alpha particles are relatively slow-moving compared with other types of radiation. 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533400" y="4114800"/>
            <a:ext cx="5105399" cy="1844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Thus, alpha particles are not very penetrating—a single sheet of paper stops alpha particles. </a:t>
            </a:r>
          </a:p>
        </p:txBody>
      </p:sp>
      <p:pic>
        <p:nvPicPr>
          <p:cNvPr descr="im11 piece of paper" id="294" name="Shape 2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3581400"/>
            <a:ext cx="2938462" cy="304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/>
          <p:nvPr/>
        </p:nvSpPr>
        <p:spPr>
          <a:xfrm>
            <a:off x="1828800" y="533400"/>
            <a:ext cx="5486399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Alpha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/>
        </p:nvSpPr>
        <p:spPr>
          <a:xfrm>
            <a:off x="1905000" y="533400"/>
            <a:ext cx="5410200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Beta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533400" y="1905000"/>
            <a:ext cx="8077199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beta particle is a very-fast moving electron that has been emitted from a neutron of an unstable nucleus. 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609600" y="3505200"/>
            <a:ext cx="8001000" cy="968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Beta particles are represented by the symbol</a:t>
            </a:r>
          </a:p>
        </p:txBody>
      </p:sp>
      <p:pic>
        <p:nvPicPr>
          <p:cNvPr descr="eq11" id="303" name="Shape 3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40386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 txBox="1"/>
          <p:nvPr/>
        </p:nvSpPr>
        <p:spPr>
          <a:xfrm>
            <a:off x="914400" y="5105400"/>
            <a:ext cx="7848599" cy="15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zero superscript indicates the insignificant mass of an electron in comparison with the mass of a nucleus.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/>
        </p:nvSpPr>
        <p:spPr>
          <a:xfrm>
            <a:off x="533400" y="2743200"/>
            <a:ext cx="8077199" cy="968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–1 subscript denotes the negative charge of the particle. 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533400" y="4038600"/>
            <a:ext cx="8001000" cy="968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Beta radiation consists of a stream of fast-moving electrons. 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1905000" y="533400"/>
            <a:ext cx="5410200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Beta</a:t>
            </a:r>
          </a:p>
        </p:txBody>
      </p:sp>
      <p:pic>
        <p:nvPicPr>
          <p:cNvPr descr="eq11" id="312" name="Shape 3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0" y="16764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/>
        </p:nvSpPr>
        <p:spPr>
          <a:xfrm>
            <a:off x="533400" y="1828800"/>
            <a:ext cx="7924799" cy="1844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Because beta particles are both lightweight and fast moving, they have greater penetrating power than alpha particles.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609600" y="4114800"/>
            <a:ext cx="5105399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thin metal foil is required to stop beta particles. </a:t>
            </a:r>
          </a:p>
        </p:txBody>
      </p:sp>
      <p:pic>
        <p:nvPicPr>
          <p:cNvPr descr="im13 foil" id="319" name="Shape 3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8800" y="3429000"/>
            <a:ext cx="2641600" cy="288289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/>
          <p:nvPr/>
        </p:nvSpPr>
        <p:spPr>
          <a:xfrm>
            <a:off x="1905000" y="533400"/>
            <a:ext cx="5410200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Beta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/>
        </p:nvSpPr>
        <p:spPr>
          <a:xfrm>
            <a:off x="2133600" y="609600"/>
            <a:ext cx="4724400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Gamma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533400" y="4495800"/>
            <a:ext cx="7924799" cy="1165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 you can see from the symbol, both the subscript and superscript are zeroes. 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533400" y="1905000"/>
            <a:ext cx="7848599" cy="1701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Gamma rays are high-energy (short wavelength) electromagnetic radiation.  They are denoted by the symbol 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</a:p>
        </p:txBody>
      </p:sp>
      <p:pic>
        <p:nvPicPr>
          <p:cNvPr descr="eq14" id="328" name="Shape 3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0" y="3124200"/>
            <a:ext cx="839787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/>
        </p:nvSpPr>
        <p:spPr>
          <a:xfrm>
            <a:off x="533400" y="1828800"/>
            <a:ext cx="7848599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Thus, the emission of gamma rays does not change the atomic number or mass number of a nucleus.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2133600" y="609600"/>
            <a:ext cx="4724400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Gamma</a:t>
            </a:r>
          </a:p>
        </p:txBody>
      </p:sp>
      <p:pic>
        <p:nvPicPr>
          <p:cNvPr descr="ANd9GcT5w44P2EjgZKSoi8iqClJDSjA5kV7QBV_piDyXYxV3l90J_Sk9tw" id="335" name="Shape 3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3429000"/>
            <a:ext cx="28702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/>
        </p:nvSpPr>
        <p:spPr>
          <a:xfrm>
            <a:off x="533400" y="1828800"/>
            <a:ext cx="784859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Gamma rays are the most penetrating.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2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Concrete, lead, or steel must be used to block gamma rays. 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2133600" y="609600"/>
            <a:ext cx="4724400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Gamma</a:t>
            </a:r>
          </a:p>
        </p:txBody>
      </p:sp>
      <p:pic>
        <p:nvPicPr>
          <p:cNvPr descr="116_radiation_penetration" id="342" name="Shape 3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3810000"/>
            <a:ext cx="5200649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228600" y="2057400"/>
            <a:ext cx="80771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8" name="Shape 128"/>
          <p:cNvGraphicFramePr/>
          <p:nvPr/>
        </p:nvGraphicFramePr>
        <p:xfrm>
          <a:off x="228600" y="213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{4E769B2B-59FE-4714-A106-8BB86A6E34B6}</a:tableStyleId>
              </a:tblPr>
              <a:tblGrid>
                <a:gridCol w="1547800"/>
                <a:gridCol w="1500175"/>
                <a:gridCol w="1524000"/>
                <a:gridCol w="1600200"/>
                <a:gridCol w="1219200"/>
                <a:gridCol w="1219200"/>
              </a:tblGrid>
              <a:tr h="908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Element</a:t>
                      </a:r>
                    </a:p>
                  </a:txBody>
                  <a:tcPr marT="0" marB="0" marR="0" marL="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# of neutrons</a:t>
                      </a:r>
                    </a:p>
                  </a:txBody>
                  <a:tcPr marT="0" marB="0" marR="0" marL="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# of protons</a:t>
                      </a:r>
                    </a:p>
                  </a:txBody>
                  <a:tcPr marT="0" marB="0" marR="0" marL="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# of electrons</a:t>
                      </a:r>
                    </a:p>
                  </a:txBody>
                  <a:tcPr marT="0" marB="0" marR="0" marL="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Atomic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#</a:t>
                      </a:r>
                    </a:p>
                  </a:txBody>
                  <a:tcPr marT="0" marB="0" marR="0" marL="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Mass 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#</a:t>
                      </a:r>
                    </a:p>
                  </a:txBody>
                  <a:tcPr marT="0" marB="0" marR="0" marL="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031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Scan-dium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031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80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Iron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129" name="Shape 129"/>
          <p:cNvSpPr txBox="1"/>
          <p:nvPr/>
        </p:nvSpPr>
        <p:spPr>
          <a:xfrm>
            <a:off x="533400" y="1219200"/>
            <a:ext cx="7543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5000"/>
              <a:buFont typeface="Arial"/>
              <a:buChar char="●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Fill in the chart below.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7696200" y="3305175"/>
            <a:ext cx="10667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6477000" y="3305175"/>
            <a:ext cx="10667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1981200" y="3305175"/>
            <a:ext cx="10667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5105400" y="3305175"/>
            <a:ext cx="10667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3505200" y="3305175"/>
            <a:ext cx="10667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7620000" y="3076575"/>
            <a:ext cx="1219199" cy="9144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6400800" y="3076575"/>
            <a:ext cx="1219199" cy="9144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1905000" y="3076575"/>
            <a:ext cx="1219199" cy="9144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4953000" y="3076575"/>
            <a:ext cx="1219199" cy="9144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3429000" y="3076575"/>
            <a:ext cx="1219199" cy="9144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7620000" y="4143375"/>
            <a:ext cx="1219199" cy="9144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7696200" y="4295775"/>
            <a:ext cx="10667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54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6400800" y="4143375"/>
            <a:ext cx="1219199" cy="9144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6477000" y="4295775"/>
            <a:ext cx="10667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1981200" y="4295775"/>
            <a:ext cx="10667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4953000" y="4191000"/>
            <a:ext cx="1219199" cy="9144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5105400" y="4295775"/>
            <a:ext cx="10667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3429000" y="4143375"/>
            <a:ext cx="1219199" cy="9144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3505200" y="4295775"/>
            <a:ext cx="10667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228600" y="257175"/>
            <a:ext cx="8534399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ATOMIC STRUCTURE REVIEW</a:t>
            </a:r>
          </a:p>
        </p:txBody>
      </p:sp>
      <p:cxnSp>
        <p:nvCxnSpPr>
          <p:cNvPr id="150" name="Shape 150"/>
          <p:cNvCxnSpPr/>
          <p:nvPr/>
        </p:nvCxnSpPr>
        <p:spPr>
          <a:xfrm>
            <a:off x="228600" y="2133600"/>
            <a:ext cx="8610599" cy="1587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51" name="Shape 151"/>
          <p:cNvCxnSpPr/>
          <p:nvPr/>
        </p:nvCxnSpPr>
        <p:spPr>
          <a:xfrm>
            <a:off x="228600" y="3048000"/>
            <a:ext cx="8610599" cy="1587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52" name="Shape 152"/>
          <p:cNvCxnSpPr/>
          <p:nvPr/>
        </p:nvCxnSpPr>
        <p:spPr>
          <a:xfrm>
            <a:off x="228600" y="4038600"/>
            <a:ext cx="8610599" cy="1587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53" name="Shape 153"/>
          <p:cNvCxnSpPr/>
          <p:nvPr/>
        </p:nvCxnSpPr>
        <p:spPr>
          <a:xfrm>
            <a:off x="228600" y="5105400"/>
            <a:ext cx="8610599" cy="1587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54" name="Shape 154"/>
          <p:cNvCxnSpPr/>
          <p:nvPr/>
        </p:nvCxnSpPr>
        <p:spPr>
          <a:xfrm rot="5400000">
            <a:off x="-1256505" y="3618705"/>
            <a:ext cx="2971799" cy="1587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55" name="Shape 155"/>
          <p:cNvCxnSpPr/>
          <p:nvPr/>
        </p:nvCxnSpPr>
        <p:spPr>
          <a:xfrm rot="5400000">
            <a:off x="267493" y="3618705"/>
            <a:ext cx="2971799" cy="1587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56" name="Shape 156"/>
          <p:cNvCxnSpPr/>
          <p:nvPr/>
        </p:nvCxnSpPr>
        <p:spPr>
          <a:xfrm rot="5400000">
            <a:off x="1791492" y="3618705"/>
            <a:ext cx="2971799" cy="1587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57" name="Shape 157"/>
          <p:cNvCxnSpPr/>
          <p:nvPr/>
        </p:nvCxnSpPr>
        <p:spPr>
          <a:xfrm rot="5400000">
            <a:off x="3315492" y="3618705"/>
            <a:ext cx="2971799" cy="1587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58" name="Shape 158"/>
          <p:cNvCxnSpPr/>
          <p:nvPr/>
        </p:nvCxnSpPr>
        <p:spPr>
          <a:xfrm rot="5400000">
            <a:off x="4915692" y="3618705"/>
            <a:ext cx="2971799" cy="1587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59" name="Shape 159"/>
          <p:cNvCxnSpPr/>
          <p:nvPr/>
        </p:nvCxnSpPr>
        <p:spPr>
          <a:xfrm rot="5400000">
            <a:off x="6134893" y="3618705"/>
            <a:ext cx="2971799" cy="1587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60" name="Shape 160"/>
          <p:cNvCxnSpPr/>
          <p:nvPr/>
        </p:nvCxnSpPr>
        <p:spPr>
          <a:xfrm rot="5400000">
            <a:off x="7354093" y="3618705"/>
            <a:ext cx="2971799" cy="1587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descr="See full size image" id="161" name="Shape 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5224462"/>
            <a:ext cx="1143000" cy="16335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godzin.files.wordpress.com/2012/04/picture-table-2.png" id="162" name="Shape 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8800" y="5181600"/>
            <a:ext cx="1431924" cy="167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/>
        </p:nvSpPr>
        <p:spPr>
          <a:xfrm>
            <a:off x="2133600" y="609600"/>
            <a:ext cx="4724400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Radiation</a:t>
            </a:r>
          </a:p>
        </p:txBody>
      </p:sp>
      <p:pic>
        <p:nvPicPr>
          <p:cNvPr id="348" name="Shape 3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1905000"/>
            <a:ext cx="5714999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g field 3" id="353" name="Shape 3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3048000"/>
            <a:ext cx="8070849" cy="2695574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Shape 354"/>
          <p:cNvSpPr txBox="1"/>
          <p:nvPr/>
        </p:nvSpPr>
        <p:spPr>
          <a:xfrm>
            <a:off x="990600" y="1905000"/>
            <a:ext cx="48767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Alpha, Beta or Gamma?</a:t>
            </a:r>
          </a:p>
        </p:txBody>
      </p:sp>
      <p:grpSp>
        <p:nvGrpSpPr>
          <p:cNvPr id="355" name="Shape 355"/>
          <p:cNvGrpSpPr/>
          <p:nvPr/>
        </p:nvGrpSpPr>
        <p:grpSpPr>
          <a:xfrm>
            <a:off x="7772400" y="3352800"/>
            <a:ext cx="838200" cy="396874"/>
            <a:chOff x="7467600" y="1447800"/>
            <a:chExt cx="838200" cy="396874"/>
          </a:xfrm>
        </p:grpSpPr>
        <p:sp>
          <p:nvSpPr>
            <p:cNvPr id="356" name="Shape 356"/>
            <p:cNvSpPr txBox="1"/>
            <p:nvPr/>
          </p:nvSpPr>
          <p:spPr>
            <a:xfrm>
              <a:off x="7467600" y="1447800"/>
              <a:ext cx="685799" cy="3810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Shape 357"/>
            <p:cNvSpPr txBox="1"/>
            <p:nvPr/>
          </p:nvSpPr>
          <p:spPr>
            <a:xfrm>
              <a:off x="7543800" y="1447800"/>
              <a:ext cx="762000" cy="3968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2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??</a:t>
              </a:r>
            </a:p>
          </p:txBody>
        </p:sp>
      </p:grpSp>
      <p:sp>
        <p:nvSpPr>
          <p:cNvPr id="358" name="Shape 358"/>
          <p:cNvSpPr txBox="1"/>
          <p:nvPr/>
        </p:nvSpPr>
        <p:spPr>
          <a:xfrm>
            <a:off x="7772400" y="4114800"/>
            <a:ext cx="685799" cy="381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??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7772400" y="4572000"/>
            <a:ext cx="685799" cy="381000"/>
          </a:xfrm>
          <a:prstGeom prst="rect">
            <a:avLst/>
          </a:prstGeom>
          <a:solidFill>
            <a:srgbClr val="00CC00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??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2057400" y="533400"/>
            <a:ext cx="5184775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Types of Radiation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g field 3" id="365" name="Shape 3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3886200"/>
            <a:ext cx="8070849" cy="2695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6" name="Shape 366"/>
          <p:cNvGrpSpPr/>
          <p:nvPr/>
        </p:nvGrpSpPr>
        <p:grpSpPr>
          <a:xfrm>
            <a:off x="7772400" y="4191000"/>
            <a:ext cx="838200" cy="396874"/>
            <a:chOff x="7467600" y="1447800"/>
            <a:chExt cx="838200" cy="396874"/>
          </a:xfrm>
        </p:grpSpPr>
        <p:sp>
          <p:nvSpPr>
            <p:cNvPr id="367" name="Shape 367"/>
            <p:cNvSpPr txBox="1"/>
            <p:nvPr/>
          </p:nvSpPr>
          <p:spPr>
            <a:xfrm>
              <a:off x="7467600" y="1447800"/>
              <a:ext cx="685799" cy="381000"/>
            </a:xfrm>
            <a:prstGeom prst="rect">
              <a:avLst/>
            </a:prstGeom>
            <a:solidFill>
              <a:srgbClr val="FF9900"/>
            </a:solidFill>
            <a:ln cap="flat" cmpd="sng" w="9525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Shape 368"/>
            <p:cNvSpPr txBox="1"/>
            <p:nvPr/>
          </p:nvSpPr>
          <p:spPr>
            <a:xfrm>
              <a:off x="7543800" y="1447800"/>
              <a:ext cx="762000" cy="3968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2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??</a:t>
              </a:r>
            </a:p>
          </p:txBody>
        </p:sp>
      </p:grpSp>
      <p:sp>
        <p:nvSpPr>
          <p:cNvPr id="369" name="Shape 369"/>
          <p:cNvSpPr txBox="1"/>
          <p:nvPr/>
        </p:nvSpPr>
        <p:spPr>
          <a:xfrm>
            <a:off x="7772400" y="4953000"/>
            <a:ext cx="685799" cy="381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??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x="7772400" y="5410200"/>
            <a:ext cx="685799" cy="381000"/>
          </a:xfrm>
          <a:prstGeom prst="rect">
            <a:avLst/>
          </a:prstGeom>
          <a:solidFill>
            <a:srgbClr val="00CC00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??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2057400" y="457200"/>
            <a:ext cx="5184775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Types of Radiation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533400" y="1905000"/>
            <a:ext cx="8077199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Negatively charged beta particles are deflected toward the positively charged plate.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g field 3" id="377" name="Shape 3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3810000"/>
            <a:ext cx="8070849" cy="2695574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Shape 378"/>
          <p:cNvSpPr txBox="1"/>
          <p:nvPr/>
        </p:nvSpPr>
        <p:spPr>
          <a:xfrm>
            <a:off x="7772400" y="4876800"/>
            <a:ext cx="685799" cy="381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??</a:t>
            </a:r>
          </a:p>
        </p:txBody>
      </p:sp>
      <p:sp>
        <p:nvSpPr>
          <p:cNvPr id="379" name="Shape 379"/>
          <p:cNvSpPr txBox="1"/>
          <p:nvPr/>
        </p:nvSpPr>
        <p:spPr>
          <a:xfrm>
            <a:off x="7772400" y="5334000"/>
            <a:ext cx="685799" cy="381000"/>
          </a:xfrm>
          <a:prstGeom prst="rect">
            <a:avLst/>
          </a:prstGeom>
          <a:solidFill>
            <a:srgbClr val="00CC00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??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2057400" y="381000"/>
            <a:ext cx="5184775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Types of Radiation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533400" y="1828800"/>
            <a:ext cx="8305799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Positively charged alpha particles are deflected toward the negatively charged plate.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g field 3" id="386" name="Shape 3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3657600"/>
            <a:ext cx="8070849" cy="2695574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 txBox="1"/>
          <p:nvPr/>
        </p:nvSpPr>
        <p:spPr>
          <a:xfrm>
            <a:off x="7772400" y="4724400"/>
            <a:ext cx="685799" cy="381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??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2057400" y="457200"/>
            <a:ext cx="5184775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Types of Radiation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533400" y="1905000"/>
            <a:ext cx="8153399" cy="968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Gamma rays, which have no electrical charge, are not deflected.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g field 3" id="394" name="Shape 3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3962400"/>
            <a:ext cx="8070849" cy="2695574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Shape 395"/>
          <p:cNvSpPr txBox="1"/>
          <p:nvPr/>
        </p:nvSpPr>
        <p:spPr>
          <a:xfrm>
            <a:off x="2057400" y="457200"/>
            <a:ext cx="5184775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Types of Radiation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533400" y="2057400"/>
            <a:ext cx="8305799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an electric or magnetic field, alpha particles are deflected less than beta rays because they are more massive.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/>
        </p:nvSpPr>
        <p:spPr>
          <a:xfrm>
            <a:off x="533400" y="1828800"/>
            <a:ext cx="8001000" cy="968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Radioactive nuclei undergo decay in order to gain stability. 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2209800" y="609600"/>
            <a:ext cx="4565650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Nuclear Stability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x="533400" y="3124200"/>
            <a:ext cx="7848599" cy="968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elements with atomic numbers greater than </a:t>
            </a: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83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are radioactive.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/>
        </p:nvSpPr>
        <p:spPr>
          <a:xfrm>
            <a:off x="457200" y="457200"/>
            <a:ext cx="8075612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Balancing a Nuclear Equation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533400" y="1905000"/>
            <a:ext cx="8077199" cy="24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Nuclear equations are used to show nuclear transformations. 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2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Balanced nuclear equations require that both the atomic number and the mass number must be balanced.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/>
        </p:nvSpPr>
        <p:spPr>
          <a:xfrm>
            <a:off x="4038600" y="3124200"/>
            <a:ext cx="1371599" cy="155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mo"/>
              <a:buNone/>
            </a:pPr>
            <a:r>
              <a:rPr b="0" i="0" lang="en-US" sz="9600" u="non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3429000" y="3124200"/>
            <a:ext cx="8381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mo"/>
              <a:buNone/>
            </a:pPr>
            <a:r>
              <a:rPr b="0" i="0" lang="en-US" sz="4400" u="non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A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3429000" y="4191000"/>
            <a:ext cx="8381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mo"/>
              <a:buNone/>
            </a:pPr>
            <a:r>
              <a:rPr b="0" i="0" lang="en-US" sz="4400" u="non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Z</a:t>
            </a:r>
          </a:p>
        </p:txBody>
      </p:sp>
      <p:grpSp>
        <p:nvGrpSpPr>
          <p:cNvPr id="417" name="Shape 417"/>
          <p:cNvGrpSpPr/>
          <p:nvPr/>
        </p:nvGrpSpPr>
        <p:grpSpPr>
          <a:xfrm>
            <a:off x="1295400" y="4876800"/>
            <a:ext cx="2514599" cy="1555750"/>
            <a:chOff x="1143000" y="4800600"/>
            <a:chExt cx="2514599" cy="1555750"/>
          </a:xfrm>
        </p:grpSpPr>
        <p:sp>
          <p:nvSpPr>
            <p:cNvPr id="418" name="Shape 418"/>
            <p:cNvSpPr txBox="1"/>
            <p:nvPr/>
          </p:nvSpPr>
          <p:spPr>
            <a:xfrm>
              <a:off x="1143000" y="5410200"/>
              <a:ext cx="2514599" cy="946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9FF"/>
                </a:buClr>
                <a:buSzPct val="25000"/>
                <a:buFont typeface="Arimo"/>
                <a:buNone/>
              </a:pPr>
              <a:r>
                <a:rPr b="1" i="0" lang="en-US" sz="2800" u="none">
                  <a:solidFill>
                    <a:srgbClr val="FF99FF"/>
                  </a:solidFill>
                  <a:latin typeface="Arimo"/>
                  <a:ea typeface="Arimo"/>
                  <a:cs typeface="Arimo"/>
                  <a:sym typeface="Arimo"/>
                </a:rPr>
                <a:t>Atomic number</a:t>
              </a:r>
            </a:p>
          </p:txBody>
        </p:sp>
        <p:cxnSp>
          <p:nvCxnSpPr>
            <p:cNvPr id="419" name="Shape 419"/>
            <p:cNvCxnSpPr/>
            <p:nvPr/>
          </p:nvCxnSpPr>
          <p:spPr>
            <a:xfrm flipH="1" rot="10800000">
              <a:off x="2286000" y="4800600"/>
              <a:ext cx="914400" cy="533399"/>
            </a:xfrm>
            <a:prstGeom prst="straightConnector1">
              <a:avLst/>
            </a:prstGeom>
            <a:noFill/>
            <a:ln cap="flat" cmpd="sng" w="38100">
              <a:solidFill>
                <a:srgbClr val="FF99FF"/>
              </a:solidFill>
              <a:prstDash val="solid"/>
              <a:miter/>
              <a:headEnd len="med" w="med" type="none"/>
              <a:tailEnd len="lg" w="lg" type="triangle"/>
            </a:ln>
          </p:spPr>
        </p:cxnSp>
      </p:grpSp>
      <p:cxnSp>
        <p:nvCxnSpPr>
          <p:cNvPr id="420" name="Shape 420"/>
          <p:cNvCxnSpPr/>
          <p:nvPr/>
        </p:nvCxnSpPr>
        <p:spPr>
          <a:xfrm>
            <a:off x="2590800" y="2514600"/>
            <a:ext cx="762000" cy="7620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421" name="Shape 421"/>
          <p:cNvSpPr txBox="1"/>
          <p:nvPr/>
        </p:nvSpPr>
        <p:spPr>
          <a:xfrm>
            <a:off x="990600" y="1905000"/>
            <a:ext cx="2743199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mo"/>
              <a:buNone/>
            </a:pPr>
            <a:r>
              <a:rPr b="1" i="0" lang="en-US" sz="2800" u="none">
                <a:solidFill>
                  <a:srgbClr val="FFFF00"/>
                </a:solidFill>
                <a:latin typeface="Arimo"/>
                <a:ea typeface="Arimo"/>
                <a:cs typeface="Arimo"/>
                <a:sym typeface="Arimo"/>
              </a:rPr>
              <a:t>Mass number</a:t>
            </a:r>
          </a:p>
        </p:txBody>
      </p:sp>
      <p:cxnSp>
        <p:nvCxnSpPr>
          <p:cNvPr id="422" name="Shape 422"/>
          <p:cNvCxnSpPr/>
          <p:nvPr/>
        </p:nvCxnSpPr>
        <p:spPr>
          <a:xfrm rot="10800000">
            <a:off x="5333999" y="4419600"/>
            <a:ext cx="914400" cy="685799"/>
          </a:xfrm>
          <a:prstGeom prst="straightConnector1">
            <a:avLst/>
          </a:prstGeom>
          <a:noFill/>
          <a:ln cap="flat" cmpd="sng" w="38100">
            <a:solidFill>
              <a:schemeClr val="folHlink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423" name="Shape 423"/>
          <p:cNvSpPr txBox="1"/>
          <p:nvPr/>
        </p:nvSpPr>
        <p:spPr>
          <a:xfrm>
            <a:off x="5562600" y="5257800"/>
            <a:ext cx="2666999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mo"/>
              <a:buNone/>
            </a:pPr>
            <a:r>
              <a:rPr b="1" i="0" lang="en-US" sz="2800" u="none">
                <a:solidFill>
                  <a:schemeClr val="folHlink"/>
                </a:solidFill>
                <a:latin typeface="Arimo"/>
                <a:ea typeface="Arimo"/>
                <a:cs typeface="Arimo"/>
                <a:sym typeface="Arimo"/>
              </a:rPr>
              <a:t>Element symbol</a:t>
            </a:r>
          </a:p>
        </p:txBody>
      </p:sp>
      <p:sp>
        <p:nvSpPr>
          <p:cNvPr id="424" name="Shape 424"/>
          <p:cNvSpPr txBox="1"/>
          <p:nvPr/>
        </p:nvSpPr>
        <p:spPr>
          <a:xfrm>
            <a:off x="457200" y="457200"/>
            <a:ext cx="8075612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Balancing a Nuclear Equation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4038600" y="3124200"/>
            <a:ext cx="1752600" cy="155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"/>
              <a:buNone/>
            </a:pPr>
            <a:r>
              <a:rPr b="1" i="0" lang="en-US" sz="960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3429000" y="4191000"/>
            <a:ext cx="990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FF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FF99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x="3429000" y="3124200"/>
            <a:ext cx="12191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/>
        </p:nvSpPr>
        <p:spPr>
          <a:xfrm>
            <a:off x="457200" y="457200"/>
            <a:ext cx="8075612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Balancing a Nuclear Equation</a:t>
            </a:r>
          </a:p>
        </p:txBody>
      </p:sp>
      <p:pic>
        <p:nvPicPr>
          <p:cNvPr descr="particle symbols" id="433" name="Shape 4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1409700"/>
            <a:ext cx="5667374" cy="54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838200" y="1752600"/>
            <a:ext cx="77724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many moles of aluminum are          3.7 x 10</a:t>
            </a:r>
            <a:r>
              <a:rPr b="1" baseline="30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atoms of aluminum?</a:t>
            </a:r>
          </a:p>
        </p:txBody>
      </p:sp>
      <p:cxnSp>
        <p:nvCxnSpPr>
          <p:cNvPr id="168" name="Shape 168"/>
          <p:cNvCxnSpPr/>
          <p:nvPr/>
        </p:nvCxnSpPr>
        <p:spPr>
          <a:xfrm>
            <a:off x="762000" y="4343400"/>
            <a:ext cx="7543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69" name="Shape 169"/>
          <p:cNvCxnSpPr/>
          <p:nvPr/>
        </p:nvCxnSpPr>
        <p:spPr>
          <a:xfrm>
            <a:off x="3886200" y="3657600"/>
            <a:ext cx="0" cy="12954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70" name="Shape 170"/>
          <p:cNvSpPr txBox="1"/>
          <p:nvPr/>
        </p:nvSpPr>
        <p:spPr>
          <a:xfrm>
            <a:off x="1143000" y="3276600"/>
            <a:ext cx="32766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3.7 x 10</a:t>
            </a:r>
            <a:r>
              <a:rPr b="0" baseline="30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atoms Al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4724400" y="4572000"/>
            <a:ext cx="33527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atoms Al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4724400" y="3733800"/>
            <a:ext cx="31241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mole Al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4267200" y="4572000"/>
            <a:ext cx="36576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6.022 x 10</a:t>
            </a:r>
            <a:r>
              <a:rPr b="0" baseline="30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4191000" y="3733800"/>
            <a:ext cx="8381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4114800" y="3657600"/>
            <a:ext cx="9144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__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4114800" y="4495800"/>
            <a:ext cx="9144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__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5715000" y="5791200"/>
            <a:ext cx="2133599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4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(0.0061)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4191000" y="5105400"/>
            <a:ext cx="35052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atoms Al</a:t>
            </a:r>
          </a:p>
        </p:txBody>
      </p:sp>
      <p:cxnSp>
        <p:nvCxnSpPr>
          <p:cNvPr id="179" name="Shape 179"/>
          <p:cNvCxnSpPr/>
          <p:nvPr/>
        </p:nvCxnSpPr>
        <p:spPr>
          <a:xfrm flipH="1">
            <a:off x="1142999" y="3886200"/>
            <a:ext cx="1295400" cy="304799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80" name="Shape 180"/>
          <p:cNvCxnSpPr/>
          <p:nvPr/>
        </p:nvCxnSpPr>
        <p:spPr>
          <a:xfrm flipH="1">
            <a:off x="4267199" y="5257800"/>
            <a:ext cx="1295400" cy="2286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81" name="Shape 181"/>
          <p:cNvSpPr txBox="1"/>
          <p:nvPr/>
        </p:nvSpPr>
        <p:spPr>
          <a:xfrm>
            <a:off x="304800" y="381000"/>
            <a:ext cx="8534399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MOLE CONVERSION REVIEW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/>
        </p:nvSpPr>
        <p:spPr>
          <a:xfrm>
            <a:off x="381000" y="1828800"/>
            <a:ext cx="8153399" cy="2041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68325" lvl="0" marL="5683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 When beryllium-9 is bombarded with alpha particles (helium nuclei), a neutron is produced.  The balanced nuclear reaction is given as: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1524000" y="4191000"/>
            <a:ext cx="515143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   +       He   →     n  +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x="1219200" y="4038600"/>
            <a:ext cx="4095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441" name="Shape 441"/>
          <p:cNvSpPr txBox="1"/>
          <p:nvPr/>
        </p:nvSpPr>
        <p:spPr>
          <a:xfrm>
            <a:off x="1219200" y="4419600"/>
            <a:ext cx="4095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442" name="Shape 442"/>
          <p:cNvSpPr txBox="1"/>
          <p:nvPr/>
        </p:nvSpPr>
        <p:spPr>
          <a:xfrm>
            <a:off x="3276600" y="4038600"/>
            <a:ext cx="354012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443" name="Shape 443"/>
          <p:cNvSpPr txBox="1"/>
          <p:nvPr/>
        </p:nvSpPr>
        <p:spPr>
          <a:xfrm>
            <a:off x="3276600" y="4419600"/>
            <a:ext cx="4095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444" name="Shape 444"/>
          <p:cNvSpPr txBox="1"/>
          <p:nvPr/>
        </p:nvSpPr>
        <p:spPr>
          <a:xfrm>
            <a:off x="5257800" y="4038600"/>
            <a:ext cx="354012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445" name="Shape 445"/>
          <p:cNvSpPr txBox="1"/>
          <p:nvPr/>
        </p:nvSpPr>
        <p:spPr>
          <a:xfrm>
            <a:off x="5257800" y="4495800"/>
            <a:ext cx="4095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grpSp>
        <p:nvGrpSpPr>
          <p:cNvPr id="446" name="Shape 446"/>
          <p:cNvGrpSpPr/>
          <p:nvPr/>
        </p:nvGrpSpPr>
        <p:grpSpPr>
          <a:xfrm>
            <a:off x="6781800" y="4191000"/>
            <a:ext cx="860425" cy="579436"/>
            <a:chOff x="6934200" y="3532187"/>
            <a:chExt cx="860425" cy="579436"/>
          </a:xfrm>
        </p:grpSpPr>
        <p:sp>
          <p:nvSpPr>
            <p:cNvPr id="447" name="Shape 447"/>
            <p:cNvSpPr txBox="1"/>
            <p:nvPr/>
          </p:nvSpPr>
          <p:spPr>
            <a:xfrm>
              <a:off x="6934200" y="3532187"/>
              <a:ext cx="860425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???</a:t>
              </a:r>
            </a:p>
          </p:txBody>
        </p:sp>
        <p:cxnSp>
          <p:nvCxnSpPr>
            <p:cNvPr id="448" name="Shape 448"/>
            <p:cNvCxnSpPr/>
            <p:nvPr/>
          </p:nvCxnSpPr>
          <p:spPr>
            <a:xfrm>
              <a:off x="6934200" y="4038600"/>
              <a:ext cx="762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sp>
        <p:nvSpPr>
          <p:cNvPr id="449" name="Shape 449"/>
          <p:cNvSpPr txBox="1"/>
          <p:nvPr/>
        </p:nvSpPr>
        <p:spPr>
          <a:xfrm>
            <a:off x="457200" y="457200"/>
            <a:ext cx="8032749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Balancing a Nuclear</a:t>
            </a:r>
            <a:r>
              <a:rPr b="1" i="0" lang="en-US" sz="32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Equation</a:t>
            </a:r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/>
        </p:nvSpPr>
        <p:spPr>
          <a:xfrm>
            <a:off x="609600" y="3048000"/>
            <a:ext cx="761999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 the reactant side, the mass numbers equal (9 + 4) = 13.</a:t>
            </a:r>
          </a:p>
        </p:txBody>
      </p:sp>
      <p:sp>
        <p:nvSpPr>
          <p:cNvPr id="455" name="Shape 455"/>
          <p:cNvSpPr txBox="1"/>
          <p:nvPr/>
        </p:nvSpPr>
        <p:spPr>
          <a:xfrm>
            <a:off x="1981200" y="1982786"/>
            <a:ext cx="4975224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   +      He   →     n  +</a:t>
            </a:r>
          </a:p>
        </p:txBody>
      </p:sp>
      <p:sp>
        <p:nvSpPr>
          <p:cNvPr id="456" name="Shape 456"/>
          <p:cNvSpPr txBox="1"/>
          <p:nvPr/>
        </p:nvSpPr>
        <p:spPr>
          <a:xfrm>
            <a:off x="1676400" y="1828800"/>
            <a:ext cx="4095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457" name="Shape 457"/>
          <p:cNvSpPr txBox="1"/>
          <p:nvPr/>
        </p:nvSpPr>
        <p:spPr>
          <a:xfrm>
            <a:off x="1692275" y="2203450"/>
            <a:ext cx="4095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458" name="Shape 458"/>
          <p:cNvSpPr txBox="1"/>
          <p:nvPr/>
        </p:nvSpPr>
        <p:spPr>
          <a:xfrm>
            <a:off x="3657600" y="1854200"/>
            <a:ext cx="354012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459" name="Shape 459"/>
          <p:cNvSpPr txBox="1"/>
          <p:nvPr/>
        </p:nvSpPr>
        <p:spPr>
          <a:xfrm>
            <a:off x="3657600" y="2235200"/>
            <a:ext cx="4095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460" name="Shape 460"/>
          <p:cNvSpPr txBox="1"/>
          <p:nvPr/>
        </p:nvSpPr>
        <p:spPr>
          <a:xfrm>
            <a:off x="5715000" y="1828800"/>
            <a:ext cx="354012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461" name="Shape 461"/>
          <p:cNvSpPr txBox="1"/>
          <p:nvPr/>
        </p:nvSpPr>
        <p:spPr>
          <a:xfrm>
            <a:off x="5715000" y="2209800"/>
            <a:ext cx="4095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grpSp>
        <p:nvGrpSpPr>
          <p:cNvPr id="462" name="Shape 462"/>
          <p:cNvGrpSpPr/>
          <p:nvPr/>
        </p:nvGrpSpPr>
        <p:grpSpPr>
          <a:xfrm>
            <a:off x="7010400" y="1981200"/>
            <a:ext cx="860425" cy="579436"/>
            <a:chOff x="6858000" y="3506787"/>
            <a:chExt cx="860425" cy="579436"/>
          </a:xfrm>
        </p:grpSpPr>
        <p:sp>
          <p:nvSpPr>
            <p:cNvPr id="463" name="Shape 463"/>
            <p:cNvSpPr txBox="1"/>
            <p:nvPr/>
          </p:nvSpPr>
          <p:spPr>
            <a:xfrm>
              <a:off x="6858000" y="3506787"/>
              <a:ext cx="860425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???</a:t>
              </a:r>
            </a:p>
          </p:txBody>
        </p:sp>
        <p:cxnSp>
          <p:nvCxnSpPr>
            <p:cNvPr id="464" name="Shape 464"/>
            <p:cNvCxnSpPr/>
            <p:nvPr/>
          </p:nvCxnSpPr>
          <p:spPr>
            <a:xfrm>
              <a:off x="6934200" y="4038600"/>
              <a:ext cx="762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sp>
        <p:nvSpPr>
          <p:cNvPr id="465" name="Shape 465"/>
          <p:cNvSpPr txBox="1"/>
          <p:nvPr/>
        </p:nvSpPr>
        <p:spPr>
          <a:xfrm>
            <a:off x="457200" y="457200"/>
            <a:ext cx="8032749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Balancing a Nuclear</a:t>
            </a:r>
            <a:r>
              <a:rPr b="1" i="0" lang="en-US" sz="32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Equation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609600" y="4267200"/>
            <a:ext cx="761999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 the product side, the mass number equals 1.</a:t>
            </a:r>
          </a:p>
        </p:txBody>
      </p:sp>
      <p:sp>
        <p:nvSpPr>
          <p:cNvPr id="467" name="Shape 467"/>
          <p:cNvSpPr txBox="1"/>
          <p:nvPr/>
        </p:nvSpPr>
        <p:spPr>
          <a:xfrm>
            <a:off x="533400" y="5486400"/>
            <a:ext cx="761999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product side needs an additional 12 for the mass number.</a:t>
            </a:r>
          </a:p>
        </p:txBody>
      </p:sp>
      <p:sp>
        <p:nvSpPr>
          <p:cNvPr id="468" name="Shape 468"/>
          <p:cNvSpPr txBox="1"/>
          <p:nvPr/>
        </p:nvSpPr>
        <p:spPr>
          <a:xfrm>
            <a:off x="6781800" y="1828800"/>
            <a:ext cx="990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/>
        </p:nvSpPr>
        <p:spPr>
          <a:xfrm>
            <a:off x="609600" y="3048000"/>
            <a:ext cx="761999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 the reactant side, the atomic numbers equal (4 + 2) = 6.</a:t>
            </a:r>
          </a:p>
        </p:txBody>
      </p:sp>
      <p:sp>
        <p:nvSpPr>
          <p:cNvPr id="474" name="Shape 474"/>
          <p:cNvSpPr txBox="1"/>
          <p:nvPr/>
        </p:nvSpPr>
        <p:spPr>
          <a:xfrm>
            <a:off x="1981200" y="1982786"/>
            <a:ext cx="4975224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   +      He   →     n  +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1676400" y="1828800"/>
            <a:ext cx="4095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1692275" y="2203450"/>
            <a:ext cx="4095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477" name="Shape 477"/>
          <p:cNvSpPr txBox="1"/>
          <p:nvPr/>
        </p:nvSpPr>
        <p:spPr>
          <a:xfrm>
            <a:off x="3657600" y="1854200"/>
            <a:ext cx="354012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478" name="Shape 478"/>
          <p:cNvSpPr txBox="1"/>
          <p:nvPr/>
        </p:nvSpPr>
        <p:spPr>
          <a:xfrm>
            <a:off x="3657600" y="2235200"/>
            <a:ext cx="4095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479" name="Shape 479"/>
          <p:cNvSpPr txBox="1"/>
          <p:nvPr/>
        </p:nvSpPr>
        <p:spPr>
          <a:xfrm>
            <a:off x="5715000" y="1828800"/>
            <a:ext cx="354012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480" name="Shape 480"/>
          <p:cNvSpPr txBox="1"/>
          <p:nvPr/>
        </p:nvSpPr>
        <p:spPr>
          <a:xfrm>
            <a:off x="5715000" y="2286000"/>
            <a:ext cx="4095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481" name="Shape 481"/>
          <p:cNvSpPr txBox="1"/>
          <p:nvPr/>
        </p:nvSpPr>
        <p:spPr>
          <a:xfrm>
            <a:off x="457200" y="457200"/>
            <a:ext cx="8032749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Balancing a Nuclear</a:t>
            </a:r>
            <a:r>
              <a:rPr b="1" i="0" lang="en-US" sz="32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Equation</a:t>
            </a:r>
          </a:p>
        </p:txBody>
      </p:sp>
      <p:sp>
        <p:nvSpPr>
          <p:cNvPr id="482" name="Shape 482"/>
          <p:cNvSpPr txBox="1"/>
          <p:nvPr/>
        </p:nvSpPr>
        <p:spPr>
          <a:xfrm>
            <a:off x="609600" y="4267200"/>
            <a:ext cx="761999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 the product side, the atomic number equals 0.</a:t>
            </a:r>
          </a:p>
        </p:txBody>
      </p:sp>
      <p:sp>
        <p:nvSpPr>
          <p:cNvPr id="483" name="Shape 483"/>
          <p:cNvSpPr txBox="1"/>
          <p:nvPr/>
        </p:nvSpPr>
        <p:spPr>
          <a:xfrm>
            <a:off x="533400" y="5486400"/>
            <a:ext cx="761999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product side needs an additional 6 for the atomic number.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x="7086600" y="1828800"/>
            <a:ext cx="990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485" name="Shape 485"/>
          <p:cNvSpPr txBox="1"/>
          <p:nvPr/>
        </p:nvSpPr>
        <p:spPr>
          <a:xfrm>
            <a:off x="7239000" y="2286000"/>
            <a:ext cx="7620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grpSp>
        <p:nvGrpSpPr>
          <p:cNvPr id="486" name="Shape 486"/>
          <p:cNvGrpSpPr/>
          <p:nvPr/>
        </p:nvGrpSpPr>
        <p:grpSpPr>
          <a:xfrm>
            <a:off x="7696200" y="1981200"/>
            <a:ext cx="838200" cy="584200"/>
            <a:chOff x="6858000" y="3506787"/>
            <a:chExt cx="838200" cy="584200"/>
          </a:xfrm>
        </p:grpSpPr>
        <p:sp>
          <p:nvSpPr>
            <p:cNvPr id="487" name="Shape 487"/>
            <p:cNvSpPr txBox="1"/>
            <p:nvPr/>
          </p:nvSpPr>
          <p:spPr>
            <a:xfrm>
              <a:off x="6858000" y="3506787"/>
              <a:ext cx="184149" cy="5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88" name="Shape 488"/>
            <p:cNvCxnSpPr/>
            <p:nvPr/>
          </p:nvCxnSpPr>
          <p:spPr>
            <a:xfrm>
              <a:off x="6934200" y="4038600"/>
              <a:ext cx="762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/>
          <p:nvPr/>
        </p:nvSpPr>
        <p:spPr>
          <a:xfrm>
            <a:off x="685800" y="3276600"/>
            <a:ext cx="7619999" cy="15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atomic number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(the number on the bottom) determines the identity of the element.</a:t>
            </a:r>
          </a:p>
        </p:txBody>
      </p:sp>
      <p:sp>
        <p:nvSpPr>
          <p:cNvPr id="494" name="Shape 494"/>
          <p:cNvSpPr txBox="1"/>
          <p:nvPr/>
        </p:nvSpPr>
        <p:spPr>
          <a:xfrm>
            <a:off x="1905000" y="2057400"/>
            <a:ext cx="4975224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   +      He   →     n  +</a:t>
            </a:r>
          </a:p>
        </p:txBody>
      </p:sp>
      <p:sp>
        <p:nvSpPr>
          <p:cNvPr id="495" name="Shape 495"/>
          <p:cNvSpPr txBox="1"/>
          <p:nvPr/>
        </p:nvSpPr>
        <p:spPr>
          <a:xfrm>
            <a:off x="1600200" y="1903411"/>
            <a:ext cx="4095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496" name="Shape 496"/>
          <p:cNvSpPr txBox="1"/>
          <p:nvPr/>
        </p:nvSpPr>
        <p:spPr>
          <a:xfrm>
            <a:off x="1616075" y="2278061"/>
            <a:ext cx="4095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497" name="Shape 497"/>
          <p:cNvSpPr txBox="1"/>
          <p:nvPr/>
        </p:nvSpPr>
        <p:spPr>
          <a:xfrm>
            <a:off x="3581400" y="1928811"/>
            <a:ext cx="354012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498" name="Shape 498"/>
          <p:cNvSpPr txBox="1"/>
          <p:nvPr/>
        </p:nvSpPr>
        <p:spPr>
          <a:xfrm>
            <a:off x="3581400" y="2309811"/>
            <a:ext cx="4095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499" name="Shape 499"/>
          <p:cNvSpPr txBox="1"/>
          <p:nvPr/>
        </p:nvSpPr>
        <p:spPr>
          <a:xfrm>
            <a:off x="5638800" y="1905000"/>
            <a:ext cx="354012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00" name="Shape 500"/>
          <p:cNvSpPr txBox="1"/>
          <p:nvPr/>
        </p:nvSpPr>
        <p:spPr>
          <a:xfrm>
            <a:off x="5638800" y="2286000"/>
            <a:ext cx="4095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cxnSp>
        <p:nvCxnSpPr>
          <p:cNvPr id="501" name="Shape 501"/>
          <p:cNvCxnSpPr/>
          <p:nvPr/>
        </p:nvCxnSpPr>
        <p:spPr>
          <a:xfrm>
            <a:off x="7543800" y="2514600"/>
            <a:ext cx="762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02" name="Shape 502"/>
          <p:cNvSpPr txBox="1"/>
          <p:nvPr/>
        </p:nvSpPr>
        <p:spPr>
          <a:xfrm>
            <a:off x="533400" y="609600"/>
            <a:ext cx="8032749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Balancing a Nuclear</a:t>
            </a:r>
            <a:r>
              <a:rPr b="1" i="0" lang="en-US" sz="32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Equation</a:t>
            </a:r>
          </a:p>
        </p:txBody>
      </p:sp>
      <p:sp>
        <p:nvSpPr>
          <p:cNvPr id="503" name="Shape 503"/>
          <p:cNvSpPr txBox="1"/>
          <p:nvPr/>
        </p:nvSpPr>
        <p:spPr>
          <a:xfrm>
            <a:off x="6858000" y="1905000"/>
            <a:ext cx="990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504" name="Shape 504"/>
          <p:cNvSpPr txBox="1"/>
          <p:nvPr/>
        </p:nvSpPr>
        <p:spPr>
          <a:xfrm>
            <a:off x="7010400" y="2286000"/>
            <a:ext cx="990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6</a:t>
            </a:r>
          </a:p>
        </p:txBody>
      </p:sp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/>
        </p:nvSpPr>
        <p:spPr>
          <a:xfrm>
            <a:off x="1905000" y="2057400"/>
            <a:ext cx="4975224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   +      He   →     n  +</a:t>
            </a:r>
          </a:p>
        </p:txBody>
      </p:sp>
      <p:sp>
        <p:nvSpPr>
          <p:cNvPr id="510" name="Shape 510"/>
          <p:cNvSpPr txBox="1"/>
          <p:nvPr/>
        </p:nvSpPr>
        <p:spPr>
          <a:xfrm>
            <a:off x="1600200" y="1903411"/>
            <a:ext cx="4095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511" name="Shape 511"/>
          <p:cNvSpPr txBox="1"/>
          <p:nvPr/>
        </p:nvSpPr>
        <p:spPr>
          <a:xfrm>
            <a:off x="1616075" y="2278061"/>
            <a:ext cx="4095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512" name="Shape 512"/>
          <p:cNvSpPr txBox="1"/>
          <p:nvPr/>
        </p:nvSpPr>
        <p:spPr>
          <a:xfrm>
            <a:off x="3581400" y="1928811"/>
            <a:ext cx="354012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513" name="Shape 513"/>
          <p:cNvSpPr txBox="1"/>
          <p:nvPr/>
        </p:nvSpPr>
        <p:spPr>
          <a:xfrm>
            <a:off x="3581400" y="2309811"/>
            <a:ext cx="4095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514" name="Shape 514"/>
          <p:cNvSpPr txBox="1"/>
          <p:nvPr/>
        </p:nvSpPr>
        <p:spPr>
          <a:xfrm>
            <a:off x="5638800" y="1905000"/>
            <a:ext cx="354012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15" name="Shape 515"/>
          <p:cNvSpPr txBox="1"/>
          <p:nvPr/>
        </p:nvSpPr>
        <p:spPr>
          <a:xfrm>
            <a:off x="5638800" y="2286000"/>
            <a:ext cx="4095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516" name="Shape 516"/>
          <p:cNvSpPr txBox="1"/>
          <p:nvPr/>
        </p:nvSpPr>
        <p:spPr>
          <a:xfrm>
            <a:off x="533400" y="609600"/>
            <a:ext cx="8032749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Balancing a Nuclear</a:t>
            </a:r>
            <a:r>
              <a:rPr b="1" i="0" lang="en-US" sz="32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Equation</a:t>
            </a:r>
          </a:p>
        </p:txBody>
      </p:sp>
      <p:sp>
        <p:nvSpPr>
          <p:cNvPr id="517" name="Shape 517"/>
          <p:cNvSpPr txBox="1"/>
          <p:nvPr/>
        </p:nvSpPr>
        <p:spPr>
          <a:xfrm>
            <a:off x="7086600" y="1905000"/>
            <a:ext cx="990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518" name="Shape 518"/>
          <p:cNvSpPr txBox="1"/>
          <p:nvPr/>
        </p:nvSpPr>
        <p:spPr>
          <a:xfrm>
            <a:off x="7162800" y="2286000"/>
            <a:ext cx="990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6</a:t>
            </a:r>
          </a:p>
        </p:txBody>
      </p:sp>
      <p:sp>
        <p:nvSpPr>
          <p:cNvPr id="519" name="Shape 519"/>
          <p:cNvSpPr txBox="1"/>
          <p:nvPr/>
        </p:nvSpPr>
        <p:spPr>
          <a:xfrm>
            <a:off x="609600" y="3352800"/>
            <a:ext cx="761999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element with an atomic number of 6 is carbon.</a:t>
            </a:r>
          </a:p>
        </p:txBody>
      </p:sp>
      <p:sp>
        <p:nvSpPr>
          <p:cNvPr id="520" name="Shape 520"/>
          <p:cNvSpPr txBox="1"/>
          <p:nvPr/>
        </p:nvSpPr>
        <p:spPr>
          <a:xfrm>
            <a:off x="7467600" y="2133600"/>
            <a:ext cx="99059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/>
          <p:nvPr/>
        </p:nvSpPr>
        <p:spPr>
          <a:xfrm>
            <a:off x="381000" y="1905000"/>
            <a:ext cx="8153399" cy="2528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6725" lvl="0" marL="4667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When nitrogen-14 is bombarded with a neutron, a proton is produced.  The balanced nuclear equation can be written as: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6" name="Shape 526"/>
          <p:cNvGrpSpPr/>
          <p:nvPr/>
        </p:nvGrpSpPr>
        <p:grpSpPr>
          <a:xfrm>
            <a:off x="1524000" y="3962400"/>
            <a:ext cx="6042025" cy="1036636"/>
            <a:chOff x="1524000" y="3962400"/>
            <a:chExt cx="6042025" cy="1036636"/>
          </a:xfrm>
        </p:grpSpPr>
        <p:sp>
          <p:nvSpPr>
            <p:cNvPr id="527" name="Shape 527"/>
            <p:cNvSpPr txBox="1"/>
            <p:nvPr/>
          </p:nvSpPr>
          <p:spPr>
            <a:xfrm>
              <a:off x="1981200" y="4167187"/>
              <a:ext cx="4416424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36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   +      n   →     p  +</a:t>
              </a:r>
            </a:p>
          </p:txBody>
        </p:sp>
        <p:sp>
          <p:nvSpPr>
            <p:cNvPr id="528" name="Shape 528"/>
            <p:cNvSpPr txBox="1"/>
            <p:nvPr/>
          </p:nvSpPr>
          <p:spPr>
            <a:xfrm>
              <a:off x="1524000" y="3962400"/>
              <a:ext cx="635000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14</a:t>
              </a:r>
            </a:p>
          </p:txBody>
        </p:sp>
        <p:sp>
          <p:nvSpPr>
            <p:cNvPr id="529" name="Shape 529"/>
            <p:cNvSpPr txBox="1"/>
            <p:nvPr/>
          </p:nvSpPr>
          <p:spPr>
            <a:xfrm>
              <a:off x="1692275" y="4387850"/>
              <a:ext cx="409575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</a:p>
          </p:txBody>
        </p:sp>
        <p:sp>
          <p:nvSpPr>
            <p:cNvPr id="530" name="Shape 530"/>
            <p:cNvSpPr txBox="1"/>
            <p:nvPr/>
          </p:nvSpPr>
          <p:spPr>
            <a:xfrm>
              <a:off x="3429000" y="3962400"/>
              <a:ext cx="354012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531" name="Shape 531"/>
            <p:cNvSpPr txBox="1"/>
            <p:nvPr/>
          </p:nvSpPr>
          <p:spPr>
            <a:xfrm>
              <a:off x="3429000" y="4419600"/>
              <a:ext cx="409575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</a:p>
          </p:txBody>
        </p:sp>
        <p:sp>
          <p:nvSpPr>
            <p:cNvPr id="532" name="Shape 532"/>
            <p:cNvSpPr txBox="1"/>
            <p:nvPr/>
          </p:nvSpPr>
          <p:spPr>
            <a:xfrm>
              <a:off x="5181600" y="3962400"/>
              <a:ext cx="354012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533" name="Shape 533"/>
            <p:cNvSpPr txBox="1"/>
            <p:nvPr/>
          </p:nvSpPr>
          <p:spPr>
            <a:xfrm>
              <a:off x="5181600" y="4419600"/>
              <a:ext cx="409575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grpSp>
          <p:nvGrpSpPr>
            <p:cNvPr id="534" name="Shape 534"/>
            <p:cNvGrpSpPr/>
            <p:nvPr/>
          </p:nvGrpSpPr>
          <p:grpSpPr>
            <a:xfrm>
              <a:off x="6705600" y="4191000"/>
              <a:ext cx="860425" cy="579436"/>
              <a:chOff x="6934200" y="3532187"/>
              <a:chExt cx="860425" cy="579436"/>
            </a:xfrm>
          </p:grpSpPr>
          <p:sp>
            <p:nvSpPr>
              <p:cNvPr id="535" name="Shape 535"/>
              <p:cNvSpPr txBox="1"/>
              <p:nvPr/>
            </p:nvSpPr>
            <p:spPr>
              <a:xfrm>
                <a:off x="6934200" y="3532187"/>
                <a:ext cx="860425" cy="5794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Arial"/>
                  <a:buNone/>
                </a:pPr>
                <a:r>
                  <a:rPr b="0" i="0" lang="en-US" sz="320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???</a:t>
                </a:r>
              </a:p>
            </p:txBody>
          </p:sp>
          <p:cxnSp>
            <p:nvCxnSpPr>
              <p:cNvPr id="536" name="Shape 536"/>
              <p:cNvCxnSpPr/>
              <p:nvPr/>
            </p:nvCxnSpPr>
            <p:spPr>
              <a:xfrm>
                <a:off x="6934200" y="4038600"/>
                <a:ext cx="762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</p:grpSp>
      </p:grpSp>
      <p:sp>
        <p:nvSpPr>
          <p:cNvPr id="537" name="Shape 537"/>
          <p:cNvSpPr txBox="1"/>
          <p:nvPr/>
        </p:nvSpPr>
        <p:spPr>
          <a:xfrm>
            <a:off x="457200" y="457200"/>
            <a:ext cx="8032749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Balancing a Nuclear</a:t>
            </a:r>
            <a:r>
              <a:rPr b="1" i="0" lang="en-US" sz="32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Equation</a:t>
            </a:r>
          </a:p>
        </p:txBody>
      </p: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/>
          <p:nvPr/>
        </p:nvSpPr>
        <p:spPr>
          <a:xfrm>
            <a:off x="609600" y="3048000"/>
            <a:ext cx="761999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 the reactant side, the mass numbers equal (14 + 1) = 15.</a:t>
            </a:r>
          </a:p>
        </p:txBody>
      </p:sp>
      <p:sp>
        <p:nvSpPr>
          <p:cNvPr id="543" name="Shape 543"/>
          <p:cNvSpPr txBox="1"/>
          <p:nvPr/>
        </p:nvSpPr>
        <p:spPr>
          <a:xfrm>
            <a:off x="457200" y="457200"/>
            <a:ext cx="8032749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Balancing a Nuclear</a:t>
            </a:r>
            <a:r>
              <a:rPr b="1" i="0" lang="en-US" sz="32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Equation</a:t>
            </a:r>
          </a:p>
        </p:txBody>
      </p:sp>
      <p:sp>
        <p:nvSpPr>
          <p:cNvPr id="544" name="Shape 544"/>
          <p:cNvSpPr txBox="1"/>
          <p:nvPr/>
        </p:nvSpPr>
        <p:spPr>
          <a:xfrm>
            <a:off x="609600" y="4267200"/>
            <a:ext cx="761999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 the product side, the mass number equals 1.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533400" y="5486400"/>
            <a:ext cx="761999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product side needs an additional 14 for the mass number.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1828800" y="2109786"/>
            <a:ext cx="4416424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   +      n   →     p  +</a:t>
            </a:r>
          </a:p>
        </p:txBody>
      </p:sp>
      <p:sp>
        <p:nvSpPr>
          <p:cNvPr id="547" name="Shape 547"/>
          <p:cNvSpPr txBox="1"/>
          <p:nvPr/>
        </p:nvSpPr>
        <p:spPr>
          <a:xfrm>
            <a:off x="1371600" y="1905000"/>
            <a:ext cx="6350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548" name="Shape 548"/>
          <p:cNvSpPr txBox="1"/>
          <p:nvPr/>
        </p:nvSpPr>
        <p:spPr>
          <a:xfrm>
            <a:off x="1539875" y="2330450"/>
            <a:ext cx="4095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549" name="Shape 549"/>
          <p:cNvSpPr txBox="1"/>
          <p:nvPr/>
        </p:nvSpPr>
        <p:spPr>
          <a:xfrm>
            <a:off x="3276600" y="1905000"/>
            <a:ext cx="354012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50" name="Shape 550"/>
          <p:cNvSpPr txBox="1"/>
          <p:nvPr/>
        </p:nvSpPr>
        <p:spPr>
          <a:xfrm>
            <a:off x="3276600" y="2362200"/>
            <a:ext cx="4095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551" name="Shape 551"/>
          <p:cNvSpPr txBox="1"/>
          <p:nvPr/>
        </p:nvSpPr>
        <p:spPr>
          <a:xfrm>
            <a:off x="5029200" y="1905000"/>
            <a:ext cx="354012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52" name="Shape 552"/>
          <p:cNvSpPr txBox="1"/>
          <p:nvPr/>
        </p:nvSpPr>
        <p:spPr>
          <a:xfrm>
            <a:off x="5029200" y="2362200"/>
            <a:ext cx="4095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grpSp>
        <p:nvGrpSpPr>
          <p:cNvPr id="553" name="Shape 553"/>
          <p:cNvGrpSpPr/>
          <p:nvPr/>
        </p:nvGrpSpPr>
        <p:grpSpPr>
          <a:xfrm>
            <a:off x="6553200" y="2133600"/>
            <a:ext cx="860425" cy="579436"/>
            <a:chOff x="6934200" y="3532187"/>
            <a:chExt cx="860425" cy="579436"/>
          </a:xfrm>
        </p:grpSpPr>
        <p:sp>
          <p:nvSpPr>
            <p:cNvPr id="554" name="Shape 554"/>
            <p:cNvSpPr txBox="1"/>
            <p:nvPr/>
          </p:nvSpPr>
          <p:spPr>
            <a:xfrm>
              <a:off x="6934200" y="3532187"/>
              <a:ext cx="860425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???</a:t>
              </a:r>
            </a:p>
          </p:txBody>
        </p:sp>
        <p:cxnSp>
          <p:nvCxnSpPr>
            <p:cNvPr id="555" name="Shape 555"/>
            <p:cNvCxnSpPr/>
            <p:nvPr/>
          </p:nvCxnSpPr>
          <p:spPr>
            <a:xfrm>
              <a:off x="6934200" y="4038600"/>
              <a:ext cx="762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sp>
        <p:nvSpPr>
          <p:cNvPr id="556" name="Shape 556"/>
          <p:cNvSpPr txBox="1"/>
          <p:nvPr/>
        </p:nvSpPr>
        <p:spPr>
          <a:xfrm>
            <a:off x="6477000" y="1905000"/>
            <a:ext cx="990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/>
          <p:nvPr/>
        </p:nvSpPr>
        <p:spPr>
          <a:xfrm>
            <a:off x="609600" y="3048000"/>
            <a:ext cx="761999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 the reactant side, the atomic numbers equal (7 + 0) = 7.</a:t>
            </a:r>
          </a:p>
        </p:txBody>
      </p:sp>
      <p:sp>
        <p:nvSpPr>
          <p:cNvPr id="562" name="Shape 562"/>
          <p:cNvSpPr txBox="1"/>
          <p:nvPr/>
        </p:nvSpPr>
        <p:spPr>
          <a:xfrm>
            <a:off x="457200" y="457200"/>
            <a:ext cx="8032749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Balancing a Nuclear</a:t>
            </a:r>
            <a:r>
              <a:rPr b="1" i="0" lang="en-US" sz="32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Equation</a:t>
            </a:r>
          </a:p>
        </p:txBody>
      </p:sp>
      <p:sp>
        <p:nvSpPr>
          <p:cNvPr id="563" name="Shape 563"/>
          <p:cNvSpPr txBox="1"/>
          <p:nvPr/>
        </p:nvSpPr>
        <p:spPr>
          <a:xfrm>
            <a:off x="609600" y="4267200"/>
            <a:ext cx="761999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 the product side, the atomic number equals 1.</a:t>
            </a:r>
          </a:p>
        </p:txBody>
      </p:sp>
      <p:sp>
        <p:nvSpPr>
          <p:cNvPr id="564" name="Shape 564"/>
          <p:cNvSpPr txBox="1"/>
          <p:nvPr/>
        </p:nvSpPr>
        <p:spPr>
          <a:xfrm>
            <a:off x="533400" y="5486400"/>
            <a:ext cx="761999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product side needs an additional 6 for the atomic number.</a:t>
            </a:r>
          </a:p>
        </p:txBody>
      </p:sp>
      <p:grpSp>
        <p:nvGrpSpPr>
          <p:cNvPr id="565" name="Shape 565"/>
          <p:cNvGrpSpPr/>
          <p:nvPr/>
        </p:nvGrpSpPr>
        <p:grpSpPr>
          <a:xfrm>
            <a:off x="1676400" y="1981200"/>
            <a:ext cx="6172200" cy="1036636"/>
            <a:chOff x="1524000" y="3962400"/>
            <a:chExt cx="6172200" cy="1036636"/>
          </a:xfrm>
        </p:grpSpPr>
        <p:sp>
          <p:nvSpPr>
            <p:cNvPr id="566" name="Shape 566"/>
            <p:cNvSpPr txBox="1"/>
            <p:nvPr/>
          </p:nvSpPr>
          <p:spPr>
            <a:xfrm>
              <a:off x="1981200" y="4167187"/>
              <a:ext cx="4843461" cy="646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36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   +      n   →     p  +   </a:t>
              </a:r>
            </a:p>
          </p:txBody>
        </p:sp>
        <p:sp>
          <p:nvSpPr>
            <p:cNvPr id="567" name="Shape 567"/>
            <p:cNvSpPr txBox="1"/>
            <p:nvPr/>
          </p:nvSpPr>
          <p:spPr>
            <a:xfrm>
              <a:off x="1524000" y="3962400"/>
              <a:ext cx="635000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14</a:t>
              </a:r>
            </a:p>
          </p:txBody>
        </p:sp>
        <p:sp>
          <p:nvSpPr>
            <p:cNvPr id="568" name="Shape 568"/>
            <p:cNvSpPr txBox="1"/>
            <p:nvPr/>
          </p:nvSpPr>
          <p:spPr>
            <a:xfrm>
              <a:off x="1692275" y="4387850"/>
              <a:ext cx="409575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</a:p>
          </p:txBody>
        </p:sp>
        <p:sp>
          <p:nvSpPr>
            <p:cNvPr id="569" name="Shape 569"/>
            <p:cNvSpPr txBox="1"/>
            <p:nvPr/>
          </p:nvSpPr>
          <p:spPr>
            <a:xfrm>
              <a:off x="3429000" y="3962400"/>
              <a:ext cx="354012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570" name="Shape 570"/>
            <p:cNvSpPr txBox="1"/>
            <p:nvPr/>
          </p:nvSpPr>
          <p:spPr>
            <a:xfrm>
              <a:off x="3429000" y="4419600"/>
              <a:ext cx="409575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</a:p>
          </p:txBody>
        </p:sp>
        <p:sp>
          <p:nvSpPr>
            <p:cNvPr id="571" name="Shape 571"/>
            <p:cNvSpPr txBox="1"/>
            <p:nvPr/>
          </p:nvSpPr>
          <p:spPr>
            <a:xfrm>
              <a:off x="5181600" y="3962400"/>
              <a:ext cx="354012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572" name="Shape 572"/>
            <p:cNvSpPr txBox="1"/>
            <p:nvPr/>
          </p:nvSpPr>
          <p:spPr>
            <a:xfrm>
              <a:off x="5181600" y="4419600"/>
              <a:ext cx="409575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  <p:cxnSp>
          <p:nvCxnSpPr>
            <p:cNvPr id="573" name="Shape 573"/>
            <p:cNvCxnSpPr/>
            <p:nvPr/>
          </p:nvCxnSpPr>
          <p:spPr>
            <a:xfrm>
              <a:off x="6934200" y="4724400"/>
              <a:ext cx="762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sp>
        <p:nvSpPr>
          <p:cNvPr id="574" name="Shape 574"/>
          <p:cNvSpPr txBox="1"/>
          <p:nvPr/>
        </p:nvSpPr>
        <p:spPr>
          <a:xfrm>
            <a:off x="6477000" y="1905000"/>
            <a:ext cx="990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6477000" y="2438400"/>
            <a:ext cx="990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6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/>
          <p:nvPr/>
        </p:nvSpPr>
        <p:spPr>
          <a:xfrm>
            <a:off x="685800" y="3276600"/>
            <a:ext cx="7619999" cy="15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atomic number (the number on the bottom) determines the identity of the element.</a:t>
            </a:r>
          </a:p>
        </p:txBody>
      </p:sp>
      <p:sp>
        <p:nvSpPr>
          <p:cNvPr id="581" name="Shape 581"/>
          <p:cNvSpPr txBox="1"/>
          <p:nvPr/>
        </p:nvSpPr>
        <p:spPr>
          <a:xfrm>
            <a:off x="1905000" y="2057400"/>
            <a:ext cx="4543424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   +     n   →     p    +</a:t>
            </a:r>
          </a:p>
        </p:txBody>
      </p:sp>
      <p:sp>
        <p:nvSpPr>
          <p:cNvPr id="582" name="Shape 582"/>
          <p:cNvSpPr txBox="1"/>
          <p:nvPr/>
        </p:nvSpPr>
        <p:spPr>
          <a:xfrm>
            <a:off x="1447800" y="1905000"/>
            <a:ext cx="6350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583" name="Shape 583"/>
          <p:cNvSpPr txBox="1"/>
          <p:nvPr/>
        </p:nvSpPr>
        <p:spPr>
          <a:xfrm>
            <a:off x="1616075" y="2278061"/>
            <a:ext cx="4095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584" name="Shape 584"/>
          <p:cNvSpPr txBox="1"/>
          <p:nvPr/>
        </p:nvSpPr>
        <p:spPr>
          <a:xfrm>
            <a:off x="3276600" y="1905000"/>
            <a:ext cx="354012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85" name="Shape 585"/>
          <p:cNvSpPr txBox="1"/>
          <p:nvPr/>
        </p:nvSpPr>
        <p:spPr>
          <a:xfrm>
            <a:off x="3276600" y="2362200"/>
            <a:ext cx="4095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586" name="Shape 586"/>
          <p:cNvSpPr txBox="1"/>
          <p:nvPr/>
        </p:nvSpPr>
        <p:spPr>
          <a:xfrm>
            <a:off x="4953000" y="1905000"/>
            <a:ext cx="354012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87" name="Shape 587"/>
          <p:cNvSpPr txBox="1"/>
          <p:nvPr/>
        </p:nvSpPr>
        <p:spPr>
          <a:xfrm>
            <a:off x="4953000" y="2286000"/>
            <a:ext cx="4095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cxnSp>
        <p:nvCxnSpPr>
          <p:cNvPr id="588" name="Shape 588"/>
          <p:cNvCxnSpPr/>
          <p:nvPr/>
        </p:nvCxnSpPr>
        <p:spPr>
          <a:xfrm>
            <a:off x="7239000" y="2587625"/>
            <a:ext cx="762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89" name="Shape 589"/>
          <p:cNvSpPr txBox="1"/>
          <p:nvPr/>
        </p:nvSpPr>
        <p:spPr>
          <a:xfrm>
            <a:off x="533400" y="609600"/>
            <a:ext cx="8032749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Balancing a Nuclear</a:t>
            </a:r>
            <a:r>
              <a:rPr b="1" i="0" lang="en-US" sz="32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Equation</a:t>
            </a:r>
          </a:p>
        </p:txBody>
      </p:sp>
      <p:sp>
        <p:nvSpPr>
          <p:cNvPr id="590" name="Shape 590"/>
          <p:cNvSpPr txBox="1"/>
          <p:nvPr/>
        </p:nvSpPr>
        <p:spPr>
          <a:xfrm>
            <a:off x="6629400" y="1905000"/>
            <a:ext cx="990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591" name="Shape 591"/>
          <p:cNvSpPr txBox="1"/>
          <p:nvPr/>
        </p:nvSpPr>
        <p:spPr>
          <a:xfrm>
            <a:off x="6705600" y="2362200"/>
            <a:ext cx="990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6</a:t>
            </a:r>
          </a:p>
        </p:txBody>
      </p:sp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/>
          <p:nvPr/>
        </p:nvSpPr>
        <p:spPr>
          <a:xfrm>
            <a:off x="1905000" y="2057400"/>
            <a:ext cx="467042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   +      n   →     p    +</a:t>
            </a:r>
          </a:p>
        </p:txBody>
      </p:sp>
      <p:sp>
        <p:nvSpPr>
          <p:cNvPr id="597" name="Shape 597"/>
          <p:cNvSpPr txBox="1"/>
          <p:nvPr/>
        </p:nvSpPr>
        <p:spPr>
          <a:xfrm>
            <a:off x="1447800" y="1905000"/>
            <a:ext cx="6350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598" name="Shape 598"/>
          <p:cNvSpPr txBox="1"/>
          <p:nvPr/>
        </p:nvSpPr>
        <p:spPr>
          <a:xfrm>
            <a:off x="1616075" y="2278061"/>
            <a:ext cx="4095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599" name="Shape 599"/>
          <p:cNvSpPr txBox="1"/>
          <p:nvPr/>
        </p:nvSpPr>
        <p:spPr>
          <a:xfrm>
            <a:off x="3429000" y="1905000"/>
            <a:ext cx="354012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600" name="Shape 600"/>
          <p:cNvSpPr txBox="1"/>
          <p:nvPr/>
        </p:nvSpPr>
        <p:spPr>
          <a:xfrm>
            <a:off x="3429000" y="2286000"/>
            <a:ext cx="4095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601" name="Shape 601"/>
          <p:cNvSpPr txBox="1"/>
          <p:nvPr/>
        </p:nvSpPr>
        <p:spPr>
          <a:xfrm>
            <a:off x="5029200" y="1905000"/>
            <a:ext cx="354012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602" name="Shape 602"/>
          <p:cNvSpPr txBox="1"/>
          <p:nvPr/>
        </p:nvSpPr>
        <p:spPr>
          <a:xfrm>
            <a:off x="5029200" y="2286000"/>
            <a:ext cx="4095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603" name="Shape 603"/>
          <p:cNvSpPr txBox="1"/>
          <p:nvPr/>
        </p:nvSpPr>
        <p:spPr>
          <a:xfrm>
            <a:off x="533400" y="609600"/>
            <a:ext cx="8032749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Balancing a Nuclear</a:t>
            </a:r>
            <a:r>
              <a:rPr b="1" i="0" lang="en-US" sz="32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Equation</a:t>
            </a:r>
          </a:p>
        </p:txBody>
      </p:sp>
      <p:sp>
        <p:nvSpPr>
          <p:cNvPr id="604" name="Shape 604"/>
          <p:cNvSpPr txBox="1"/>
          <p:nvPr/>
        </p:nvSpPr>
        <p:spPr>
          <a:xfrm>
            <a:off x="7086600" y="1905000"/>
            <a:ext cx="990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605" name="Shape 605"/>
          <p:cNvSpPr txBox="1"/>
          <p:nvPr/>
        </p:nvSpPr>
        <p:spPr>
          <a:xfrm>
            <a:off x="7162800" y="2286000"/>
            <a:ext cx="990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6</a:t>
            </a:r>
          </a:p>
        </p:txBody>
      </p:sp>
      <p:sp>
        <p:nvSpPr>
          <p:cNvPr id="606" name="Shape 606"/>
          <p:cNvSpPr txBox="1"/>
          <p:nvPr/>
        </p:nvSpPr>
        <p:spPr>
          <a:xfrm>
            <a:off x="609600" y="3352800"/>
            <a:ext cx="761999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element with an atomic number of 6 is carbon.</a:t>
            </a:r>
          </a:p>
        </p:txBody>
      </p:sp>
      <p:sp>
        <p:nvSpPr>
          <p:cNvPr id="607" name="Shape 607"/>
          <p:cNvSpPr txBox="1"/>
          <p:nvPr/>
        </p:nvSpPr>
        <p:spPr>
          <a:xfrm>
            <a:off x="7467600" y="2133600"/>
            <a:ext cx="99059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990600" y="1828800"/>
            <a:ext cx="75438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many molecules of CO</a:t>
            </a:r>
            <a:r>
              <a:rPr b="1" baseline="-25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are in 22.0 grams of CO</a:t>
            </a:r>
            <a:r>
              <a:rPr b="1" baseline="-2500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cxnSp>
        <p:nvCxnSpPr>
          <p:cNvPr id="187" name="Shape 187"/>
          <p:cNvCxnSpPr/>
          <p:nvPr/>
        </p:nvCxnSpPr>
        <p:spPr>
          <a:xfrm>
            <a:off x="914400" y="4800600"/>
            <a:ext cx="7315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88" name="Shape 188"/>
          <p:cNvCxnSpPr/>
          <p:nvPr/>
        </p:nvCxnSpPr>
        <p:spPr>
          <a:xfrm>
            <a:off x="4191000" y="4114800"/>
            <a:ext cx="0" cy="12954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89" name="Shape 189"/>
          <p:cNvSpPr txBox="1"/>
          <p:nvPr/>
        </p:nvSpPr>
        <p:spPr>
          <a:xfrm>
            <a:off x="914400" y="4191000"/>
            <a:ext cx="4206874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22.0 grams CO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5410200" y="4876800"/>
            <a:ext cx="2835274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grams CO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5105400" y="4191000"/>
            <a:ext cx="32766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molecules CO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4343400" y="4876800"/>
            <a:ext cx="1066799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44.0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4495800" y="3657600"/>
            <a:ext cx="28194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6.022 x 10</a:t>
            </a:r>
            <a:r>
              <a:rPr b="0" baseline="30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4419600" y="4114800"/>
            <a:ext cx="9144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__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4572000" y="4876800"/>
            <a:ext cx="1219199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5334000" y="5867400"/>
            <a:ext cx="3352799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(3.01 x 10</a:t>
            </a:r>
            <a:r>
              <a:rPr b="1" baseline="30000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r>
              <a:rPr b="1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4495800" y="4191000"/>
            <a:ext cx="32766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molecules CO</a:t>
            </a:r>
            <a:r>
              <a:rPr b="0" baseline="-2500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cxnSp>
        <p:nvCxnSpPr>
          <p:cNvPr id="198" name="Shape 198"/>
          <p:cNvCxnSpPr/>
          <p:nvPr/>
        </p:nvCxnSpPr>
        <p:spPr>
          <a:xfrm flipH="1">
            <a:off x="1828799" y="4343400"/>
            <a:ext cx="1295400" cy="3810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99" name="Shape 199"/>
          <p:cNvCxnSpPr/>
          <p:nvPr/>
        </p:nvCxnSpPr>
        <p:spPr>
          <a:xfrm flipH="1">
            <a:off x="5105400" y="5105400"/>
            <a:ext cx="990599" cy="2286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00" name="Shape 200"/>
          <p:cNvSpPr txBox="1"/>
          <p:nvPr/>
        </p:nvSpPr>
        <p:spPr>
          <a:xfrm>
            <a:off x="304800" y="609600"/>
            <a:ext cx="8534399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MOLE CONVERSION REVIEW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/>
          <p:nvPr/>
        </p:nvSpPr>
        <p:spPr>
          <a:xfrm>
            <a:off x="2438400" y="3379787"/>
            <a:ext cx="4665662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   →   He  +         </a:t>
            </a:r>
          </a:p>
        </p:txBody>
      </p:sp>
      <p:sp>
        <p:nvSpPr>
          <p:cNvPr id="613" name="Shape 613"/>
          <p:cNvSpPr txBox="1"/>
          <p:nvPr/>
        </p:nvSpPr>
        <p:spPr>
          <a:xfrm>
            <a:off x="1752600" y="3200400"/>
            <a:ext cx="86042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230</a:t>
            </a:r>
          </a:p>
        </p:txBody>
      </p:sp>
      <p:sp>
        <p:nvSpPr>
          <p:cNvPr id="614" name="Shape 614"/>
          <p:cNvSpPr txBox="1"/>
          <p:nvPr/>
        </p:nvSpPr>
        <p:spPr>
          <a:xfrm>
            <a:off x="1828800" y="3657600"/>
            <a:ext cx="747711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90</a:t>
            </a:r>
          </a:p>
        </p:txBody>
      </p:sp>
      <p:sp>
        <p:nvSpPr>
          <p:cNvPr id="615" name="Shape 615"/>
          <p:cNvSpPr txBox="1"/>
          <p:nvPr/>
        </p:nvSpPr>
        <p:spPr>
          <a:xfrm>
            <a:off x="4114800" y="3124200"/>
            <a:ext cx="354012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616" name="Shape 616"/>
          <p:cNvSpPr txBox="1"/>
          <p:nvPr/>
        </p:nvSpPr>
        <p:spPr>
          <a:xfrm>
            <a:off x="4114800" y="3657600"/>
            <a:ext cx="4095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617" name="Shape 617"/>
          <p:cNvSpPr txBox="1"/>
          <p:nvPr/>
        </p:nvSpPr>
        <p:spPr>
          <a:xfrm>
            <a:off x="533400" y="457200"/>
            <a:ext cx="8032749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Balancing a Nuclear</a:t>
            </a:r>
            <a:r>
              <a:rPr b="1" i="0" lang="en-US" sz="32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Equation</a:t>
            </a:r>
          </a:p>
        </p:txBody>
      </p:sp>
      <p:sp>
        <p:nvSpPr>
          <p:cNvPr id="618" name="Shape 618"/>
          <p:cNvSpPr txBox="1"/>
          <p:nvPr/>
        </p:nvSpPr>
        <p:spPr>
          <a:xfrm>
            <a:off x="5791200" y="3124200"/>
            <a:ext cx="990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226</a:t>
            </a:r>
          </a:p>
        </p:txBody>
      </p:sp>
      <p:sp>
        <p:nvSpPr>
          <p:cNvPr id="619" name="Shape 619"/>
          <p:cNvSpPr txBox="1"/>
          <p:nvPr/>
        </p:nvSpPr>
        <p:spPr>
          <a:xfrm>
            <a:off x="5867400" y="3657600"/>
            <a:ext cx="990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88</a:t>
            </a:r>
          </a:p>
        </p:txBody>
      </p:sp>
      <p:sp>
        <p:nvSpPr>
          <p:cNvPr id="620" name="Shape 620"/>
          <p:cNvSpPr txBox="1"/>
          <p:nvPr/>
        </p:nvSpPr>
        <p:spPr>
          <a:xfrm>
            <a:off x="381000" y="2057400"/>
            <a:ext cx="83819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 Thorium-230 undergoes alpha decay.</a:t>
            </a:r>
          </a:p>
        </p:txBody>
      </p:sp>
      <p:sp>
        <p:nvSpPr>
          <p:cNvPr id="621" name="Shape 621"/>
          <p:cNvSpPr txBox="1"/>
          <p:nvPr/>
        </p:nvSpPr>
        <p:spPr>
          <a:xfrm>
            <a:off x="6400800" y="3352800"/>
            <a:ext cx="990599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4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Ra</a:t>
            </a:r>
          </a:p>
        </p:txBody>
      </p:sp>
      <p:sp>
        <p:nvSpPr>
          <p:cNvPr id="622" name="Shape 622"/>
          <p:cNvSpPr txBox="1"/>
          <p:nvPr/>
        </p:nvSpPr>
        <p:spPr>
          <a:xfrm>
            <a:off x="5943600" y="3276600"/>
            <a:ext cx="1066799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0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??</a:t>
            </a:r>
            <a:r>
              <a:rPr b="0" i="0" lang="en-US" sz="36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/>
          <p:nvPr/>
        </p:nvSpPr>
        <p:spPr>
          <a:xfrm>
            <a:off x="2438400" y="3455987"/>
            <a:ext cx="3438525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   →     He  +</a:t>
            </a:r>
          </a:p>
        </p:txBody>
      </p:sp>
      <p:sp>
        <p:nvSpPr>
          <p:cNvPr id="628" name="Shape 628"/>
          <p:cNvSpPr txBox="1"/>
          <p:nvPr/>
        </p:nvSpPr>
        <p:spPr>
          <a:xfrm>
            <a:off x="1752600" y="3276600"/>
            <a:ext cx="86042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234</a:t>
            </a:r>
          </a:p>
        </p:txBody>
      </p:sp>
      <p:sp>
        <p:nvSpPr>
          <p:cNvPr id="629" name="Shape 629"/>
          <p:cNvSpPr txBox="1"/>
          <p:nvPr/>
        </p:nvSpPr>
        <p:spPr>
          <a:xfrm>
            <a:off x="1828800" y="3733800"/>
            <a:ext cx="747711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92</a:t>
            </a:r>
          </a:p>
        </p:txBody>
      </p:sp>
      <p:sp>
        <p:nvSpPr>
          <p:cNvPr id="630" name="Shape 630"/>
          <p:cNvSpPr txBox="1"/>
          <p:nvPr/>
        </p:nvSpPr>
        <p:spPr>
          <a:xfrm>
            <a:off x="4114800" y="3200400"/>
            <a:ext cx="354012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631" name="Shape 631"/>
          <p:cNvSpPr txBox="1"/>
          <p:nvPr/>
        </p:nvSpPr>
        <p:spPr>
          <a:xfrm>
            <a:off x="4114800" y="3733800"/>
            <a:ext cx="4095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632" name="Shape 632"/>
          <p:cNvSpPr txBox="1"/>
          <p:nvPr/>
        </p:nvSpPr>
        <p:spPr>
          <a:xfrm>
            <a:off x="533400" y="609600"/>
            <a:ext cx="8032749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Balancing a Nuclear</a:t>
            </a:r>
            <a:r>
              <a:rPr b="1" i="0" lang="en-US" sz="32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Equation</a:t>
            </a:r>
          </a:p>
        </p:txBody>
      </p:sp>
      <p:sp>
        <p:nvSpPr>
          <p:cNvPr id="633" name="Shape 633"/>
          <p:cNvSpPr txBox="1"/>
          <p:nvPr/>
        </p:nvSpPr>
        <p:spPr>
          <a:xfrm>
            <a:off x="5715000" y="3276600"/>
            <a:ext cx="990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230</a:t>
            </a:r>
          </a:p>
        </p:txBody>
      </p:sp>
      <p:sp>
        <p:nvSpPr>
          <p:cNvPr id="634" name="Shape 634"/>
          <p:cNvSpPr txBox="1"/>
          <p:nvPr/>
        </p:nvSpPr>
        <p:spPr>
          <a:xfrm>
            <a:off x="5867400" y="3733800"/>
            <a:ext cx="990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90</a:t>
            </a:r>
          </a:p>
        </p:txBody>
      </p:sp>
      <p:sp>
        <p:nvSpPr>
          <p:cNvPr id="635" name="Shape 635"/>
          <p:cNvSpPr txBox="1"/>
          <p:nvPr/>
        </p:nvSpPr>
        <p:spPr>
          <a:xfrm>
            <a:off x="6324600" y="3429000"/>
            <a:ext cx="990599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4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Th</a:t>
            </a:r>
          </a:p>
        </p:txBody>
      </p:sp>
      <p:sp>
        <p:nvSpPr>
          <p:cNvPr id="636" name="Shape 636"/>
          <p:cNvSpPr txBox="1"/>
          <p:nvPr/>
        </p:nvSpPr>
        <p:spPr>
          <a:xfrm>
            <a:off x="6172200" y="3429000"/>
            <a:ext cx="106679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6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???</a:t>
            </a:r>
          </a:p>
        </p:txBody>
      </p:sp>
      <p:sp>
        <p:nvSpPr>
          <p:cNvPr id="637" name="Shape 637"/>
          <p:cNvSpPr txBox="1"/>
          <p:nvPr/>
        </p:nvSpPr>
        <p:spPr>
          <a:xfrm>
            <a:off x="381000" y="2057400"/>
            <a:ext cx="83819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 Uranium-234 undergoes alpha decay.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/>
          <p:nvPr/>
        </p:nvSpPr>
        <p:spPr>
          <a:xfrm>
            <a:off x="2438400" y="3379787"/>
            <a:ext cx="3497261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   →    e  +  </a:t>
            </a:r>
          </a:p>
        </p:txBody>
      </p:sp>
      <p:sp>
        <p:nvSpPr>
          <p:cNvPr id="643" name="Shape 643"/>
          <p:cNvSpPr txBox="1"/>
          <p:nvPr/>
        </p:nvSpPr>
        <p:spPr>
          <a:xfrm>
            <a:off x="1752600" y="3200400"/>
            <a:ext cx="747711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50</a:t>
            </a:r>
          </a:p>
        </p:txBody>
      </p:sp>
      <p:sp>
        <p:nvSpPr>
          <p:cNvPr id="644" name="Shape 644"/>
          <p:cNvSpPr txBox="1"/>
          <p:nvPr/>
        </p:nvSpPr>
        <p:spPr>
          <a:xfrm>
            <a:off x="1828800" y="3657600"/>
            <a:ext cx="6350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</a:p>
        </p:txBody>
      </p:sp>
      <p:sp>
        <p:nvSpPr>
          <p:cNvPr id="645" name="Shape 645"/>
          <p:cNvSpPr txBox="1"/>
          <p:nvPr/>
        </p:nvSpPr>
        <p:spPr>
          <a:xfrm>
            <a:off x="4343400" y="3200400"/>
            <a:ext cx="354012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646" name="Shape 646"/>
          <p:cNvSpPr txBox="1"/>
          <p:nvPr/>
        </p:nvSpPr>
        <p:spPr>
          <a:xfrm>
            <a:off x="4191000" y="3733800"/>
            <a:ext cx="6857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</a:p>
        </p:txBody>
      </p:sp>
      <p:sp>
        <p:nvSpPr>
          <p:cNvPr id="647" name="Shape 647"/>
          <p:cNvSpPr txBox="1"/>
          <p:nvPr/>
        </p:nvSpPr>
        <p:spPr>
          <a:xfrm>
            <a:off x="533400" y="457200"/>
            <a:ext cx="8032749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Balancing a Nuclear</a:t>
            </a:r>
            <a:r>
              <a:rPr b="1" i="0" lang="en-US" sz="32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Equation</a:t>
            </a:r>
          </a:p>
        </p:txBody>
      </p:sp>
      <p:sp>
        <p:nvSpPr>
          <p:cNvPr id="648" name="Shape 648"/>
          <p:cNvSpPr txBox="1"/>
          <p:nvPr/>
        </p:nvSpPr>
        <p:spPr>
          <a:xfrm>
            <a:off x="5486400" y="3200400"/>
            <a:ext cx="990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50</a:t>
            </a:r>
          </a:p>
        </p:txBody>
      </p:sp>
      <p:sp>
        <p:nvSpPr>
          <p:cNvPr id="649" name="Shape 649"/>
          <p:cNvSpPr txBox="1"/>
          <p:nvPr/>
        </p:nvSpPr>
        <p:spPr>
          <a:xfrm>
            <a:off x="5486400" y="3733800"/>
            <a:ext cx="990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28</a:t>
            </a:r>
          </a:p>
        </p:txBody>
      </p:sp>
      <p:sp>
        <p:nvSpPr>
          <p:cNvPr id="650" name="Shape 650"/>
          <p:cNvSpPr txBox="1"/>
          <p:nvPr/>
        </p:nvSpPr>
        <p:spPr>
          <a:xfrm>
            <a:off x="6096000" y="3352800"/>
            <a:ext cx="990599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4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Ni</a:t>
            </a:r>
          </a:p>
        </p:txBody>
      </p:sp>
      <p:sp>
        <p:nvSpPr>
          <p:cNvPr id="651" name="Shape 651"/>
          <p:cNvSpPr txBox="1"/>
          <p:nvPr/>
        </p:nvSpPr>
        <p:spPr>
          <a:xfrm>
            <a:off x="5791200" y="3352800"/>
            <a:ext cx="106679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6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???</a:t>
            </a:r>
          </a:p>
        </p:txBody>
      </p:sp>
      <p:sp>
        <p:nvSpPr>
          <p:cNvPr id="652" name="Shape 652"/>
          <p:cNvSpPr txBox="1"/>
          <p:nvPr/>
        </p:nvSpPr>
        <p:spPr>
          <a:xfrm>
            <a:off x="381000" y="2057400"/>
            <a:ext cx="83819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 Cobalt-50 undergoes beta decay.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/>
          <p:nvPr/>
        </p:nvSpPr>
        <p:spPr>
          <a:xfrm>
            <a:off x="1066800" y="762000"/>
            <a:ext cx="2673350" cy="585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Question 6 </a:t>
            </a:r>
          </a:p>
        </p:txBody>
      </p:sp>
      <p:sp>
        <p:nvSpPr>
          <p:cNvPr id="658" name="Shape 658"/>
          <p:cNvSpPr txBox="1"/>
          <p:nvPr/>
        </p:nvSpPr>
        <p:spPr>
          <a:xfrm>
            <a:off x="669925" y="2990850"/>
            <a:ext cx="75596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Shape 659"/>
          <p:cNvSpPr txBox="1"/>
          <p:nvPr/>
        </p:nvSpPr>
        <p:spPr>
          <a:xfrm>
            <a:off x="974725" y="1905000"/>
            <a:ext cx="7483474" cy="2041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element is formed when          undergoes beta decay?  Give the atomic number and mass number of the element.</a:t>
            </a:r>
          </a:p>
        </p:txBody>
      </p:sp>
      <p:pic>
        <p:nvPicPr>
          <p:cNvPr descr="qu1-2" id="660" name="Shape 6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1524000"/>
            <a:ext cx="1185862" cy="815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1-2" id="661" name="Shape 6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7400" y="4724400"/>
            <a:ext cx="1301749" cy="81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 txBox="1"/>
          <p:nvPr/>
        </p:nvSpPr>
        <p:spPr>
          <a:xfrm>
            <a:off x="990600" y="762000"/>
            <a:ext cx="2673350" cy="585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Question 7 </a:t>
            </a:r>
          </a:p>
        </p:txBody>
      </p:sp>
      <p:sp>
        <p:nvSpPr>
          <p:cNvPr id="667" name="Shape 667"/>
          <p:cNvSpPr txBox="1"/>
          <p:nvPr/>
        </p:nvSpPr>
        <p:spPr>
          <a:xfrm>
            <a:off x="669925" y="2990850"/>
            <a:ext cx="75596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Shape 668"/>
          <p:cNvSpPr txBox="1"/>
          <p:nvPr/>
        </p:nvSpPr>
        <p:spPr>
          <a:xfrm>
            <a:off x="914400" y="1905000"/>
            <a:ext cx="7559675" cy="15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Write a balanced nuclear equation for the alpha decay of the following radioisotope. </a:t>
            </a:r>
          </a:p>
        </p:txBody>
      </p:sp>
      <p:pic>
        <p:nvPicPr>
          <p:cNvPr descr="qu1-4" id="669" name="Shape 6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3048000"/>
            <a:ext cx="1314449" cy="896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0" name="Shape 670"/>
          <p:cNvGrpSpPr/>
          <p:nvPr/>
        </p:nvGrpSpPr>
        <p:grpSpPr>
          <a:xfrm>
            <a:off x="2438400" y="5029200"/>
            <a:ext cx="5943600" cy="1036636"/>
            <a:chOff x="2438400" y="5029200"/>
            <a:chExt cx="5943600" cy="1036636"/>
          </a:xfrm>
        </p:grpSpPr>
        <p:sp>
          <p:nvSpPr>
            <p:cNvPr id="671" name="Shape 671"/>
            <p:cNvSpPr txBox="1"/>
            <p:nvPr/>
          </p:nvSpPr>
          <p:spPr>
            <a:xfrm>
              <a:off x="6553200" y="5029200"/>
              <a:ext cx="860425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231</a:t>
              </a:r>
            </a:p>
          </p:txBody>
        </p:sp>
        <p:sp>
          <p:nvSpPr>
            <p:cNvPr id="672" name="Shape 672"/>
            <p:cNvSpPr txBox="1"/>
            <p:nvPr/>
          </p:nvSpPr>
          <p:spPr>
            <a:xfrm>
              <a:off x="2438400" y="5029200"/>
              <a:ext cx="860425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235</a:t>
              </a:r>
            </a:p>
          </p:txBody>
        </p:sp>
        <p:sp>
          <p:nvSpPr>
            <p:cNvPr id="673" name="Shape 673"/>
            <p:cNvSpPr txBox="1"/>
            <p:nvPr/>
          </p:nvSpPr>
          <p:spPr>
            <a:xfrm>
              <a:off x="3200400" y="5257800"/>
              <a:ext cx="5181600" cy="701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0" i="0" lang="en-US" sz="40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U   →     He  +      Th</a:t>
              </a:r>
            </a:p>
          </p:txBody>
        </p:sp>
        <p:sp>
          <p:nvSpPr>
            <p:cNvPr id="674" name="Shape 674"/>
            <p:cNvSpPr txBox="1"/>
            <p:nvPr/>
          </p:nvSpPr>
          <p:spPr>
            <a:xfrm>
              <a:off x="6781800" y="5486400"/>
              <a:ext cx="635000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</a:p>
          </p:txBody>
        </p:sp>
        <p:sp>
          <p:nvSpPr>
            <p:cNvPr id="675" name="Shape 675"/>
            <p:cNvSpPr txBox="1"/>
            <p:nvPr/>
          </p:nvSpPr>
          <p:spPr>
            <a:xfrm>
              <a:off x="2667000" y="5486400"/>
              <a:ext cx="635000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92</a:t>
              </a:r>
            </a:p>
          </p:txBody>
        </p:sp>
        <p:sp>
          <p:nvSpPr>
            <p:cNvPr id="676" name="Shape 676"/>
            <p:cNvSpPr txBox="1"/>
            <p:nvPr/>
          </p:nvSpPr>
          <p:spPr>
            <a:xfrm>
              <a:off x="4876800" y="5029200"/>
              <a:ext cx="409575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</a:p>
          </p:txBody>
        </p:sp>
        <p:sp>
          <p:nvSpPr>
            <p:cNvPr id="677" name="Shape 677"/>
            <p:cNvSpPr txBox="1"/>
            <p:nvPr/>
          </p:nvSpPr>
          <p:spPr>
            <a:xfrm>
              <a:off x="4876800" y="5486400"/>
              <a:ext cx="409575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 txBox="1"/>
          <p:nvPr/>
        </p:nvSpPr>
        <p:spPr>
          <a:xfrm>
            <a:off x="990600" y="762000"/>
            <a:ext cx="2673350" cy="585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Question 8 </a:t>
            </a:r>
          </a:p>
        </p:txBody>
      </p:sp>
      <p:sp>
        <p:nvSpPr>
          <p:cNvPr id="683" name="Shape 683"/>
          <p:cNvSpPr txBox="1"/>
          <p:nvPr/>
        </p:nvSpPr>
        <p:spPr>
          <a:xfrm>
            <a:off x="669925" y="2990850"/>
            <a:ext cx="75596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Shape 684"/>
          <p:cNvSpPr txBox="1"/>
          <p:nvPr/>
        </p:nvSpPr>
        <p:spPr>
          <a:xfrm>
            <a:off x="914400" y="1905000"/>
            <a:ext cx="7559675" cy="15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Nitrogen-12 decays into a positron and another element.  Write the balanced nuclear equation. </a:t>
            </a:r>
          </a:p>
        </p:txBody>
      </p:sp>
      <p:grpSp>
        <p:nvGrpSpPr>
          <p:cNvPr id="685" name="Shape 685"/>
          <p:cNvGrpSpPr/>
          <p:nvPr/>
        </p:nvGrpSpPr>
        <p:grpSpPr>
          <a:xfrm>
            <a:off x="1905000" y="4419600"/>
            <a:ext cx="5287961" cy="1193800"/>
            <a:chOff x="1905000" y="4419600"/>
            <a:chExt cx="5287961" cy="1193800"/>
          </a:xfrm>
        </p:grpSpPr>
        <p:sp>
          <p:nvSpPr>
            <p:cNvPr id="686" name="Shape 686"/>
            <p:cNvSpPr txBox="1"/>
            <p:nvPr/>
          </p:nvSpPr>
          <p:spPr>
            <a:xfrm>
              <a:off x="2514600" y="4648200"/>
              <a:ext cx="4678361" cy="701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0" i="0" lang="en-US" sz="40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   →      e     +     C</a:t>
              </a:r>
            </a:p>
          </p:txBody>
        </p:sp>
        <p:sp>
          <p:nvSpPr>
            <p:cNvPr id="687" name="Shape 687"/>
            <p:cNvSpPr txBox="1"/>
            <p:nvPr/>
          </p:nvSpPr>
          <p:spPr>
            <a:xfrm>
              <a:off x="1905000" y="4495800"/>
              <a:ext cx="747711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 12</a:t>
              </a:r>
            </a:p>
          </p:txBody>
        </p:sp>
        <p:sp>
          <p:nvSpPr>
            <p:cNvPr id="688" name="Shape 688"/>
            <p:cNvSpPr txBox="1"/>
            <p:nvPr/>
          </p:nvSpPr>
          <p:spPr>
            <a:xfrm>
              <a:off x="1981200" y="5029200"/>
              <a:ext cx="635000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  7</a:t>
              </a:r>
            </a:p>
          </p:txBody>
        </p:sp>
        <p:sp>
          <p:nvSpPr>
            <p:cNvPr id="689" name="Shape 689"/>
            <p:cNvSpPr txBox="1"/>
            <p:nvPr/>
          </p:nvSpPr>
          <p:spPr>
            <a:xfrm>
              <a:off x="5867400" y="4419600"/>
              <a:ext cx="866774" cy="5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  12</a:t>
              </a:r>
            </a:p>
          </p:txBody>
        </p:sp>
        <p:sp>
          <p:nvSpPr>
            <p:cNvPr id="690" name="Shape 690"/>
            <p:cNvSpPr txBox="1"/>
            <p:nvPr/>
          </p:nvSpPr>
          <p:spPr>
            <a:xfrm>
              <a:off x="6096000" y="5029200"/>
              <a:ext cx="635000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  6</a:t>
              </a:r>
            </a:p>
          </p:txBody>
        </p:sp>
        <p:sp>
          <p:nvSpPr>
            <p:cNvPr id="691" name="Shape 691"/>
            <p:cNvSpPr txBox="1"/>
            <p:nvPr/>
          </p:nvSpPr>
          <p:spPr>
            <a:xfrm>
              <a:off x="4038600" y="4495800"/>
              <a:ext cx="639762" cy="5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  0</a:t>
              </a:r>
            </a:p>
          </p:txBody>
        </p:sp>
        <p:sp>
          <p:nvSpPr>
            <p:cNvPr id="692" name="Shape 692"/>
            <p:cNvSpPr txBox="1"/>
            <p:nvPr/>
          </p:nvSpPr>
          <p:spPr>
            <a:xfrm>
              <a:off x="4114800" y="5029200"/>
              <a:ext cx="525462" cy="5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 1</a:t>
              </a: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 txBox="1"/>
          <p:nvPr/>
        </p:nvSpPr>
        <p:spPr>
          <a:xfrm>
            <a:off x="990600" y="685800"/>
            <a:ext cx="2673350" cy="585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Question 9 </a:t>
            </a:r>
          </a:p>
        </p:txBody>
      </p:sp>
      <p:sp>
        <p:nvSpPr>
          <p:cNvPr id="698" name="Shape 698"/>
          <p:cNvSpPr txBox="1"/>
          <p:nvPr/>
        </p:nvSpPr>
        <p:spPr>
          <a:xfrm>
            <a:off x="669925" y="2990850"/>
            <a:ext cx="75596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Shape 699"/>
          <p:cNvSpPr txBox="1"/>
          <p:nvPr/>
        </p:nvSpPr>
        <p:spPr>
          <a:xfrm>
            <a:off x="914400" y="1905000"/>
            <a:ext cx="7559675" cy="2041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Uranium-238 is bombarded with a neutron.  One product forms along with gamma radiation.  Write the balanced nuclear equation. </a:t>
            </a:r>
          </a:p>
        </p:txBody>
      </p:sp>
      <p:grpSp>
        <p:nvGrpSpPr>
          <p:cNvPr id="700" name="Shape 700"/>
          <p:cNvGrpSpPr/>
          <p:nvPr/>
        </p:nvGrpSpPr>
        <p:grpSpPr>
          <a:xfrm>
            <a:off x="1752600" y="4495800"/>
            <a:ext cx="6667500" cy="1112836"/>
            <a:chOff x="1752600" y="4495800"/>
            <a:chExt cx="6667500" cy="1112836"/>
          </a:xfrm>
        </p:grpSpPr>
        <p:sp>
          <p:nvSpPr>
            <p:cNvPr id="701" name="Shape 701"/>
            <p:cNvSpPr txBox="1"/>
            <p:nvPr/>
          </p:nvSpPr>
          <p:spPr>
            <a:xfrm>
              <a:off x="2514600" y="4649787"/>
              <a:ext cx="5905500" cy="701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0" i="0" lang="en-US" sz="40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U   +     n   →       U   +   </a:t>
              </a:r>
              <a:r>
                <a:rPr b="0" i="0" lang="en-US" sz="4000" u="none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γ</a:t>
              </a:r>
            </a:p>
          </p:txBody>
        </p:sp>
        <p:sp>
          <p:nvSpPr>
            <p:cNvPr id="702" name="Shape 702"/>
            <p:cNvSpPr txBox="1"/>
            <p:nvPr/>
          </p:nvSpPr>
          <p:spPr>
            <a:xfrm>
              <a:off x="1752600" y="4495800"/>
              <a:ext cx="860425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238</a:t>
              </a:r>
            </a:p>
          </p:txBody>
        </p:sp>
        <p:sp>
          <p:nvSpPr>
            <p:cNvPr id="703" name="Shape 703"/>
            <p:cNvSpPr txBox="1"/>
            <p:nvPr/>
          </p:nvSpPr>
          <p:spPr>
            <a:xfrm>
              <a:off x="1828800" y="5029200"/>
              <a:ext cx="747711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 92</a:t>
              </a:r>
            </a:p>
          </p:txBody>
        </p:sp>
        <p:sp>
          <p:nvSpPr>
            <p:cNvPr id="704" name="Shape 704"/>
            <p:cNvSpPr txBox="1"/>
            <p:nvPr/>
          </p:nvSpPr>
          <p:spPr>
            <a:xfrm>
              <a:off x="3886200" y="4495800"/>
              <a:ext cx="522286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 1</a:t>
              </a:r>
            </a:p>
          </p:txBody>
        </p:sp>
        <p:sp>
          <p:nvSpPr>
            <p:cNvPr id="705" name="Shape 705"/>
            <p:cNvSpPr txBox="1"/>
            <p:nvPr/>
          </p:nvSpPr>
          <p:spPr>
            <a:xfrm>
              <a:off x="3810000" y="5029200"/>
              <a:ext cx="635000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  0</a:t>
              </a:r>
            </a:p>
          </p:txBody>
        </p:sp>
        <p:sp>
          <p:nvSpPr>
            <p:cNvPr id="706" name="Shape 706"/>
            <p:cNvSpPr txBox="1"/>
            <p:nvPr/>
          </p:nvSpPr>
          <p:spPr>
            <a:xfrm>
              <a:off x="5791200" y="4495800"/>
              <a:ext cx="860425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239</a:t>
              </a:r>
            </a:p>
          </p:txBody>
        </p:sp>
        <p:sp>
          <p:nvSpPr>
            <p:cNvPr id="707" name="Shape 707"/>
            <p:cNvSpPr txBox="1"/>
            <p:nvPr/>
          </p:nvSpPr>
          <p:spPr>
            <a:xfrm>
              <a:off x="5867400" y="5029200"/>
              <a:ext cx="747711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 92</a:t>
              </a: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 txBox="1"/>
          <p:nvPr/>
        </p:nvSpPr>
        <p:spPr>
          <a:xfrm>
            <a:off x="1066800" y="762000"/>
            <a:ext cx="2927350" cy="585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Question 10 </a:t>
            </a:r>
          </a:p>
        </p:txBody>
      </p:sp>
      <p:sp>
        <p:nvSpPr>
          <p:cNvPr id="713" name="Shape 713"/>
          <p:cNvSpPr txBox="1"/>
          <p:nvPr/>
        </p:nvSpPr>
        <p:spPr>
          <a:xfrm>
            <a:off x="669925" y="2990850"/>
            <a:ext cx="75596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Shape 714"/>
          <p:cNvSpPr txBox="1"/>
          <p:nvPr/>
        </p:nvSpPr>
        <p:spPr>
          <a:xfrm>
            <a:off x="914400" y="1905000"/>
            <a:ext cx="7559675" cy="2041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Nitrogen-14 is bombarded with deuterium (hydrogen-2).  One product forms along with an alpha particle.  Write the balanced nuclear equation. </a:t>
            </a:r>
          </a:p>
        </p:txBody>
      </p:sp>
      <p:grpSp>
        <p:nvGrpSpPr>
          <p:cNvPr id="715" name="Shape 715"/>
          <p:cNvGrpSpPr/>
          <p:nvPr/>
        </p:nvGrpSpPr>
        <p:grpSpPr>
          <a:xfrm>
            <a:off x="1524000" y="4495800"/>
            <a:ext cx="7024687" cy="1112836"/>
            <a:chOff x="1752600" y="4495800"/>
            <a:chExt cx="7024687" cy="1112836"/>
          </a:xfrm>
        </p:grpSpPr>
        <p:sp>
          <p:nvSpPr>
            <p:cNvPr id="716" name="Shape 716"/>
            <p:cNvSpPr txBox="1"/>
            <p:nvPr/>
          </p:nvSpPr>
          <p:spPr>
            <a:xfrm>
              <a:off x="2362200" y="4648200"/>
              <a:ext cx="6415087" cy="701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0" i="0" lang="en-US" sz="40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   +     H   →      C   +    He</a:t>
              </a:r>
            </a:p>
          </p:txBody>
        </p:sp>
        <p:sp>
          <p:nvSpPr>
            <p:cNvPr id="717" name="Shape 717"/>
            <p:cNvSpPr txBox="1"/>
            <p:nvPr/>
          </p:nvSpPr>
          <p:spPr>
            <a:xfrm>
              <a:off x="1752600" y="4495800"/>
              <a:ext cx="635000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14</a:t>
              </a:r>
            </a:p>
          </p:txBody>
        </p:sp>
        <p:sp>
          <p:nvSpPr>
            <p:cNvPr id="718" name="Shape 718"/>
            <p:cNvSpPr txBox="1"/>
            <p:nvPr/>
          </p:nvSpPr>
          <p:spPr>
            <a:xfrm>
              <a:off x="1828800" y="5029200"/>
              <a:ext cx="522286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 7</a:t>
              </a:r>
            </a:p>
          </p:txBody>
        </p:sp>
        <p:sp>
          <p:nvSpPr>
            <p:cNvPr id="719" name="Shape 719"/>
            <p:cNvSpPr txBox="1"/>
            <p:nvPr/>
          </p:nvSpPr>
          <p:spPr>
            <a:xfrm>
              <a:off x="3810000" y="4495800"/>
              <a:ext cx="522286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 2</a:t>
              </a:r>
            </a:p>
          </p:txBody>
        </p:sp>
        <p:sp>
          <p:nvSpPr>
            <p:cNvPr id="720" name="Shape 720"/>
            <p:cNvSpPr txBox="1"/>
            <p:nvPr/>
          </p:nvSpPr>
          <p:spPr>
            <a:xfrm>
              <a:off x="3733800" y="5029200"/>
              <a:ext cx="635000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  1</a:t>
              </a:r>
            </a:p>
          </p:txBody>
        </p:sp>
        <p:sp>
          <p:nvSpPr>
            <p:cNvPr id="721" name="Shape 721"/>
            <p:cNvSpPr txBox="1"/>
            <p:nvPr/>
          </p:nvSpPr>
          <p:spPr>
            <a:xfrm>
              <a:off x="5791200" y="4495800"/>
              <a:ext cx="635000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</a:p>
          </p:txBody>
        </p:sp>
        <p:sp>
          <p:nvSpPr>
            <p:cNvPr id="722" name="Shape 722"/>
            <p:cNvSpPr txBox="1"/>
            <p:nvPr/>
          </p:nvSpPr>
          <p:spPr>
            <a:xfrm>
              <a:off x="5791200" y="5029200"/>
              <a:ext cx="747711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  6</a:t>
              </a:r>
            </a:p>
          </p:txBody>
        </p:sp>
        <p:sp>
          <p:nvSpPr>
            <p:cNvPr id="723" name="Shape 723"/>
            <p:cNvSpPr txBox="1"/>
            <p:nvPr/>
          </p:nvSpPr>
          <p:spPr>
            <a:xfrm>
              <a:off x="7696200" y="4495800"/>
              <a:ext cx="409575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</a:p>
          </p:txBody>
        </p:sp>
        <p:sp>
          <p:nvSpPr>
            <p:cNvPr id="724" name="Shape 724"/>
            <p:cNvSpPr txBox="1"/>
            <p:nvPr/>
          </p:nvSpPr>
          <p:spPr>
            <a:xfrm>
              <a:off x="7696200" y="5029200"/>
              <a:ext cx="409575" cy="579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0" i="0" lang="en-US" sz="32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 txBox="1"/>
          <p:nvPr/>
        </p:nvSpPr>
        <p:spPr>
          <a:xfrm>
            <a:off x="1600200" y="679450"/>
            <a:ext cx="6858000" cy="530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Shape 730"/>
          <p:cNvSpPr txBox="1"/>
          <p:nvPr/>
        </p:nvSpPr>
        <p:spPr>
          <a:xfrm>
            <a:off x="1219200" y="2514600"/>
            <a:ext cx="66675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88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STOP HERE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/>
          <p:nvPr/>
        </p:nvSpPr>
        <p:spPr>
          <a:xfrm>
            <a:off x="533400" y="3124200"/>
            <a:ext cx="7924799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half-life</a:t>
            </a: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 the time required for one-half of a radioisotope’s nuclei to decay into its products. </a:t>
            </a:r>
          </a:p>
        </p:txBody>
      </p:sp>
      <p:sp>
        <p:nvSpPr>
          <p:cNvPr id="736" name="Shape 736"/>
          <p:cNvSpPr txBox="1"/>
          <p:nvPr/>
        </p:nvSpPr>
        <p:spPr>
          <a:xfrm>
            <a:off x="1600200" y="679450"/>
            <a:ext cx="6858000" cy="530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Shape 737"/>
          <p:cNvSpPr txBox="1"/>
          <p:nvPr/>
        </p:nvSpPr>
        <p:spPr>
          <a:xfrm>
            <a:off x="533400" y="1828800"/>
            <a:ext cx="7924799" cy="968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Radioactive decay rates are measured in half-lives. </a:t>
            </a:r>
          </a:p>
        </p:txBody>
      </p:sp>
      <p:pic>
        <p:nvPicPr>
          <p:cNvPr descr="MiddleSchoolAudio" id="738" name="Shape 7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2400" y="4114800"/>
            <a:ext cx="393700" cy="368299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Shape 739"/>
          <p:cNvSpPr txBox="1"/>
          <p:nvPr/>
        </p:nvSpPr>
        <p:spPr>
          <a:xfrm>
            <a:off x="1143000" y="533400"/>
            <a:ext cx="6804024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Radioactive Decay Rates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609600" y="1828800"/>
            <a:ext cx="8001000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Nuclear chemistry is the study of the structure of atomic nuclei and the changes they undergo. 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533400" y="542925"/>
            <a:ext cx="8001000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Nuclear Chemistry</a:t>
            </a:r>
          </a:p>
        </p:txBody>
      </p:sp>
      <p:pic>
        <p:nvPicPr>
          <p:cNvPr descr="im03 radioactive uranium" id="207" name="Shape 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3505200"/>
            <a:ext cx="4691061" cy="318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 txBox="1"/>
          <p:nvPr/>
        </p:nvSpPr>
        <p:spPr>
          <a:xfrm>
            <a:off x="1600200" y="679450"/>
            <a:ext cx="6858000" cy="530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Shape 745"/>
          <p:cNvSpPr txBox="1"/>
          <p:nvPr/>
        </p:nvSpPr>
        <p:spPr>
          <a:xfrm>
            <a:off x="533400" y="1905000"/>
            <a:ext cx="8001000" cy="968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example, the half-life of the radioisotope strontium-90 is 29 years. </a:t>
            </a:r>
          </a:p>
        </p:txBody>
      </p:sp>
      <p:sp>
        <p:nvSpPr>
          <p:cNvPr id="746" name="Shape 746"/>
          <p:cNvSpPr txBox="1"/>
          <p:nvPr/>
        </p:nvSpPr>
        <p:spPr>
          <a:xfrm>
            <a:off x="609600" y="3200400"/>
            <a:ext cx="8001000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you had 10.0 g of strontium-90 today, 29 years from now you would have 5.0 g left. </a:t>
            </a:r>
          </a:p>
        </p:txBody>
      </p:sp>
      <p:sp>
        <p:nvSpPr>
          <p:cNvPr id="747" name="Shape 747"/>
          <p:cNvSpPr txBox="1"/>
          <p:nvPr/>
        </p:nvSpPr>
        <p:spPr>
          <a:xfrm>
            <a:off x="533400" y="4800600"/>
            <a:ext cx="8001000" cy="968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decay continues until negligible strontium-90 remains. </a:t>
            </a:r>
          </a:p>
        </p:txBody>
      </p:sp>
      <p:sp>
        <p:nvSpPr>
          <p:cNvPr id="748" name="Shape 748"/>
          <p:cNvSpPr txBox="1"/>
          <p:nvPr/>
        </p:nvSpPr>
        <p:spPr>
          <a:xfrm>
            <a:off x="1143000" y="533400"/>
            <a:ext cx="6804024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Radioactive Decay Rates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/>
          <p:nvPr/>
        </p:nvSpPr>
        <p:spPr>
          <a:xfrm>
            <a:off x="1600200" y="679450"/>
            <a:ext cx="6858000" cy="530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Shape 754"/>
          <p:cNvSpPr txBox="1"/>
          <p:nvPr/>
        </p:nvSpPr>
        <p:spPr>
          <a:xfrm>
            <a:off x="1143000" y="533400"/>
            <a:ext cx="6804024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Radioactive Decay Rates</a:t>
            </a:r>
          </a:p>
        </p:txBody>
      </p:sp>
      <p:sp>
        <p:nvSpPr>
          <p:cNvPr id="755" name="Shape 755"/>
          <p:cNvSpPr txBox="1"/>
          <p:nvPr/>
        </p:nvSpPr>
        <p:spPr>
          <a:xfrm>
            <a:off x="609600" y="1828800"/>
            <a:ext cx="4572000" cy="2282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graph shows the percent of a stontium-90 sample remaining over a period of four half-lives. </a:t>
            </a:r>
          </a:p>
        </p:txBody>
      </p:sp>
      <p:sp>
        <p:nvSpPr>
          <p:cNvPr id="756" name="Shape 756"/>
          <p:cNvSpPr txBox="1"/>
          <p:nvPr/>
        </p:nvSpPr>
        <p:spPr>
          <a:xfrm>
            <a:off x="533400" y="4419600"/>
            <a:ext cx="4190999" cy="1844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 the passing of each half-life, half of the strontium-90 sample decays. </a:t>
            </a:r>
          </a:p>
        </p:txBody>
      </p:sp>
      <p:pic>
        <p:nvPicPr>
          <p:cNvPr descr="im37" id="757" name="Shape 7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2286000"/>
            <a:ext cx="3802062" cy="400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 txBox="1"/>
          <p:nvPr/>
        </p:nvSpPr>
        <p:spPr>
          <a:xfrm>
            <a:off x="1600200" y="679450"/>
            <a:ext cx="6858000" cy="530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Shape 763"/>
          <p:cNvSpPr txBox="1"/>
          <p:nvPr/>
        </p:nvSpPr>
        <p:spPr>
          <a:xfrm>
            <a:off x="533400" y="1905000"/>
            <a:ext cx="7924799" cy="1844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Chemical reaction rates are greatly affected by changes in temperature, pressure, and concentration, and by the presence of a catalyst. </a:t>
            </a:r>
          </a:p>
        </p:txBody>
      </p:sp>
      <p:sp>
        <p:nvSpPr>
          <p:cNvPr id="764" name="Shape 764"/>
          <p:cNvSpPr txBox="1"/>
          <p:nvPr/>
        </p:nvSpPr>
        <p:spPr>
          <a:xfrm>
            <a:off x="533400" y="4038600"/>
            <a:ext cx="8077199" cy="968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contrast, nuclear reaction rates remain constant regardless of such changes. </a:t>
            </a:r>
          </a:p>
        </p:txBody>
      </p:sp>
      <p:sp>
        <p:nvSpPr>
          <p:cNvPr id="765" name="Shape 765"/>
          <p:cNvSpPr txBox="1"/>
          <p:nvPr/>
        </p:nvSpPr>
        <p:spPr>
          <a:xfrm>
            <a:off x="533400" y="5334000"/>
            <a:ext cx="8077199" cy="968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fact, the half-life of any particular radioisotope is constant. </a:t>
            </a:r>
          </a:p>
        </p:txBody>
      </p:sp>
      <p:sp>
        <p:nvSpPr>
          <p:cNvPr id="766" name="Shape 766"/>
          <p:cNvSpPr txBox="1"/>
          <p:nvPr/>
        </p:nvSpPr>
        <p:spPr>
          <a:xfrm>
            <a:off x="1143000" y="533400"/>
            <a:ext cx="6804024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Radioactive Decay Rates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 txBox="1"/>
          <p:nvPr/>
        </p:nvSpPr>
        <p:spPr>
          <a:xfrm>
            <a:off x="1600200" y="679450"/>
            <a:ext cx="6858000" cy="530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Shape 772"/>
          <p:cNvSpPr txBox="1"/>
          <p:nvPr/>
        </p:nvSpPr>
        <p:spPr>
          <a:xfrm>
            <a:off x="990600" y="609600"/>
            <a:ext cx="7021511" cy="1298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Calculating Amount of Remaining Isotope</a:t>
            </a:r>
          </a:p>
        </p:txBody>
      </p:sp>
      <p:sp>
        <p:nvSpPr>
          <p:cNvPr id="773" name="Shape 773"/>
          <p:cNvSpPr txBox="1"/>
          <p:nvPr/>
        </p:nvSpPr>
        <p:spPr>
          <a:xfrm>
            <a:off x="533400" y="2286000"/>
            <a:ext cx="8153399" cy="2282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85800" lvl="0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11. Iron-59 is used in medicine to diagnose blood circulation disorders. The half-life of iron-59 is 44.5 days. How much of a 2.000-mg sample will remain after  133.5 days?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 txBox="1"/>
          <p:nvPr/>
        </p:nvSpPr>
        <p:spPr>
          <a:xfrm>
            <a:off x="1600200" y="679450"/>
            <a:ext cx="6858000" cy="530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Shape 779"/>
          <p:cNvSpPr txBox="1"/>
          <p:nvPr/>
        </p:nvSpPr>
        <p:spPr>
          <a:xfrm>
            <a:off x="533400" y="304800"/>
            <a:ext cx="8153399" cy="217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85800" lvl="0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11. Iron-59 is used in medicine to diagnose blood circulation disorders. The half-life of iron-59 is </a:t>
            </a:r>
            <a:r>
              <a:rPr b="0" i="0" lang="en-US" sz="3000" u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44.5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days. How much of a  </a:t>
            </a:r>
            <a:r>
              <a:rPr b="0" i="0" lang="en-US" sz="3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2.000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-mg sample will remain after             </a:t>
            </a:r>
            <a:r>
              <a:rPr b="0" i="0" lang="en-US" sz="300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133.5</a:t>
            </a: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days?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80" name="Shape 780"/>
          <p:cNvSpPr txBox="1"/>
          <p:nvPr/>
        </p:nvSpPr>
        <p:spPr>
          <a:xfrm>
            <a:off x="6781800" y="5410200"/>
            <a:ext cx="23622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(0.250 mg)</a:t>
            </a:r>
          </a:p>
        </p:txBody>
      </p:sp>
      <p:graphicFrame>
        <p:nvGraphicFramePr>
          <p:cNvPr id="781" name="Shape 781"/>
          <p:cNvGraphicFramePr/>
          <p:nvPr/>
        </p:nvGraphicFramePr>
        <p:xfrm>
          <a:off x="381000" y="259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{4E769B2B-59FE-4714-A106-8BB86A6E34B6}</a:tableStyleId>
              </a:tblPr>
              <a:tblGrid>
                <a:gridCol w="3048000"/>
                <a:gridCol w="3048000"/>
              </a:tblGrid>
              <a:tr h="812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Time (days)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Amount (mg)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12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12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12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12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782" name="Shape 782"/>
          <p:cNvSpPr txBox="1"/>
          <p:nvPr/>
        </p:nvSpPr>
        <p:spPr>
          <a:xfrm>
            <a:off x="1600200" y="3505200"/>
            <a:ext cx="609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783" name="Shape 783"/>
          <p:cNvSpPr txBox="1"/>
          <p:nvPr/>
        </p:nvSpPr>
        <p:spPr>
          <a:xfrm>
            <a:off x="4114800" y="3505200"/>
            <a:ext cx="16001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2.000</a:t>
            </a:r>
          </a:p>
        </p:txBody>
      </p:sp>
      <p:sp>
        <p:nvSpPr>
          <p:cNvPr id="784" name="Shape 784"/>
          <p:cNvSpPr txBox="1"/>
          <p:nvPr/>
        </p:nvSpPr>
        <p:spPr>
          <a:xfrm>
            <a:off x="1066800" y="4343400"/>
            <a:ext cx="16001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44.5</a:t>
            </a:r>
          </a:p>
        </p:txBody>
      </p:sp>
      <p:sp>
        <p:nvSpPr>
          <p:cNvPr id="785" name="Shape 785"/>
          <p:cNvSpPr txBox="1"/>
          <p:nvPr/>
        </p:nvSpPr>
        <p:spPr>
          <a:xfrm>
            <a:off x="6781800" y="2438400"/>
            <a:ext cx="1981199" cy="301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 if the problem tells you the starting amount.</a:t>
            </a:r>
          </a:p>
        </p:txBody>
      </p:sp>
      <p:sp>
        <p:nvSpPr>
          <p:cNvPr id="786" name="Shape 786"/>
          <p:cNvSpPr txBox="1"/>
          <p:nvPr/>
        </p:nvSpPr>
        <p:spPr>
          <a:xfrm>
            <a:off x="6781800" y="2514600"/>
            <a:ext cx="1981199" cy="2528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 if the problem tells you the half-life time.</a:t>
            </a:r>
          </a:p>
        </p:txBody>
      </p:sp>
      <p:sp>
        <p:nvSpPr>
          <p:cNvPr id="787" name="Shape 787"/>
          <p:cNvSpPr txBox="1"/>
          <p:nvPr/>
        </p:nvSpPr>
        <p:spPr>
          <a:xfrm>
            <a:off x="6858000" y="2514600"/>
            <a:ext cx="1981199" cy="3503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Did the problem give you the final time or final amount?</a:t>
            </a:r>
          </a:p>
        </p:txBody>
      </p:sp>
      <p:sp>
        <p:nvSpPr>
          <p:cNvPr id="788" name="Shape 788"/>
          <p:cNvSpPr txBox="1"/>
          <p:nvPr/>
        </p:nvSpPr>
        <p:spPr>
          <a:xfrm>
            <a:off x="1219200" y="5181600"/>
            <a:ext cx="14478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89</a:t>
            </a:r>
          </a:p>
        </p:txBody>
      </p:sp>
      <p:sp>
        <p:nvSpPr>
          <p:cNvPr id="789" name="Shape 789"/>
          <p:cNvSpPr txBox="1"/>
          <p:nvPr/>
        </p:nvSpPr>
        <p:spPr>
          <a:xfrm>
            <a:off x="1143000" y="5943600"/>
            <a:ext cx="16001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133.5</a:t>
            </a:r>
          </a:p>
        </p:txBody>
      </p:sp>
      <p:sp>
        <p:nvSpPr>
          <p:cNvPr id="790" name="Shape 790"/>
          <p:cNvSpPr txBox="1"/>
          <p:nvPr/>
        </p:nvSpPr>
        <p:spPr>
          <a:xfrm>
            <a:off x="6781800" y="2590800"/>
            <a:ext cx="1981199" cy="2528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Now cut the amount in half for each row.</a:t>
            </a:r>
          </a:p>
        </p:txBody>
      </p:sp>
      <p:sp>
        <p:nvSpPr>
          <p:cNvPr id="791" name="Shape 791"/>
          <p:cNvSpPr txBox="1"/>
          <p:nvPr/>
        </p:nvSpPr>
        <p:spPr>
          <a:xfrm>
            <a:off x="4114800" y="4343400"/>
            <a:ext cx="16001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1.000</a:t>
            </a:r>
          </a:p>
        </p:txBody>
      </p:sp>
      <p:sp>
        <p:nvSpPr>
          <p:cNvPr id="792" name="Shape 792"/>
          <p:cNvSpPr txBox="1"/>
          <p:nvPr/>
        </p:nvSpPr>
        <p:spPr>
          <a:xfrm>
            <a:off x="4191000" y="5181600"/>
            <a:ext cx="16001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0.500</a:t>
            </a:r>
          </a:p>
        </p:txBody>
      </p:sp>
      <p:sp>
        <p:nvSpPr>
          <p:cNvPr id="793" name="Shape 793"/>
          <p:cNvSpPr txBox="1"/>
          <p:nvPr/>
        </p:nvSpPr>
        <p:spPr>
          <a:xfrm>
            <a:off x="4191000" y="6019800"/>
            <a:ext cx="16001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0.250</a:t>
            </a:r>
          </a:p>
        </p:txBody>
      </p:sp>
      <p:sp>
        <p:nvSpPr>
          <p:cNvPr id="794" name="Shape 794"/>
          <p:cNvSpPr txBox="1"/>
          <p:nvPr/>
        </p:nvSpPr>
        <p:spPr>
          <a:xfrm>
            <a:off x="6858000" y="2514600"/>
            <a:ext cx="1981199" cy="3990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Take the half-life time and multiply it by 2, then by 3, etc. to get the total time.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 txBox="1"/>
          <p:nvPr/>
        </p:nvSpPr>
        <p:spPr>
          <a:xfrm>
            <a:off x="1600200" y="679450"/>
            <a:ext cx="6858000" cy="530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Shape 800"/>
          <p:cNvSpPr txBox="1"/>
          <p:nvPr/>
        </p:nvSpPr>
        <p:spPr>
          <a:xfrm>
            <a:off x="990600" y="609600"/>
            <a:ext cx="7021511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</a:p>
        </p:txBody>
      </p:sp>
      <p:sp>
        <p:nvSpPr>
          <p:cNvPr id="801" name="Shape 801"/>
          <p:cNvSpPr txBox="1"/>
          <p:nvPr/>
        </p:nvSpPr>
        <p:spPr>
          <a:xfrm>
            <a:off x="533400" y="2108200"/>
            <a:ext cx="8153399" cy="2038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754062" lvl="0" marL="75406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12. Cobalt-60 has a half-life of 5.27 years. How much of a 10.0 g sample will remain after 21.08 years?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Shape 802"/>
          <p:cNvSpPr txBox="1"/>
          <p:nvPr/>
        </p:nvSpPr>
        <p:spPr>
          <a:xfrm>
            <a:off x="4876800" y="4495800"/>
            <a:ext cx="32766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(0.625 g)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Shape 807"/>
          <p:cNvSpPr txBox="1"/>
          <p:nvPr/>
        </p:nvSpPr>
        <p:spPr>
          <a:xfrm>
            <a:off x="1600200" y="679450"/>
            <a:ext cx="6858000" cy="530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Shape 808"/>
          <p:cNvSpPr txBox="1"/>
          <p:nvPr/>
        </p:nvSpPr>
        <p:spPr>
          <a:xfrm>
            <a:off x="990600" y="609600"/>
            <a:ext cx="7021511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</a:p>
        </p:txBody>
      </p:sp>
      <p:sp>
        <p:nvSpPr>
          <p:cNvPr id="809" name="Shape 809"/>
          <p:cNvSpPr txBox="1"/>
          <p:nvPr/>
        </p:nvSpPr>
        <p:spPr>
          <a:xfrm>
            <a:off x="533400" y="2108200"/>
            <a:ext cx="8153399" cy="2038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85800" lvl="0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13. If 100.0 g of carbon-14 decays until only 25.0 g of carbon is left after 11,460 yr, what is the half-life of carbon-14?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 txBox="1"/>
          <p:nvPr/>
        </p:nvSpPr>
        <p:spPr>
          <a:xfrm>
            <a:off x="1600200" y="679450"/>
            <a:ext cx="6858000" cy="530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Shape 815"/>
          <p:cNvSpPr txBox="1"/>
          <p:nvPr/>
        </p:nvSpPr>
        <p:spPr>
          <a:xfrm>
            <a:off x="533400" y="304800"/>
            <a:ext cx="8153399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85800" lvl="0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13. 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</a:t>
            </a:r>
            <a:r>
              <a:rPr b="0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100.0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 of carbon-14 decays until only 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25.0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 of carbon is left after </a:t>
            </a:r>
            <a:r>
              <a:rPr b="0" i="0" lang="en-US" sz="3200" u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11,460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yr, what is the half-life of carbon-14?</a:t>
            </a:r>
          </a:p>
        </p:txBody>
      </p:sp>
      <p:sp>
        <p:nvSpPr>
          <p:cNvPr id="816" name="Shape 816"/>
          <p:cNvSpPr txBox="1"/>
          <p:nvPr/>
        </p:nvSpPr>
        <p:spPr>
          <a:xfrm>
            <a:off x="7010400" y="5410200"/>
            <a:ext cx="2133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(5730 yr)</a:t>
            </a:r>
          </a:p>
        </p:txBody>
      </p:sp>
      <p:graphicFrame>
        <p:nvGraphicFramePr>
          <p:cNvPr id="817" name="Shape 817"/>
          <p:cNvGraphicFramePr/>
          <p:nvPr/>
        </p:nvGraphicFramePr>
        <p:xfrm>
          <a:off x="381000" y="259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{4E769B2B-59FE-4714-A106-8BB86A6E34B6}</a:tableStyleId>
              </a:tblPr>
              <a:tblGrid>
                <a:gridCol w="3048000"/>
                <a:gridCol w="3048000"/>
              </a:tblGrid>
              <a:tr h="812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80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Time (yr)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80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Amount (g)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12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12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12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12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818" name="Shape 818"/>
          <p:cNvSpPr txBox="1"/>
          <p:nvPr/>
        </p:nvSpPr>
        <p:spPr>
          <a:xfrm>
            <a:off x="1600200" y="3505200"/>
            <a:ext cx="609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819" name="Shape 819"/>
          <p:cNvSpPr txBox="1"/>
          <p:nvPr/>
        </p:nvSpPr>
        <p:spPr>
          <a:xfrm>
            <a:off x="4114800" y="3505200"/>
            <a:ext cx="16001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100.0</a:t>
            </a:r>
          </a:p>
        </p:txBody>
      </p:sp>
      <p:sp>
        <p:nvSpPr>
          <p:cNvPr id="820" name="Shape 820"/>
          <p:cNvSpPr txBox="1"/>
          <p:nvPr/>
        </p:nvSpPr>
        <p:spPr>
          <a:xfrm>
            <a:off x="6781800" y="2438400"/>
            <a:ext cx="1981199" cy="301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 if the problem tells you the starting amount.</a:t>
            </a:r>
          </a:p>
        </p:txBody>
      </p:sp>
      <p:sp>
        <p:nvSpPr>
          <p:cNvPr id="821" name="Shape 821"/>
          <p:cNvSpPr txBox="1"/>
          <p:nvPr/>
        </p:nvSpPr>
        <p:spPr>
          <a:xfrm>
            <a:off x="6781800" y="2438400"/>
            <a:ext cx="1981199" cy="2528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 if the problem tells you the half-life time.</a:t>
            </a:r>
          </a:p>
        </p:txBody>
      </p:sp>
      <p:sp>
        <p:nvSpPr>
          <p:cNvPr id="822" name="Shape 822"/>
          <p:cNvSpPr txBox="1"/>
          <p:nvPr/>
        </p:nvSpPr>
        <p:spPr>
          <a:xfrm>
            <a:off x="6858000" y="2362200"/>
            <a:ext cx="1981199" cy="3990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Now see if the problem tells you the final amount or final time. </a:t>
            </a:r>
          </a:p>
        </p:txBody>
      </p:sp>
      <p:sp>
        <p:nvSpPr>
          <p:cNvPr id="823" name="Shape 823"/>
          <p:cNvSpPr txBox="1"/>
          <p:nvPr/>
        </p:nvSpPr>
        <p:spPr>
          <a:xfrm>
            <a:off x="1219200" y="5181600"/>
            <a:ext cx="16001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11,460</a:t>
            </a:r>
          </a:p>
        </p:txBody>
      </p:sp>
      <p:sp>
        <p:nvSpPr>
          <p:cNvPr id="824" name="Shape 824"/>
          <p:cNvSpPr txBox="1"/>
          <p:nvPr/>
        </p:nvSpPr>
        <p:spPr>
          <a:xfrm>
            <a:off x="6400800" y="1676400"/>
            <a:ext cx="2743199" cy="4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Since you have the starting mass and final mass, cut the amount in half for each row until you reach the final amount.</a:t>
            </a:r>
          </a:p>
        </p:txBody>
      </p:sp>
      <p:sp>
        <p:nvSpPr>
          <p:cNvPr id="825" name="Shape 825"/>
          <p:cNvSpPr txBox="1"/>
          <p:nvPr/>
        </p:nvSpPr>
        <p:spPr>
          <a:xfrm>
            <a:off x="4114800" y="4343400"/>
            <a:ext cx="16001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50.0</a:t>
            </a:r>
          </a:p>
        </p:txBody>
      </p:sp>
      <p:sp>
        <p:nvSpPr>
          <p:cNvPr id="826" name="Shape 826"/>
          <p:cNvSpPr txBox="1"/>
          <p:nvPr/>
        </p:nvSpPr>
        <p:spPr>
          <a:xfrm>
            <a:off x="4191000" y="5181600"/>
            <a:ext cx="16001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25.0</a:t>
            </a:r>
          </a:p>
        </p:txBody>
      </p:sp>
      <p:sp>
        <p:nvSpPr>
          <p:cNvPr id="827" name="Shape 827"/>
          <p:cNvSpPr txBox="1"/>
          <p:nvPr/>
        </p:nvSpPr>
        <p:spPr>
          <a:xfrm>
            <a:off x="6858000" y="2667000"/>
            <a:ext cx="1981199" cy="15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problem does not.</a:t>
            </a:r>
          </a:p>
        </p:txBody>
      </p:sp>
      <p:sp>
        <p:nvSpPr>
          <p:cNvPr id="828" name="Shape 828"/>
          <p:cNvSpPr txBox="1"/>
          <p:nvPr/>
        </p:nvSpPr>
        <p:spPr>
          <a:xfrm>
            <a:off x="6629400" y="2438400"/>
            <a:ext cx="2514599" cy="2528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Input the time that corresponds with the final amount. </a:t>
            </a:r>
          </a:p>
        </p:txBody>
      </p:sp>
      <p:sp>
        <p:nvSpPr>
          <p:cNvPr id="829" name="Shape 829"/>
          <p:cNvSpPr txBox="1"/>
          <p:nvPr/>
        </p:nvSpPr>
        <p:spPr>
          <a:xfrm>
            <a:off x="6629400" y="2362200"/>
            <a:ext cx="2514599" cy="3990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Take the total time and divide by the number of times you cut the mass in half. </a:t>
            </a:r>
          </a:p>
        </p:txBody>
      </p:sp>
      <p:sp>
        <p:nvSpPr>
          <p:cNvPr id="830" name="Shape 830"/>
          <p:cNvSpPr txBox="1"/>
          <p:nvPr/>
        </p:nvSpPr>
        <p:spPr>
          <a:xfrm>
            <a:off x="6629400" y="3200400"/>
            <a:ext cx="2514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11,460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/ 2</a:t>
            </a:r>
          </a:p>
        </p:txBody>
      </p:sp>
      <p:sp>
        <p:nvSpPr>
          <p:cNvPr id="831" name="Shape 831"/>
          <p:cNvSpPr txBox="1"/>
          <p:nvPr/>
        </p:nvSpPr>
        <p:spPr>
          <a:xfrm>
            <a:off x="6781800" y="2362200"/>
            <a:ext cx="1981199" cy="3990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problem tells you BOTH, the final amount and final time.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Shape 836"/>
          <p:cNvSpPr txBox="1"/>
          <p:nvPr/>
        </p:nvSpPr>
        <p:spPr>
          <a:xfrm>
            <a:off x="1600200" y="679450"/>
            <a:ext cx="6858000" cy="530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Shape 837"/>
          <p:cNvSpPr txBox="1"/>
          <p:nvPr/>
        </p:nvSpPr>
        <p:spPr>
          <a:xfrm>
            <a:off x="990600" y="609600"/>
            <a:ext cx="7021511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</a:p>
        </p:txBody>
      </p:sp>
      <p:sp>
        <p:nvSpPr>
          <p:cNvPr id="838" name="Shape 838"/>
          <p:cNvSpPr txBox="1"/>
          <p:nvPr/>
        </p:nvSpPr>
        <p:spPr>
          <a:xfrm>
            <a:off x="533400" y="2108200"/>
            <a:ext cx="8153399" cy="2038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85800" lvl="0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14. What is the half-life in days of an isotope if 125 grams of a 1000 gram sample remain after 15 days?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Shape 839"/>
          <p:cNvSpPr txBox="1"/>
          <p:nvPr/>
        </p:nvSpPr>
        <p:spPr>
          <a:xfrm>
            <a:off x="5257800" y="4343400"/>
            <a:ext cx="27431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(5 days)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 txBox="1"/>
          <p:nvPr/>
        </p:nvSpPr>
        <p:spPr>
          <a:xfrm>
            <a:off x="1600200" y="679450"/>
            <a:ext cx="6858000" cy="530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Shape 845"/>
          <p:cNvSpPr txBox="1"/>
          <p:nvPr/>
        </p:nvSpPr>
        <p:spPr>
          <a:xfrm>
            <a:off x="990600" y="609600"/>
            <a:ext cx="7021511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</a:p>
        </p:txBody>
      </p:sp>
      <p:sp>
        <p:nvSpPr>
          <p:cNvPr id="846" name="Shape 846"/>
          <p:cNvSpPr txBox="1"/>
          <p:nvPr/>
        </p:nvSpPr>
        <p:spPr>
          <a:xfrm>
            <a:off x="533400" y="2108200"/>
            <a:ext cx="8153399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85800" lvl="0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15. What is the half-life in years of an isotope if 1 gram of a 16 gram sample remains after 16 years?</a:t>
            </a:r>
          </a:p>
        </p:txBody>
      </p:sp>
      <p:sp>
        <p:nvSpPr>
          <p:cNvPr id="847" name="Shape 847"/>
          <p:cNvSpPr txBox="1"/>
          <p:nvPr/>
        </p:nvSpPr>
        <p:spPr>
          <a:xfrm>
            <a:off x="5257800" y="4419600"/>
            <a:ext cx="28194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(4 years)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533400" y="542925"/>
            <a:ext cx="8001000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Nuclear Reactions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533400" y="1905000"/>
            <a:ext cx="7467600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There are three different types of nuclear reactions: radioactive decay, fission, and fusion. </a:t>
            </a:r>
          </a:p>
        </p:txBody>
      </p:sp>
      <p:pic>
        <p:nvPicPr>
          <p:cNvPr descr="simpsons%20radioactive" id="214" name="Shape 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3810000"/>
            <a:ext cx="4648199" cy="260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 txBox="1"/>
          <p:nvPr/>
        </p:nvSpPr>
        <p:spPr>
          <a:xfrm>
            <a:off x="1600200" y="679450"/>
            <a:ext cx="6858000" cy="530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Shape 853"/>
          <p:cNvSpPr txBox="1"/>
          <p:nvPr/>
        </p:nvSpPr>
        <p:spPr>
          <a:xfrm>
            <a:off x="990600" y="609600"/>
            <a:ext cx="7021511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</a:p>
        </p:txBody>
      </p:sp>
      <p:sp>
        <p:nvSpPr>
          <p:cNvPr id="854" name="Shape 854"/>
          <p:cNvSpPr txBox="1"/>
          <p:nvPr/>
        </p:nvSpPr>
        <p:spPr>
          <a:xfrm>
            <a:off x="533400" y="2108200"/>
            <a:ext cx="8153399" cy="2038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85800" lvl="0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16. The half-life of hafnium-156 is 0.025 s. How long will it take a 560 g sample to decay to one-fourth its original mass?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Shape 859"/>
          <p:cNvSpPr txBox="1"/>
          <p:nvPr/>
        </p:nvSpPr>
        <p:spPr>
          <a:xfrm>
            <a:off x="1600200" y="679450"/>
            <a:ext cx="6858000" cy="530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Shape 860"/>
          <p:cNvSpPr txBox="1"/>
          <p:nvPr/>
        </p:nvSpPr>
        <p:spPr>
          <a:xfrm>
            <a:off x="533400" y="304800"/>
            <a:ext cx="8153399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85800" lvl="0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16. 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half-life of hafnium-156 is </a:t>
            </a:r>
            <a:r>
              <a:rPr b="0" i="0" lang="en-US" sz="3200" u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0.025 s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How long will it take a </a:t>
            </a:r>
            <a:r>
              <a:rPr b="0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560 g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sample to decay to </a:t>
            </a:r>
            <a:r>
              <a:rPr b="0" i="0" lang="en-US" sz="32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one-fourth its original mass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</a:p>
        </p:txBody>
      </p:sp>
      <p:sp>
        <p:nvSpPr>
          <p:cNvPr id="861" name="Shape 861"/>
          <p:cNvSpPr txBox="1"/>
          <p:nvPr/>
        </p:nvSpPr>
        <p:spPr>
          <a:xfrm>
            <a:off x="7010400" y="5410200"/>
            <a:ext cx="2133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(0.050 s)</a:t>
            </a:r>
          </a:p>
        </p:txBody>
      </p:sp>
      <p:graphicFrame>
        <p:nvGraphicFramePr>
          <p:cNvPr id="862" name="Shape 862"/>
          <p:cNvGraphicFramePr/>
          <p:nvPr/>
        </p:nvGraphicFramePr>
        <p:xfrm>
          <a:off x="381000" y="259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{4E769B2B-59FE-4714-A106-8BB86A6E34B6}</a:tableStyleId>
              </a:tblPr>
              <a:tblGrid>
                <a:gridCol w="3048000"/>
                <a:gridCol w="3048000"/>
              </a:tblGrid>
              <a:tr h="812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80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time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800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amount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12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12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12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12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863" name="Shape 863"/>
          <p:cNvSpPr txBox="1"/>
          <p:nvPr/>
        </p:nvSpPr>
        <p:spPr>
          <a:xfrm>
            <a:off x="1600200" y="3505200"/>
            <a:ext cx="609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864" name="Shape 864"/>
          <p:cNvSpPr txBox="1"/>
          <p:nvPr/>
        </p:nvSpPr>
        <p:spPr>
          <a:xfrm>
            <a:off x="4114800" y="3505200"/>
            <a:ext cx="16001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560</a:t>
            </a:r>
          </a:p>
        </p:txBody>
      </p:sp>
      <p:sp>
        <p:nvSpPr>
          <p:cNvPr id="865" name="Shape 865"/>
          <p:cNvSpPr txBox="1"/>
          <p:nvPr/>
        </p:nvSpPr>
        <p:spPr>
          <a:xfrm>
            <a:off x="1143000" y="4343400"/>
            <a:ext cx="16001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0.025</a:t>
            </a:r>
          </a:p>
        </p:txBody>
      </p:sp>
      <p:sp>
        <p:nvSpPr>
          <p:cNvPr id="866" name="Shape 866"/>
          <p:cNvSpPr txBox="1"/>
          <p:nvPr/>
        </p:nvSpPr>
        <p:spPr>
          <a:xfrm>
            <a:off x="6781800" y="2438400"/>
            <a:ext cx="1981199" cy="301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 if the problem tells you the starting amount.</a:t>
            </a:r>
          </a:p>
        </p:txBody>
      </p:sp>
      <p:sp>
        <p:nvSpPr>
          <p:cNvPr id="867" name="Shape 867"/>
          <p:cNvSpPr txBox="1"/>
          <p:nvPr/>
        </p:nvSpPr>
        <p:spPr>
          <a:xfrm>
            <a:off x="6781800" y="2438400"/>
            <a:ext cx="1981199" cy="2528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 if the problem tells you the half-life time.</a:t>
            </a:r>
          </a:p>
        </p:txBody>
      </p:sp>
      <p:sp>
        <p:nvSpPr>
          <p:cNvPr id="868" name="Shape 868"/>
          <p:cNvSpPr txBox="1"/>
          <p:nvPr/>
        </p:nvSpPr>
        <p:spPr>
          <a:xfrm>
            <a:off x="6781800" y="2438400"/>
            <a:ext cx="1981199" cy="2528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 if the problem tells you the final amount. </a:t>
            </a:r>
          </a:p>
        </p:txBody>
      </p:sp>
      <p:sp>
        <p:nvSpPr>
          <p:cNvPr id="869" name="Shape 869"/>
          <p:cNvSpPr txBox="1"/>
          <p:nvPr/>
        </p:nvSpPr>
        <p:spPr>
          <a:xfrm>
            <a:off x="1219200" y="5943600"/>
            <a:ext cx="16001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0.050</a:t>
            </a:r>
          </a:p>
        </p:txBody>
      </p:sp>
      <p:sp>
        <p:nvSpPr>
          <p:cNvPr id="870" name="Shape 870"/>
          <p:cNvSpPr txBox="1"/>
          <p:nvPr/>
        </p:nvSpPr>
        <p:spPr>
          <a:xfrm>
            <a:off x="6858000" y="2057400"/>
            <a:ext cx="1981199" cy="4478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Now cut the amount in half for each row until you reach the final amount.</a:t>
            </a:r>
          </a:p>
        </p:txBody>
      </p:sp>
      <p:sp>
        <p:nvSpPr>
          <p:cNvPr id="871" name="Shape 871"/>
          <p:cNvSpPr txBox="1"/>
          <p:nvPr/>
        </p:nvSpPr>
        <p:spPr>
          <a:xfrm>
            <a:off x="4114800" y="4343400"/>
            <a:ext cx="16001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280</a:t>
            </a:r>
          </a:p>
        </p:txBody>
      </p:sp>
      <p:sp>
        <p:nvSpPr>
          <p:cNvPr id="872" name="Shape 872"/>
          <p:cNvSpPr txBox="1"/>
          <p:nvPr/>
        </p:nvSpPr>
        <p:spPr>
          <a:xfrm>
            <a:off x="3581400" y="5943600"/>
            <a:ext cx="28194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¼ (560)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= 140</a:t>
            </a:r>
          </a:p>
        </p:txBody>
      </p:sp>
      <p:sp>
        <p:nvSpPr>
          <p:cNvPr id="873" name="Shape 873"/>
          <p:cNvSpPr txBox="1"/>
          <p:nvPr/>
        </p:nvSpPr>
        <p:spPr>
          <a:xfrm>
            <a:off x="6629400" y="3200400"/>
            <a:ext cx="2514599" cy="2041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Now double the time for each used row.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 txBox="1"/>
          <p:nvPr/>
        </p:nvSpPr>
        <p:spPr>
          <a:xfrm>
            <a:off x="1600200" y="679450"/>
            <a:ext cx="6858000" cy="530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Shape 879"/>
          <p:cNvSpPr txBox="1"/>
          <p:nvPr/>
        </p:nvSpPr>
        <p:spPr>
          <a:xfrm>
            <a:off x="990600" y="609600"/>
            <a:ext cx="7021511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</a:p>
        </p:txBody>
      </p:sp>
      <p:sp>
        <p:nvSpPr>
          <p:cNvPr id="880" name="Shape 880"/>
          <p:cNvSpPr txBox="1"/>
          <p:nvPr/>
        </p:nvSpPr>
        <p:spPr>
          <a:xfrm>
            <a:off x="533400" y="2108200"/>
            <a:ext cx="8153399" cy="2038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85800" lvl="0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17. Chromium-48 has a short half-life of 21.6 h. How long will it take 360.00 g of chromium-48 to decay to 11.25 g?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Shape 881"/>
          <p:cNvSpPr txBox="1"/>
          <p:nvPr/>
        </p:nvSpPr>
        <p:spPr>
          <a:xfrm>
            <a:off x="5257800" y="4724400"/>
            <a:ext cx="17526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(108 h)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Shape 886"/>
          <p:cNvSpPr txBox="1"/>
          <p:nvPr/>
        </p:nvSpPr>
        <p:spPr>
          <a:xfrm>
            <a:off x="1600200" y="679450"/>
            <a:ext cx="6858000" cy="530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Shape 887"/>
          <p:cNvSpPr txBox="1"/>
          <p:nvPr/>
        </p:nvSpPr>
        <p:spPr>
          <a:xfrm>
            <a:off x="990600" y="609600"/>
            <a:ext cx="7021511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</a:p>
        </p:txBody>
      </p:sp>
      <p:sp>
        <p:nvSpPr>
          <p:cNvPr id="888" name="Shape 888"/>
          <p:cNvSpPr txBox="1"/>
          <p:nvPr/>
        </p:nvSpPr>
        <p:spPr>
          <a:xfrm>
            <a:off x="533400" y="2108200"/>
            <a:ext cx="8153399" cy="2914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85800" lvl="0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18. If the half-life of uranium-235 is             7.04 x 10</a:t>
            </a:r>
            <a:r>
              <a:rPr b="1" baseline="3000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yr and 12.5 g of uranium-235 remain after 2.82 x 10</a:t>
            </a:r>
            <a:r>
              <a:rPr b="1" baseline="3000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yr, how much of the radioactive isotope was in the original sample?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Shape 889"/>
          <p:cNvSpPr txBox="1"/>
          <p:nvPr/>
        </p:nvSpPr>
        <p:spPr>
          <a:xfrm>
            <a:off x="5257800" y="4724400"/>
            <a:ext cx="17526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(200 g)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Shape 894"/>
          <p:cNvSpPr txBox="1"/>
          <p:nvPr/>
        </p:nvSpPr>
        <p:spPr>
          <a:xfrm>
            <a:off x="1600200" y="679450"/>
            <a:ext cx="6858000" cy="530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Shape 895"/>
          <p:cNvSpPr txBox="1"/>
          <p:nvPr/>
        </p:nvSpPr>
        <p:spPr>
          <a:xfrm>
            <a:off x="990600" y="609600"/>
            <a:ext cx="7021511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</a:p>
        </p:txBody>
      </p:sp>
      <p:sp>
        <p:nvSpPr>
          <p:cNvPr id="896" name="Shape 896"/>
          <p:cNvSpPr txBox="1"/>
          <p:nvPr/>
        </p:nvSpPr>
        <p:spPr>
          <a:xfrm>
            <a:off x="533400" y="2108200"/>
            <a:ext cx="8153399" cy="2038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85800" lvl="0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19. Carbon-14 has a half-life of 5730 years. How much of a 250. g sample will remain after 5730 years?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Shape 897"/>
          <p:cNvSpPr txBox="1"/>
          <p:nvPr/>
        </p:nvSpPr>
        <p:spPr>
          <a:xfrm>
            <a:off x="5257800" y="4724400"/>
            <a:ext cx="1752600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(125 g)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Shape 902"/>
          <p:cNvSpPr txBox="1"/>
          <p:nvPr/>
        </p:nvSpPr>
        <p:spPr>
          <a:xfrm>
            <a:off x="533400" y="542925"/>
            <a:ext cx="8001000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Nuclear Reactions</a:t>
            </a:r>
          </a:p>
        </p:txBody>
      </p:sp>
      <p:sp>
        <p:nvSpPr>
          <p:cNvPr id="903" name="Shape 903"/>
          <p:cNvSpPr txBox="1"/>
          <p:nvPr/>
        </p:nvSpPr>
        <p:spPr>
          <a:xfrm>
            <a:off x="533400" y="1905000"/>
            <a:ext cx="7467600" cy="3352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second type of nuclear reaction is </a:t>
            </a: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fission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2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basic difference in radioactive decay and fission is that in radioactive decay, an unstable isotope spontaneously undergoes a nuclear change.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Shape 908"/>
          <p:cNvSpPr txBox="1"/>
          <p:nvPr/>
        </p:nvSpPr>
        <p:spPr>
          <a:xfrm>
            <a:off x="533400" y="542925"/>
            <a:ext cx="8001000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Nuclear Reactions</a:t>
            </a:r>
          </a:p>
        </p:txBody>
      </p:sp>
      <p:sp>
        <p:nvSpPr>
          <p:cNvPr id="909" name="Shape 909"/>
          <p:cNvSpPr txBox="1"/>
          <p:nvPr/>
        </p:nvSpPr>
        <p:spPr>
          <a:xfrm>
            <a:off x="533400" y="1905000"/>
            <a:ext cx="7467600" cy="3790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nuclear fission, a fissionable isotope absorbs a neutron, becomes unstable, and then fissions by breaking into a couple of pieces and releasing one or more neutrons plus a large amount of energy.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2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Nuclear fission is usually thought of as intentionally caused.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Shape 914"/>
          <p:cNvSpPr txBox="1"/>
          <p:nvPr/>
        </p:nvSpPr>
        <p:spPr>
          <a:xfrm>
            <a:off x="1600200" y="679450"/>
            <a:ext cx="6858000" cy="530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Shape 915"/>
          <p:cNvSpPr txBox="1"/>
          <p:nvPr/>
        </p:nvSpPr>
        <p:spPr>
          <a:xfrm>
            <a:off x="1589087" y="679450"/>
            <a:ext cx="6030911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Nuclear Fission</a:t>
            </a:r>
          </a:p>
        </p:txBody>
      </p:sp>
      <p:sp>
        <p:nvSpPr>
          <p:cNvPr id="916" name="Shape 916"/>
          <p:cNvSpPr txBox="1"/>
          <p:nvPr/>
        </p:nvSpPr>
        <p:spPr>
          <a:xfrm>
            <a:off x="533400" y="1828800"/>
            <a:ext cx="8001000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Heavy atoms (mass number &gt; 60) tend to break into smaller atoms, thereby increasing their stability. </a:t>
            </a:r>
          </a:p>
        </p:txBody>
      </p:sp>
      <p:pic>
        <p:nvPicPr>
          <p:cNvPr descr="SEM_TT%7E1" id="917" name="Shape 9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3429000"/>
            <a:ext cx="5791200" cy="314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Shape 922"/>
          <p:cNvSpPr txBox="1"/>
          <p:nvPr/>
        </p:nvSpPr>
        <p:spPr>
          <a:xfrm>
            <a:off x="1600200" y="679450"/>
            <a:ext cx="6858000" cy="530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Shape 923"/>
          <p:cNvSpPr txBox="1"/>
          <p:nvPr/>
        </p:nvSpPr>
        <p:spPr>
          <a:xfrm>
            <a:off x="533400" y="2819400"/>
            <a:ext cx="4800600" cy="2282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Nuclear power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plants use the process of nuclear fission to produce heat in nuclear reactors. </a:t>
            </a:r>
          </a:p>
        </p:txBody>
      </p:sp>
      <p:pic>
        <p:nvPicPr>
          <p:cNvPr descr="im45 nuclear power plant" id="924" name="Shape 9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2057400"/>
            <a:ext cx="3022599" cy="4533899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Shape 925"/>
          <p:cNvSpPr txBox="1"/>
          <p:nvPr/>
        </p:nvSpPr>
        <p:spPr>
          <a:xfrm>
            <a:off x="914400" y="228600"/>
            <a:ext cx="7467600" cy="1565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Applications of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176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Nuclear Fission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 txBox="1"/>
          <p:nvPr/>
        </p:nvSpPr>
        <p:spPr>
          <a:xfrm>
            <a:off x="1600200" y="679450"/>
            <a:ext cx="6858000" cy="530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Shape 931"/>
          <p:cNvSpPr txBox="1"/>
          <p:nvPr/>
        </p:nvSpPr>
        <p:spPr>
          <a:xfrm>
            <a:off x="1589087" y="679450"/>
            <a:ext cx="6030911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Nuclear Fusion </a:t>
            </a:r>
          </a:p>
        </p:txBody>
      </p:sp>
      <p:sp>
        <p:nvSpPr>
          <p:cNvPr id="932" name="Shape 932"/>
          <p:cNvSpPr txBox="1"/>
          <p:nvPr/>
        </p:nvSpPr>
        <p:spPr>
          <a:xfrm>
            <a:off x="533400" y="1828800"/>
            <a:ext cx="8153399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third type of nuclear reaction is </a:t>
            </a: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fusion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which is the combining of atomic nuclei. </a:t>
            </a:r>
          </a:p>
        </p:txBody>
      </p:sp>
      <p:sp>
        <p:nvSpPr>
          <p:cNvPr id="933" name="Shape 933"/>
          <p:cNvSpPr txBox="1"/>
          <p:nvPr/>
        </p:nvSpPr>
        <p:spPr>
          <a:xfrm>
            <a:off x="609600" y="3733800"/>
            <a:ext cx="7924799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Fusion reactions can release very large amounts of energy but require extremely high temperatures.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/>
        </p:nvSpPr>
        <p:spPr>
          <a:xfrm>
            <a:off x="1981200" y="533400"/>
            <a:ext cx="5126036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Radioactive Decay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533400" y="4191000"/>
            <a:ext cx="7467600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Unstable nuclei </a:t>
            </a: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spontaneously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emit radiation to attain more stable atomic configurations. 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533400" y="1981200"/>
            <a:ext cx="7467600" cy="1844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Radioactive</a:t>
            </a: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decay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is a type of nuclear reaction which involves atoms that undergo radioactive (alpha, beta, and gamma) decay.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Shape 938"/>
          <p:cNvSpPr txBox="1"/>
          <p:nvPr/>
        </p:nvSpPr>
        <p:spPr>
          <a:xfrm>
            <a:off x="1600200" y="679450"/>
            <a:ext cx="6858000" cy="530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Shape 939"/>
          <p:cNvSpPr txBox="1"/>
          <p:nvPr/>
        </p:nvSpPr>
        <p:spPr>
          <a:xfrm>
            <a:off x="1589087" y="679450"/>
            <a:ext cx="6030911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Nuclear Fusion </a:t>
            </a:r>
          </a:p>
        </p:txBody>
      </p:sp>
      <p:sp>
        <p:nvSpPr>
          <p:cNvPr id="940" name="Shape 940"/>
          <p:cNvSpPr txBox="1"/>
          <p:nvPr/>
        </p:nvSpPr>
        <p:spPr>
          <a:xfrm>
            <a:off x="533400" y="1905000"/>
            <a:ext cx="7924799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example, nuclear fusion occurs within the Sun, where hydrogen atoms fuse to form helium atoms. </a:t>
            </a:r>
          </a:p>
        </p:txBody>
      </p:sp>
      <p:pic>
        <p:nvPicPr>
          <p:cNvPr descr="Fusion_Reaction" id="941" name="Shape 9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3810000"/>
            <a:ext cx="5143499" cy="257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Shape 946"/>
          <p:cNvSpPr txBox="1"/>
          <p:nvPr/>
        </p:nvSpPr>
        <p:spPr>
          <a:xfrm>
            <a:off x="669925" y="2990850"/>
            <a:ext cx="7559675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Shape 947"/>
          <p:cNvSpPr txBox="1"/>
          <p:nvPr/>
        </p:nvSpPr>
        <p:spPr>
          <a:xfrm>
            <a:off x="914400" y="1905000"/>
            <a:ext cx="80010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20. What is the main difference between nuclear fusion and nuclear fission?</a:t>
            </a:r>
          </a:p>
        </p:txBody>
      </p:sp>
      <p:sp>
        <p:nvSpPr>
          <p:cNvPr id="948" name="Shape 948"/>
          <p:cNvSpPr txBox="1"/>
          <p:nvPr/>
        </p:nvSpPr>
        <p:spPr>
          <a:xfrm>
            <a:off x="1644650" y="709612"/>
            <a:ext cx="2165350" cy="585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</a:p>
        </p:txBody>
      </p:sp>
      <p:sp>
        <p:nvSpPr>
          <p:cNvPr id="949" name="Shape 949"/>
          <p:cNvSpPr txBox="1"/>
          <p:nvPr/>
        </p:nvSpPr>
        <p:spPr>
          <a:xfrm>
            <a:off x="2514600" y="3505200"/>
            <a:ext cx="5714999" cy="2528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Nuclear fusion is the combining of nuclei to form a single nucleus.  Nuclear fission is the splitting of a nucleus into fragments.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533400" y="1981200"/>
            <a:ext cx="7543800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During radioactive decay, unstable atoms lose energy by emitting one of several types of radiation. 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1981200" y="533400"/>
            <a:ext cx="5126036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Radioactive Decay</a:t>
            </a:r>
          </a:p>
        </p:txBody>
      </p:sp>
      <p:pic>
        <p:nvPicPr>
          <p:cNvPr descr="ANd9GcS_xyZhMgqso9wF7GsX4iJZ1Eo_jwViYJZV3iaj6KE3gfltUa76" id="228" name="Shape 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3657600"/>
            <a:ext cx="4724400" cy="2919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533400" y="1981200"/>
            <a:ext cx="7543800" cy="3790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Nuclear decay is a </a:t>
            </a:r>
            <a:r>
              <a:rPr b="1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random</a:t>
            </a: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event.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2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very much like popping popcorn. When we pour popcorn kernels into a popcorn popper, there is no way to know which kernel will pop first. And once that first kernel pops, it will never be a kernel again...it is              forever changed!  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1981200" y="533400"/>
            <a:ext cx="5126036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CA22"/>
              </a:buClr>
              <a:buSzPct val="25000"/>
              <a:buFont typeface="Arial"/>
              <a:buNone/>
            </a:pPr>
            <a:r>
              <a:rPr b="1" i="0" lang="en-US" sz="4400" u="none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Radioactive Decay</a:t>
            </a:r>
          </a:p>
        </p:txBody>
      </p:sp>
      <p:pic>
        <p:nvPicPr>
          <p:cNvPr descr="popcorn" id="235" name="Shape 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4250" y="5099050"/>
            <a:ext cx="1809750" cy="175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