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  <p:sldMasterId id="2147483660" r:id="rId4"/>
    <p:sldMasterId id="2147483661" r:id="rId5"/>
    <p:sldMasterId id="2147483662" r:id="rId6"/>
    <p:sldMasterId id="2147483663" r:id="rId7"/>
    <p:sldMasterId id="2147483664" r:id="rId8"/>
    <p:sldMasterId id="2147483665" r:id="rId9"/>
    <p:sldMasterId id="2147483666" r:id="rId10"/>
    <p:sldMasterId id="2147483667" r:id="rId11"/>
    <p:sldMasterId id="2147483668" r:id="rId12"/>
    <p:sldMasterId id="2147483669" r:id="rId13"/>
    <p:sldMasterId id="2147483670" r:id="rId14"/>
  </p:sldMasterIdLst>
  <p:notesMasterIdLst>
    <p:notesMasterId r:id="rId15"/>
  </p:notes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287" r:id="rId47"/>
    <p:sldId id="288" r:id="rId48"/>
    <p:sldId id="289" r:id="rId49"/>
    <p:sldId id="290" r:id="rId50"/>
    <p:sldId id="291" r:id="rId51"/>
    <p:sldId id="292" r:id="rId52"/>
    <p:sldId id="293" r:id="rId53"/>
    <p:sldId id="294" r:id="rId54"/>
    <p:sldId id="295" r:id="rId55"/>
    <p:sldId id="296" r:id="rId56"/>
    <p:sldId id="297" r:id="rId57"/>
    <p:sldId id="298" r:id="rId58"/>
    <p:sldId id="299" r:id="rId59"/>
    <p:sldId id="300" r:id="rId60"/>
    <p:sldId id="301" r:id="rId61"/>
    <p:sldId id="302" r:id="rId62"/>
    <p:sldId id="303" r:id="rId63"/>
    <p:sldId id="304" r:id="rId64"/>
    <p:sldId id="305" r:id="rId65"/>
    <p:sldId id="306" r:id="rId66"/>
    <p:sldId id="307" r:id="rId67"/>
    <p:sldId id="308" r:id="rId68"/>
    <p:sldId id="309" r:id="rId69"/>
    <p:sldId id="310" r:id="rId70"/>
    <p:sldId id="311" r:id="rId7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25.xml"/><Relationship Id="rId42" Type="http://schemas.openxmlformats.org/officeDocument/2006/relationships/slide" Target="slides/slide27.xml"/><Relationship Id="rId41" Type="http://schemas.openxmlformats.org/officeDocument/2006/relationships/slide" Target="slides/slide26.xml"/><Relationship Id="rId44" Type="http://schemas.openxmlformats.org/officeDocument/2006/relationships/slide" Target="slides/slide29.xml"/><Relationship Id="rId43" Type="http://schemas.openxmlformats.org/officeDocument/2006/relationships/slide" Target="slides/slide28.xml"/><Relationship Id="rId46" Type="http://schemas.openxmlformats.org/officeDocument/2006/relationships/slide" Target="slides/slide31.xml"/><Relationship Id="rId45" Type="http://schemas.openxmlformats.org/officeDocument/2006/relationships/slide" Target="slides/slide30.xml"/><Relationship Id="rId1" Type="http://schemas.openxmlformats.org/officeDocument/2006/relationships/theme" Target="theme/theme1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48" Type="http://schemas.openxmlformats.org/officeDocument/2006/relationships/slide" Target="slides/slide33.xml"/><Relationship Id="rId47" Type="http://schemas.openxmlformats.org/officeDocument/2006/relationships/slide" Target="slides/slide32.xml"/><Relationship Id="rId49" Type="http://schemas.openxmlformats.org/officeDocument/2006/relationships/slide" Target="slides/slide34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slideMaster" Target="slideMasters/slideMaster5.xml"/><Relationship Id="rId8" Type="http://schemas.openxmlformats.org/officeDocument/2006/relationships/slideMaster" Target="slideMasters/slideMaster6.xml"/><Relationship Id="rId31" Type="http://schemas.openxmlformats.org/officeDocument/2006/relationships/slide" Target="slides/slide16.xml"/><Relationship Id="rId30" Type="http://schemas.openxmlformats.org/officeDocument/2006/relationships/slide" Target="slides/slide15.xml"/><Relationship Id="rId33" Type="http://schemas.openxmlformats.org/officeDocument/2006/relationships/slide" Target="slides/slide18.xml"/><Relationship Id="rId32" Type="http://schemas.openxmlformats.org/officeDocument/2006/relationships/slide" Target="slides/slide17.xml"/><Relationship Id="rId35" Type="http://schemas.openxmlformats.org/officeDocument/2006/relationships/slide" Target="slides/slide20.xml"/><Relationship Id="rId34" Type="http://schemas.openxmlformats.org/officeDocument/2006/relationships/slide" Target="slides/slide19.xml"/><Relationship Id="rId71" Type="http://schemas.openxmlformats.org/officeDocument/2006/relationships/slide" Target="slides/slide56.xml"/><Relationship Id="rId70" Type="http://schemas.openxmlformats.org/officeDocument/2006/relationships/slide" Target="slides/slide55.xml"/><Relationship Id="rId37" Type="http://schemas.openxmlformats.org/officeDocument/2006/relationships/slide" Target="slides/slide22.xml"/><Relationship Id="rId36" Type="http://schemas.openxmlformats.org/officeDocument/2006/relationships/slide" Target="slides/slide21.xml"/><Relationship Id="rId39" Type="http://schemas.openxmlformats.org/officeDocument/2006/relationships/slide" Target="slides/slide24.xml"/><Relationship Id="rId38" Type="http://schemas.openxmlformats.org/officeDocument/2006/relationships/slide" Target="slides/slide23.xml"/><Relationship Id="rId62" Type="http://schemas.openxmlformats.org/officeDocument/2006/relationships/slide" Target="slides/slide47.xml"/><Relationship Id="rId61" Type="http://schemas.openxmlformats.org/officeDocument/2006/relationships/slide" Target="slides/slide46.xml"/><Relationship Id="rId20" Type="http://schemas.openxmlformats.org/officeDocument/2006/relationships/slide" Target="slides/slide5.xml"/><Relationship Id="rId64" Type="http://schemas.openxmlformats.org/officeDocument/2006/relationships/slide" Target="slides/slide49.xml"/><Relationship Id="rId63" Type="http://schemas.openxmlformats.org/officeDocument/2006/relationships/slide" Target="slides/slide48.xml"/><Relationship Id="rId22" Type="http://schemas.openxmlformats.org/officeDocument/2006/relationships/slide" Target="slides/slide7.xml"/><Relationship Id="rId66" Type="http://schemas.openxmlformats.org/officeDocument/2006/relationships/slide" Target="slides/slide51.xml"/><Relationship Id="rId21" Type="http://schemas.openxmlformats.org/officeDocument/2006/relationships/slide" Target="slides/slide6.xml"/><Relationship Id="rId65" Type="http://schemas.openxmlformats.org/officeDocument/2006/relationships/slide" Target="slides/slide50.xml"/><Relationship Id="rId24" Type="http://schemas.openxmlformats.org/officeDocument/2006/relationships/slide" Target="slides/slide9.xml"/><Relationship Id="rId68" Type="http://schemas.openxmlformats.org/officeDocument/2006/relationships/slide" Target="slides/slide53.xml"/><Relationship Id="rId23" Type="http://schemas.openxmlformats.org/officeDocument/2006/relationships/slide" Target="slides/slide8.xml"/><Relationship Id="rId67" Type="http://schemas.openxmlformats.org/officeDocument/2006/relationships/slide" Target="slides/slide52.xml"/><Relationship Id="rId60" Type="http://schemas.openxmlformats.org/officeDocument/2006/relationships/slide" Target="slides/slide45.xml"/><Relationship Id="rId26" Type="http://schemas.openxmlformats.org/officeDocument/2006/relationships/slide" Target="slides/slide11.xml"/><Relationship Id="rId25" Type="http://schemas.openxmlformats.org/officeDocument/2006/relationships/slide" Target="slides/slide10.xml"/><Relationship Id="rId69" Type="http://schemas.openxmlformats.org/officeDocument/2006/relationships/slide" Target="slides/slide54.xml"/><Relationship Id="rId28" Type="http://schemas.openxmlformats.org/officeDocument/2006/relationships/slide" Target="slides/slide13.xml"/><Relationship Id="rId27" Type="http://schemas.openxmlformats.org/officeDocument/2006/relationships/slide" Target="slides/slide12.xml"/><Relationship Id="rId29" Type="http://schemas.openxmlformats.org/officeDocument/2006/relationships/slide" Target="slides/slide14.xml"/><Relationship Id="rId51" Type="http://schemas.openxmlformats.org/officeDocument/2006/relationships/slide" Target="slides/slide36.xml"/><Relationship Id="rId50" Type="http://schemas.openxmlformats.org/officeDocument/2006/relationships/slide" Target="slides/slide35.xml"/><Relationship Id="rId53" Type="http://schemas.openxmlformats.org/officeDocument/2006/relationships/slide" Target="slides/slide38.xml"/><Relationship Id="rId52" Type="http://schemas.openxmlformats.org/officeDocument/2006/relationships/slide" Target="slides/slide37.xml"/><Relationship Id="rId11" Type="http://schemas.openxmlformats.org/officeDocument/2006/relationships/slideMaster" Target="slideMasters/slideMaster9.xml"/><Relationship Id="rId55" Type="http://schemas.openxmlformats.org/officeDocument/2006/relationships/slide" Target="slides/slide40.xml"/><Relationship Id="rId10" Type="http://schemas.openxmlformats.org/officeDocument/2006/relationships/slideMaster" Target="slideMasters/slideMaster8.xml"/><Relationship Id="rId54" Type="http://schemas.openxmlformats.org/officeDocument/2006/relationships/slide" Target="slides/slide39.xml"/><Relationship Id="rId13" Type="http://schemas.openxmlformats.org/officeDocument/2006/relationships/slideMaster" Target="slideMasters/slideMaster11.xml"/><Relationship Id="rId57" Type="http://schemas.openxmlformats.org/officeDocument/2006/relationships/slide" Target="slides/slide42.xml"/><Relationship Id="rId12" Type="http://schemas.openxmlformats.org/officeDocument/2006/relationships/slideMaster" Target="slideMasters/slideMaster10.xml"/><Relationship Id="rId56" Type="http://schemas.openxmlformats.org/officeDocument/2006/relationships/slide" Target="slides/slide41.xml"/><Relationship Id="rId15" Type="http://schemas.openxmlformats.org/officeDocument/2006/relationships/notesMaster" Target="notesMasters/notesMaster1.xml"/><Relationship Id="rId59" Type="http://schemas.openxmlformats.org/officeDocument/2006/relationships/slide" Target="slides/slide44.xml"/><Relationship Id="rId14" Type="http://schemas.openxmlformats.org/officeDocument/2006/relationships/slideMaster" Target="slideMasters/slideMaster12.xml"/><Relationship Id="rId58" Type="http://schemas.openxmlformats.org/officeDocument/2006/relationships/slide" Target="slides/slide43.xml"/><Relationship Id="rId17" Type="http://schemas.openxmlformats.org/officeDocument/2006/relationships/slide" Target="slides/slide2.xml"/><Relationship Id="rId16" Type="http://schemas.openxmlformats.org/officeDocument/2006/relationships/slide" Target="slides/slide1.xml"/><Relationship Id="rId19" Type="http://schemas.openxmlformats.org/officeDocument/2006/relationships/slide" Target="slides/slide4.xml"/><Relationship Id="rId1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2" name="Shape 3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8" name="Shape 3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4" name="Shape 3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" name="Shape 3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" name="Shape 3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" name="Shape 4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2" name="Shape 4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150937" y="692150"/>
            <a:ext cx="4556125" cy="34162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9" name="Shape 4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9" name="Shape 4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8" name="Shape 4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8" name="Shape 4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8" name="Shape 4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5" name="Shape 4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4" name="Shape 5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7" name="Shape 5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8" name="Shape 5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5" name="Shape 5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0" name="Shape 5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1" name="Shape 6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7" name="Shape 6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4" name="Shape 6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9" name="Shape 6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6" name="Shape 6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3" name="Shape 6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0" name="Shape 6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6" name="Shape 7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3" name="Shape 7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Shape 7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7" name="Shape 7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2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Shape 7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4" name="Shape 7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9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1" name="Shape 7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3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Shape 7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5" name="Shape 7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Shape 8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0" name="Shape 8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5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 8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7" name="Shape 8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Shape 8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3" name="Shape 8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8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Shape 8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0" name="Shape 8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5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Shape 8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7" name="Shape 8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2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4" name="Shape 8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Shape 9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1" name="Shape 9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4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Shape 9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6" name="Shape 9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9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Shape 9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1" name="Shape 9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2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Shape 9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4" name="Shape 9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4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hape 10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6" name="Shape 10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0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Shape 10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2" name="Shape 10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 rot="5400000">
            <a:off x="2247899" y="-114300"/>
            <a:ext cx="4648199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0" name="Shape 18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5" name="Shape 19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6" name="Shape 19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2" type="body"/>
          </p:nvPr>
        </p:nvSpPr>
        <p:spPr>
          <a:xfrm>
            <a:off x="46482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Shape 161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4" name="Shape 16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2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7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9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1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theme" Target="../theme/theme1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8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4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10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2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12" name="Shape 12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152" name="Shape 152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169" name="Shape 169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3" name="Shape 17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4" name="Shape 17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185" name="Shape 185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9" name="Shape 18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0" name="Shape 19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28" name="Shape 28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44" name="Shape 44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59" name="Shape 59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61" name="Shape 61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68" name="Shape 68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84" name="Shape 84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101" name="Shape 101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120" name="Shape 120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50000">
              <a:srgbClr val="001F7F"/>
            </a:gs>
            <a:gs pos="100000">
              <a:schemeClr val="dk2"/>
            </a:gs>
          </a:gsLst>
          <a:lin ang="0" scaled="0"/>
        </a:gra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107950" y="107950"/>
            <a:ext cx="8928100" cy="6642100"/>
          </a:xfrm>
          <a:prstGeom prst="rect">
            <a:avLst/>
          </a:prstGeom>
          <a:gradFill>
            <a:gsLst>
              <a:gs pos="0">
                <a:srgbClr val="3352B2"/>
              </a:gs>
              <a:gs pos="50000">
                <a:srgbClr val="00279F"/>
              </a:gs>
              <a:gs pos="100000">
                <a:srgbClr val="3352B2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239712" y="222250"/>
            <a:ext cx="8682037" cy="6407150"/>
          </a:xfrm>
          <a:prstGeom prst="rect">
            <a:avLst/>
          </a:prstGeom>
          <a:gradFill>
            <a:gsLst>
              <a:gs pos="0">
                <a:srgbClr val="00279F"/>
              </a:gs>
              <a:gs pos="50000">
                <a:srgbClr val="4C67BC"/>
              </a:gs>
              <a:gs pos="100000">
                <a:srgbClr val="00279F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90%" id="135" name="Shape 135"/>
          <p:cNvSpPr txBox="1"/>
          <p:nvPr/>
        </p:nvSpPr>
        <p:spPr>
          <a:xfrm>
            <a:off x="303212" y="298450"/>
            <a:ext cx="8535987" cy="6261099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431800" y="431800"/>
            <a:ext cx="8280399" cy="5994399"/>
          </a:xfrm>
          <a:prstGeom prst="rect">
            <a:avLst/>
          </a:prstGeom>
          <a:gradFill>
            <a:gsLst>
              <a:gs pos="0">
                <a:srgbClr val="000820"/>
              </a:gs>
              <a:gs pos="50000">
                <a:srgbClr val="00279F"/>
              </a:gs>
              <a:gs pos="100000">
                <a:srgbClr val="000820"/>
              </a:gs>
            </a:gsLst>
            <a:lin ang="5400000" scaled="0"/>
          </a:gradFill>
          <a:ln cap="flat" cmpd="sng" w="127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25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6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5.jp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8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0.jp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2.jp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3.jp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2.jp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subTitle"/>
          </p:nvPr>
        </p:nvSpPr>
        <p:spPr>
          <a:xfrm>
            <a:off x="1447800" y="1828800"/>
            <a:ext cx="63246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POLARITY</a:t>
            </a:r>
          </a:p>
        </p:txBody>
      </p:sp>
      <p:pic>
        <p:nvPicPr>
          <p:cNvPr descr="im07 bonding" id="203" name="Shape 2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3551237"/>
            <a:ext cx="5029199" cy="235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type="title"/>
          </p:nvPr>
        </p:nvSpPr>
        <p:spPr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</p:txBody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762000" y="1600200"/>
            <a:ext cx="76961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6) Is carbon dioxide (CO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polar?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1066800" y="4343400"/>
            <a:ext cx="6934199" cy="2041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NO. There are no lone pair of electrons around the central element</a:t>
            </a: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and the same element is pulling on carbon in all directions.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2209800" y="2743200"/>
            <a:ext cx="4572000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  C   O</a:t>
            </a:r>
          </a:p>
        </p:txBody>
      </p:sp>
      <p:sp>
        <p:nvSpPr>
          <p:cNvPr id="348" name="Shape 348"/>
          <p:cNvSpPr/>
          <p:nvPr/>
        </p:nvSpPr>
        <p:spPr>
          <a:xfrm>
            <a:off x="3048000" y="2667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Shape 349"/>
          <p:cNvSpPr/>
          <p:nvPr/>
        </p:nvSpPr>
        <p:spPr>
          <a:xfrm>
            <a:off x="3352800" y="2667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0" name="Shape 350"/>
          <p:cNvCxnSpPr/>
          <p:nvPr/>
        </p:nvCxnSpPr>
        <p:spPr>
          <a:xfrm rot="10800000">
            <a:off x="3657599" y="3124200"/>
            <a:ext cx="3810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657599" y="3352800"/>
            <a:ext cx="3810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4876799" y="3124200"/>
            <a:ext cx="3810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4876799" y="3352800"/>
            <a:ext cx="3810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4" name="Shape 354"/>
          <p:cNvSpPr/>
          <p:nvPr/>
        </p:nvSpPr>
        <p:spPr>
          <a:xfrm>
            <a:off x="5486400" y="2667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Shape 355"/>
          <p:cNvSpPr/>
          <p:nvPr/>
        </p:nvSpPr>
        <p:spPr>
          <a:xfrm>
            <a:off x="5791200" y="2667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x="54864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Shape 357"/>
          <p:cNvSpPr/>
          <p:nvPr/>
        </p:nvSpPr>
        <p:spPr>
          <a:xfrm>
            <a:off x="57912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Shape 358"/>
          <p:cNvSpPr/>
          <p:nvPr/>
        </p:nvSpPr>
        <p:spPr>
          <a:xfrm>
            <a:off x="34290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Shape 359"/>
          <p:cNvSpPr/>
          <p:nvPr/>
        </p:nvSpPr>
        <p:spPr>
          <a:xfrm>
            <a:off x="30480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idx="1" type="subTitle"/>
          </p:nvPr>
        </p:nvSpPr>
        <p:spPr>
          <a:xfrm>
            <a:off x="1295400" y="990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VSEPR</a:t>
            </a:r>
          </a:p>
        </p:txBody>
      </p:sp>
      <p:pic>
        <p:nvPicPr>
          <p:cNvPr descr="Molymod-MKO-VSEPR-14" id="365" name="Shape 3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2438400"/>
            <a:ext cx="5610224" cy="374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VSEPR</a:t>
            </a:r>
          </a:p>
        </p:txBody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1676400"/>
            <a:ext cx="7772400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VSEPR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stands for Valence Shell Electron Pair Repulsion.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predicts the three-dimensional geometry of molecules.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valence shell includes the outermost electrons.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VSEPR</a:t>
            </a:r>
          </a:p>
        </p:txBody>
      </p:sp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1676400"/>
            <a:ext cx="7772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electron pairs try to get as far away as possible to minimize repulsion.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VSEPR is based on the number of pairs of valence electrons, both bonded and non-bonded.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 non-bonded pair of electrons is referred to as a </a:t>
            </a:r>
            <a:r>
              <a:rPr b="1" i="0" lang="en-US" sz="3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lone pair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VSEPR</a:t>
            </a:r>
          </a:p>
        </p:txBody>
      </p:sp>
      <p:sp>
        <p:nvSpPr>
          <p:cNvPr id="383" name="Shape 383"/>
          <p:cNvSpPr txBox="1"/>
          <p:nvPr>
            <p:ph idx="1" type="body"/>
          </p:nvPr>
        </p:nvSpPr>
        <p:spPr>
          <a:xfrm>
            <a:off x="685800" y="1676400"/>
            <a:ext cx="77724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the Wetter Way to calculate the number of bonds and then draw the dot-dash diagram.  The shape of the molecule, bond angle and polarity can be determined from this diagram.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</a:p>
        </p:txBody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1600200"/>
            <a:ext cx="7696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Perform the Wetter Way for 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How many bonds are in this molecule?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</a:p>
        </p:txBody>
      </p:sp>
      <p:sp>
        <p:nvSpPr>
          <p:cNvPr id="395" name="Shape 395"/>
          <p:cNvSpPr txBox="1"/>
          <p:nvPr>
            <p:ph idx="1" type="body"/>
          </p:nvPr>
        </p:nvSpPr>
        <p:spPr>
          <a:xfrm>
            <a:off x="685800" y="1828800"/>
            <a:ext cx="80010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 is in column 1A and therefore has ___ valence electron(s) before bonding.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Hydrogen has ____ electrons after bonding.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x="7620000" y="1828800"/>
            <a:ext cx="7620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593725" y="4587875"/>
            <a:ext cx="18414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Shape 398"/>
          <p:cNvSpPr txBox="1"/>
          <p:nvPr/>
        </p:nvSpPr>
        <p:spPr>
          <a:xfrm>
            <a:off x="3886200" y="2895600"/>
            <a:ext cx="7620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>
            <p:ph idx="4294967295" type="title"/>
          </p:nvPr>
        </p:nvSpPr>
        <p:spPr>
          <a:xfrm>
            <a:off x="685800" y="7620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x="4038600" y="3276600"/>
            <a:ext cx="1447800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405" name="Shape 405"/>
          <p:cNvSpPr txBox="1"/>
          <p:nvPr/>
        </p:nvSpPr>
        <p:spPr>
          <a:xfrm>
            <a:off x="4038600" y="4419600"/>
            <a:ext cx="19049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__ x 2 = 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4038600" y="2514600"/>
            <a:ext cx="19049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__ x 2 = 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2514600" y="4495800"/>
            <a:ext cx="1447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before</a:t>
            </a:r>
            <a:r>
              <a:rPr b="0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2514600" y="2514600"/>
            <a:ext cx="13715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after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4038600" y="4419600"/>
            <a:ext cx="76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6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4038600" y="2514600"/>
            <a:ext cx="76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6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5867400" y="4419600"/>
            <a:ext cx="76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6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5943600" y="2514600"/>
            <a:ext cx="76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6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Wetter Way</a:t>
            </a:r>
          </a:p>
        </p:txBody>
      </p:sp>
      <p:sp>
        <p:nvSpPr>
          <p:cNvPr id="418" name="Shape 418"/>
          <p:cNvSpPr txBox="1"/>
          <p:nvPr>
            <p:ph idx="1" type="body"/>
          </p:nvPr>
        </p:nvSpPr>
        <p:spPr>
          <a:xfrm>
            <a:off x="2057400" y="5410200"/>
            <a:ext cx="5105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has 1 bond!</a:t>
            </a:r>
          </a:p>
        </p:txBody>
      </p:sp>
      <p:grpSp>
        <p:nvGrpSpPr>
          <p:cNvPr id="419" name="Shape 419"/>
          <p:cNvGrpSpPr/>
          <p:nvPr/>
        </p:nvGrpSpPr>
        <p:grpSpPr>
          <a:xfrm>
            <a:off x="1066800" y="1905000"/>
            <a:ext cx="6857999" cy="1570036"/>
            <a:chOff x="1066800" y="1905000"/>
            <a:chExt cx="6857999" cy="1570036"/>
          </a:xfrm>
        </p:grpSpPr>
        <p:sp>
          <p:nvSpPr>
            <p:cNvPr id="420" name="Shape 420"/>
            <p:cNvSpPr txBox="1"/>
            <p:nvPr/>
          </p:nvSpPr>
          <p:spPr>
            <a:xfrm>
              <a:off x="1066800" y="2438400"/>
              <a:ext cx="6476999" cy="579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32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# bonds = </a:t>
              </a:r>
            </a:p>
          </p:txBody>
        </p:sp>
        <p:cxnSp>
          <p:nvCxnSpPr>
            <p:cNvPr id="421" name="Shape 421"/>
            <p:cNvCxnSpPr/>
            <p:nvPr/>
          </p:nvCxnSpPr>
          <p:spPr>
            <a:xfrm>
              <a:off x="3276600" y="2743200"/>
              <a:ext cx="4648199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422" name="Shape 422"/>
            <p:cNvSpPr txBox="1"/>
            <p:nvPr/>
          </p:nvSpPr>
          <p:spPr>
            <a:xfrm>
              <a:off x="4572000" y="2895600"/>
              <a:ext cx="2057400" cy="579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32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423" name="Shape 423"/>
            <p:cNvSpPr txBox="1"/>
            <p:nvPr/>
          </p:nvSpPr>
          <p:spPr>
            <a:xfrm>
              <a:off x="3581400" y="1905000"/>
              <a:ext cx="4267199" cy="579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0" i="0" lang="en-US" sz="320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Σ</a:t>
              </a:r>
              <a:r>
                <a:rPr b="0" i="0" lang="en-US" sz="32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e- after</a:t>
              </a:r>
              <a:r>
                <a:rPr b="0" i="0" lang="en-US" sz="320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</a:t>
              </a:r>
              <a:r>
                <a:rPr b="1" i="0" lang="en-US" sz="320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–</a:t>
              </a:r>
              <a:r>
                <a:rPr b="0" i="0" lang="en-US" sz="320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Σ</a:t>
              </a:r>
              <a:r>
                <a:rPr b="0" i="0" lang="en-US" sz="32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e- before</a:t>
              </a:r>
            </a:p>
          </p:txBody>
        </p:sp>
      </p:grpSp>
      <p:sp>
        <p:nvSpPr>
          <p:cNvPr id="424" name="Shape 424"/>
          <p:cNvSpPr txBox="1"/>
          <p:nvPr/>
        </p:nvSpPr>
        <p:spPr>
          <a:xfrm>
            <a:off x="1143000" y="4267200"/>
            <a:ext cx="64769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# bonds = </a:t>
            </a:r>
          </a:p>
        </p:txBody>
      </p:sp>
      <p:cxnSp>
        <p:nvCxnSpPr>
          <p:cNvPr id="425" name="Shape 425"/>
          <p:cNvCxnSpPr/>
          <p:nvPr/>
        </p:nvCxnSpPr>
        <p:spPr>
          <a:xfrm>
            <a:off x="3352800" y="4572000"/>
            <a:ext cx="2438399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6" name="Shape 426"/>
          <p:cNvSpPr txBox="1"/>
          <p:nvPr/>
        </p:nvSpPr>
        <p:spPr>
          <a:xfrm>
            <a:off x="3581400" y="4648200"/>
            <a:ext cx="20574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3657600" y="3886200"/>
            <a:ext cx="19049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 </a:t>
            </a: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2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5943600" y="4343400"/>
            <a:ext cx="6857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6096000" y="4191000"/>
            <a:ext cx="12191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 </a:t>
            </a:r>
            <a:r>
              <a:rPr b="0" i="0" lang="en-US" sz="4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</a:p>
        </p:txBody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x="685800" y="19050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Sketch the dot-dash diagram for 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Please include all electrons. 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5334000" y="53340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Polar Molecules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17526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en-US" sz="3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polar molecule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a molecule with one end having positive electrical charge and the other end having negative electrical charge.</a:t>
            </a:r>
          </a:p>
        </p:txBody>
      </p:sp>
      <p:pic>
        <p:nvPicPr>
          <p:cNvPr descr="polar%20water" id="211" name="Shape 2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2800" y="3886200"/>
            <a:ext cx="2590800" cy="23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</a:p>
        </p:txBody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x="685800" y="17526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Connect the elements with a single bond.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4343400" y="29718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3276600" y="29718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cxnSp>
        <p:nvCxnSpPr>
          <p:cNvPr id="445" name="Shape 445"/>
          <p:cNvCxnSpPr/>
          <p:nvPr/>
        </p:nvCxnSpPr>
        <p:spPr>
          <a:xfrm>
            <a:off x="4343400" y="3429000"/>
            <a:ext cx="3047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6" name="Shape 446"/>
          <p:cNvSpPr txBox="1"/>
          <p:nvPr/>
        </p:nvSpPr>
        <p:spPr>
          <a:xfrm>
            <a:off x="685800" y="44196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have used all of the calculated bonds.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/>
          <p:nvPr>
            <p:ph type="title"/>
          </p:nvPr>
        </p:nvSpPr>
        <p:spPr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4343400" y="41910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3276600" y="41910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cxnSp>
        <p:nvCxnSpPr>
          <p:cNvPr id="454" name="Shape 454"/>
          <p:cNvCxnSpPr/>
          <p:nvPr/>
        </p:nvCxnSpPr>
        <p:spPr>
          <a:xfrm>
            <a:off x="4343400" y="4724400"/>
            <a:ext cx="3047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5" name="Shape 455"/>
          <p:cNvSpPr txBox="1"/>
          <p:nvPr/>
        </p:nvSpPr>
        <p:spPr>
          <a:xfrm>
            <a:off x="685800" y="1752600"/>
            <a:ext cx="7848599" cy="266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Each hydrogen has 1 line attached which represents 2 electrons.  No extra electrons are needed around hydrogen to have the 2 electrons needed after bonding.</a:t>
            </a: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</a:p>
        </p:txBody>
      </p:sp>
      <p:sp>
        <p:nvSpPr>
          <p:cNvPr id="461" name="Shape 461"/>
          <p:cNvSpPr txBox="1"/>
          <p:nvPr>
            <p:ph idx="1" type="body"/>
          </p:nvPr>
        </p:nvSpPr>
        <p:spPr>
          <a:xfrm>
            <a:off x="685800" y="17526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hydrogen molecule is </a:t>
            </a:r>
            <a:r>
              <a:rPr b="1" i="0" lang="en-US" sz="3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5181600" y="34290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2819400" y="34290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cxnSp>
        <p:nvCxnSpPr>
          <p:cNvPr id="464" name="Shape 464"/>
          <p:cNvCxnSpPr/>
          <p:nvPr/>
        </p:nvCxnSpPr>
        <p:spPr>
          <a:xfrm>
            <a:off x="4191000" y="3962400"/>
            <a:ext cx="11430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5" name="Shape 465"/>
          <p:cNvSpPr txBox="1"/>
          <p:nvPr/>
        </p:nvSpPr>
        <p:spPr>
          <a:xfrm>
            <a:off x="685800" y="4648200"/>
            <a:ext cx="76199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electrons attempt to maximize their distance from one another by having bond angle of 180°.</a:t>
            </a:r>
          </a:p>
        </p:txBody>
      </p:sp>
      <p:sp>
        <p:nvSpPr>
          <p:cNvPr id="466" name="Shape 466"/>
          <p:cNvSpPr/>
          <p:nvPr/>
        </p:nvSpPr>
        <p:spPr>
          <a:xfrm>
            <a:off x="3733800" y="3200400"/>
            <a:ext cx="1979612" cy="401637"/>
          </a:xfrm>
          <a:custGeom>
            <a:pathLst>
              <a:path extrusionOk="0" fill="none" h="120000" w="120000">
                <a:moveTo>
                  <a:pt x="0" y="110213"/>
                </a:moveTo>
                <a:cubicBezTo>
                  <a:pt x="2093" y="48194"/>
                  <a:pt x="28303" y="-5"/>
                  <a:pt x="59934" y="0"/>
                </a:cubicBezTo>
                <a:cubicBezTo>
                  <a:pt x="93106" y="0"/>
                  <a:pt x="120000" y="52839"/>
                  <a:pt x="120000" y="118027"/>
                </a:cubicBezTo>
                <a:cubicBezTo>
                  <a:pt x="120000" y="118683"/>
                  <a:pt x="119994" y="119338"/>
                  <a:pt x="119988" y="119994"/>
                </a:cubicBezTo>
              </a:path>
              <a:path extrusionOk="0" h="120000" w="120000">
                <a:moveTo>
                  <a:pt x="0" y="110213"/>
                </a:moveTo>
                <a:cubicBezTo>
                  <a:pt x="2093" y="48194"/>
                  <a:pt x="28303" y="-5"/>
                  <a:pt x="59934" y="0"/>
                </a:cubicBezTo>
                <a:cubicBezTo>
                  <a:pt x="93106" y="0"/>
                  <a:pt x="120000" y="52839"/>
                  <a:pt x="120000" y="118027"/>
                </a:cubicBezTo>
                <a:cubicBezTo>
                  <a:pt x="120000" y="118683"/>
                  <a:pt x="119994" y="119338"/>
                  <a:pt x="119988" y="119994"/>
                </a:cubicBezTo>
                <a:lnTo>
                  <a:pt x="59934" y="118027"/>
                </a:lnTo>
                <a:lnTo>
                  <a:pt x="0" y="110213"/>
                </a:lnTo>
                <a:close/>
              </a:path>
            </a:pathLst>
          </a:custGeom>
          <a:noFill/>
          <a:ln cap="rnd" cmpd="sng" w="381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Shape 467"/>
          <p:cNvSpPr txBox="1"/>
          <p:nvPr/>
        </p:nvSpPr>
        <p:spPr>
          <a:xfrm>
            <a:off x="4191000" y="2514600"/>
            <a:ext cx="1143000" cy="6095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Shape 468"/>
          <p:cNvSpPr txBox="1"/>
          <p:nvPr/>
        </p:nvSpPr>
        <p:spPr>
          <a:xfrm>
            <a:off x="4191000" y="2514600"/>
            <a:ext cx="11430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1E07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rgbClr val="F71E07"/>
                </a:solidFill>
                <a:latin typeface="Arial"/>
                <a:ea typeface="Arial"/>
                <a:cs typeface="Arial"/>
                <a:sym typeface="Arial"/>
              </a:rPr>
              <a:t>180°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</a:p>
        </p:txBody>
      </p:sp>
      <p:sp>
        <p:nvSpPr>
          <p:cNvPr id="474" name="Shape 474"/>
          <p:cNvSpPr txBox="1"/>
          <p:nvPr>
            <p:ph idx="1" type="body"/>
          </p:nvPr>
        </p:nvSpPr>
        <p:spPr>
          <a:xfrm>
            <a:off x="685800" y="17526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Linear compounds are NOT polar, unless the two elements are different. </a:t>
            </a:r>
          </a:p>
        </p:txBody>
      </p:sp>
      <p:pic>
        <p:nvPicPr>
          <p:cNvPr descr="im29diatomic molecules" id="475" name="Shape 4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5600" y="3581400"/>
            <a:ext cx="3382961" cy="1830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>
            <p:ph idx="4294967295"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LINEAR</a:t>
            </a:r>
          </a:p>
        </p:txBody>
      </p:sp>
      <p:sp>
        <p:nvSpPr>
          <p:cNvPr id="481" name="Shape 481"/>
          <p:cNvSpPr txBox="1"/>
          <p:nvPr>
            <p:ph idx="4294967295" type="body"/>
          </p:nvPr>
        </p:nvSpPr>
        <p:spPr>
          <a:xfrm>
            <a:off x="685800" y="17526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hydrogen molecule is (polar or nonpolar). 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5181600" y="28956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2819400" y="28956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cxnSp>
        <p:nvCxnSpPr>
          <p:cNvPr id="484" name="Shape 484"/>
          <p:cNvCxnSpPr/>
          <p:nvPr/>
        </p:nvCxnSpPr>
        <p:spPr>
          <a:xfrm>
            <a:off x="4114800" y="3429000"/>
            <a:ext cx="11430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5" name="Shape 485"/>
          <p:cNvSpPr txBox="1"/>
          <p:nvPr/>
        </p:nvSpPr>
        <p:spPr>
          <a:xfrm>
            <a:off x="4724400" y="4648200"/>
            <a:ext cx="1919287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nonpolar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/>
          <p:nvPr>
            <p:ph idx="4294967295"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PLANAR</a:t>
            </a:r>
          </a:p>
        </p:txBody>
      </p:sp>
      <p:sp>
        <p:nvSpPr>
          <p:cNvPr id="491" name="Shape 491"/>
          <p:cNvSpPr txBox="1"/>
          <p:nvPr>
            <p:ph idx="4294967295" type="body"/>
          </p:nvPr>
        </p:nvSpPr>
        <p:spPr>
          <a:xfrm>
            <a:off x="685800" y="1600200"/>
            <a:ext cx="7696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Perform the Wetter Way for 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CO.  How many bonds are in this molecule?</a:t>
            </a:r>
          </a:p>
        </p:txBody>
      </p:sp>
      <p:sp>
        <p:nvSpPr>
          <p:cNvPr id="492" name="Shape 492"/>
          <p:cNvSpPr txBox="1"/>
          <p:nvPr/>
        </p:nvSpPr>
        <p:spPr>
          <a:xfrm>
            <a:off x="6477000" y="3810000"/>
            <a:ext cx="114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5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/>
          <p:nvPr>
            <p:ph idx="4294967295"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PLANAR</a:t>
            </a:r>
          </a:p>
        </p:txBody>
      </p:sp>
      <p:sp>
        <p:nvSpPr>
          <p:cNvPr id="498" name="Shape 498"/>
          <p:cNvSpPr txBox="1"/>
          <p:nvPr>
            <p:ph idx="4294967295" type="body"/>
          </p:nvPr>
        </p:nvSpPr>
        <p:spPr>
          <a:xfrm>
            <a:off x="685800" y="16002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Sketch the dot-dash diagram for 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CO.  Please include all electrons.  (Carbon is the central atom.)</a:t>
            </a:r>
          </a:p>
        </p:txBody>
      </p:sp>
      <p:grpSp>
        <p:nvGrpSpPr>
          <p:cNvPr id="499" name="Shape 499"/>
          <p:cNvGrpSpPr/>
          <p:nvPr/>
        </p:nvGrpSpPr>
        <p:grpSpPr>
          <a:xfrm>
            <a:off x="3962400" y="3886200"/>
            <a:ext cx="3810000" cy="2362200"/>
            <a:chOff x="3962400" y="3886200"/>
            <a:chExt cx="3810000" cy="2362200"/>
          </a:xfrm>
        </p:grpSpPr>
        <p:sp>
          <p:nvSpPr>
            <p:cNvPr id="500" name="Shape 500"/>
            <p:cNvSpPr txBox="1"/>
            <p:nvPr/>
          </p:nvSpPr>
          <p:spPr>
            <a:xfrm>
              <a:off x="5410200" y="3962400"/>
              <a:ext cx="11430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cxnSp>
          <p:nvCxnSpPr>
            <p:cNvPr id="501" name="Shape 501"/>
            <p:cNvCxnSpPr/>
            <p:nvPr/>
          </p:nvCxnSpPr>
          <p:spPr>
            <a:xfrm>
              <a:off x="6248400" y="43434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502" name="Shape 502"/>
            <p:cNvCxnSpPr/>
            <p:nvPr/>
          </p:nvCxnSpPr>
          <p:spPr>
            <a:xfrm>
              <a:off x="48006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503" name="Shape 503"/>
            <p:cNvCxnSpPr/>
            <p:nvPr/>
          </p:nvCxnSpPr>
          <p:spPr>
            <a:xfrm>
              <a:off x="5715000" y="4876800"/>
              <a:ext cx="0" cy="45720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504" name="Shape 504"/>
            <p:cNvSpPr txBox="1"/>
            <p:nvPr/>
          </p:nvSpPr>
          <p:spPr>
            <a:xfrm>
              <a:off x="68580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</a:p>
          </p:txBody>
        </p:sp>
        <p:sp>
          <p:nvSpPr>
            <p:cNvPr id="505" name="Shape 505"/>
            <p:cNvSpPr txBox="1"/>
            <p:nvPr/>
          </p:nvSpPr>
          <p:spPr>
            <a:xfrm>
              <a:off x="39624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506" name="Shape 506"/>
            <p:cNvSpPr txBox="1"/>
            <p:nvPr/>
          </p:nvSpPr>
          <p:spPr>
            <a:xfrm>
              <a:off x="5334000" y="53340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507" name="Shape 507"/>
            <p:cNvSpPr/>
            <p:nvPr/>
          </p:nvSpPr>
          <p:spPr>
            <a:xfrm>
              <a:off x="70104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Shape 508"/>
            <p:cNvSpPr/>
            <p:nvPr/>
          </p:nvSpPr>
          <p:spPr>
            <a:xfrm>
              <a:off x="73152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Shape 509"/>
            <p:cNvSpPr/>
            <p:nvPr/>
          </p:nvSpPr>
          <p:spPr>
            <a:xfrm>
              <a:off x="73152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Shape 510"/>
            <p:cNvSpPr/>
            <p:nvPr/>
          </p:nvSpPr>
          <p:spPr>
            <a:xfrm>
              <a:off x="70104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11" name="Shape 511"/>
            <p:cNvCxnSpPr/>
            <p:nvPr/>
          </p:nvCxnSpPr>
          <p:spPr>
            <a:xfrm>
              <a:off x="6248400" y="45720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PLANAR</a:t>
            </a:r>
          </a:p>
        </p:txBody>
      </p:sp>
      <p:sp>
        <p:nvSpPr>
          <p:cNvPr id="517" name="Shape 517"/>
          <p:cNvSpPr txBox="1"/>
          <p:nvPr>
            <p:ph idx="1" type="body"/>
          </p:nvPr>
        </p:nvSpPr>
        <p:spPr>
          <a:xfrm>
            <a:off x="609600" y="16764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farthest you can get the three elements apart is 120º.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shape is flat and                      called 	</a:t>
            </a:r>
            <a:b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planar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518" name="Shape 518"/>
          <p:cNvSpPr/>
          <p:nvPr/>
        </p:nvSpPr>
        <p:spPr>
          <a:xfrm>
            <a:off x="6553200" y="3429000"/>
            <a:ext cx="763586" cy="1189037"/>
          </a:xfrm>
          <a:custGeom>
            <a:pathLst>
              <a:path extrusionOk="0" fill="none" h="120000" w="120000">
                <a:moveTo>
                  <a:pt x="0" y="0"/>
                </a:moveTo>
                <a:cubicBezTo>
                  <a:pt x="83" y="0"/>
                  <a:pt x="166" y="-3"/>
                  <a:pt x="249" y="0"/>
                </a:cubicBezTo>
                <a:cubicBezTo>
                  <a:pt x="66383" y="0"/>
                  <a:pt x="120000" y="34448"/>
                  <a:pt x="120000" y="76948"/>
                </a:cubicBezTo>
                <a:cubicBezTo>
                  <a:pt x="120000" y="92287"/>
                  <a:pt x="112859" y="107282"/>
                  <a:pt x="99498" y="119996"/>
                </a:cubicBezTo>
              </a:path>
              <a:path extrusionOk="0" h="120000" w="120000">
                <a:moveTo>
                  <a:pt x="0" y="0"/>
                </a:moveTo>
                <a:cubicBezTo>
                  <a:pt x="83" y="0"/>
                  <a:pt x="166" y="-3"/>
                  <a:pt x="249" y="0"/>
                </a:cubicBezTo>
                <a:cubicBezTo>
                  <a:pt x="66383" y="0"/>
                  <a:pt x="120000" y="34448"/>
                  <a:pt x="120000" y="76948"/>
                </a:cubicBezTo>
                <a:cubicBezTo>
                  <a:pt x="120000" y="92287"/>
                  <a:pt x="112859" y="107282"/>
                  <a:pt x="99498" y="119996"/>
                </a:cubicBezTo>
                <a:lnTo>
                  <a:pt x="249" y="76948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9" name="Shape 519"/>
          <p:cNvGrpSpPr/>
          <p:nvPr/>
        </p:nvGrpSpPr>
        <p:grpSpPr>
          <a:xfrm>
            <a:off x="4740275" y="2597150"/>
            <a:ext cx="2974974" cy="2989262"/>
            <a:chOff x="4740275" y="2597150"/>
            <a:chExt cx="2974974" cy="2989262"/>
          </a:xfrm>
        </p:grpSpPr>
        <p:sp>
          <p:nvSpPr>
            <p:cNvPr id="520" name="Shape 520"/>
            <p:cNvSpPr txBox="1"/>
            <p:nvPr/>
          </p:nvSpPr>
          <p:spPr>
            <a:xfrm>
              <a:off x="5808662" y="3946525"/>
              <a:ext cx="838199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521" name="Shape 521"/>
            <p:cNvSpPr txBox="1"/>
            <p:nvPr/>
          </p:nvSpPr>
          <p:spPr>
            <a:xfrm>
              <a:off x="5856287" y="2597150"/>
              <a:ext cx="838199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cxnSp>
          <p:nvCxnSpPr>
            <p:cNvPr id="522" name="Shape 522"/>
            <p:cNvCxnSpPr/>
            <p:nvPr/>
          </p:nvCxnSpPr>
          <p:spPr>
            <a:xfrm flipH="1">
              <a:off x="6219825" y="3413125"/>
              <a:ext cx="3174" cy="62864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523" name="Shape 523"/>
            <p:cNvCxnSpPr/>
            <p:nvPr/>
          </p:nvCxnSpPr>
          <p:spPr>
            <a:xfrm flipH="1">
              <a:off x="5438774" y="4492625"/>
              <a:ext cx="428625" cy="34289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524" name="Shape 524"/>
            <p:cNvCxnSpPr/>
            <p:nvPr/>
          </p:nvCxnSpPr>
          <p:spPr>
            <a:xfrm>
              <a:off x="6492875" y="4445000"/>
              <a:ext cx="444500" cy="301624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grpSp>
          <p:nvGrpSpPr>
            <p:cNvPr id="525" name="Shape 525"/>
            <p:cNvGrpSpPr/>
            <p:nvPr/>
          </p:nvGrpSpPr>
          <p:grpSpPr>
            <a:xfrm>
              <a:off x="4740275" y="4579937"/>
              <a:ext cx="2974974" cy="1006474"/>
              <a:chOff x="4740275" y="4579937"/>
              <a:chExt cx="2974974" cy="1006474"/>
            </a:xfrm>
          </p:grpSpPr>
          <p:sp>
            <p:nvSpPr>
              <p:cNvPr id="526" name="Shape 526"/>
              <p:cNvSpPr txBox="1"/>
              <p:nvPr/>
            </p:nvSpPr>
            <p:spPr>
              <a:xfrm>
                <a:off x="4740275" y="4579937"/>
                <a:ext cx="838199" cy="1006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025" lIns="92075" rIns="92075" tIns="460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0" i="0" lang="en-US" sz="6000" u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H</a:t>
                </a:r>
              </a:p>
            </p:txBody>
          </p:sp>
          <p:sp>
            <p:nvSpPr>
              <p:cNvPr id="527" name="Shape 527"/>
              <p:cNvSpPr txBox="1"/>
              <p:nvPr/>
            </p:nvSpPr>
            <p:spPr>
              <a:xfrm>
                <a:off x="6877050" y="4579937"/>
                <a:ext cx="838199" cy="1006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025" lIns="92075" rIns="92075" tIns="460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0" i="0" lang="en-US" sz="6000" u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</a:p>
            </p:txBody>
          </p:sp>
        </p:grpSp>
        <p:cxnSp>
          <p:nvCxnSpPr>
            <p:cNvPr id="528" name="Shape 528"/>
            <p:cNvCxnSpPr/>
            <p:nvPr/>
          </p:nvCxnSpPr>
          <p:spPr>
            <a:xfrm>
              <a:off x="6477000" y="4572000"/>
              <a:ext cx="444500" cy="301624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529" name="Shape 529"/>
          <p:cNvSpPr txBox="1"/>
          <p:nvPr/>
        </p:nvSpPr>
        <p:spPr>
          <a:xfrm>
            <a:off x="7391400" y="3505200"/>
            <a:ext cx="1143000" cy="6857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Shape 530"/>
          <p:cNvSpPr txBox="1"/>
          <p:nvPr/>
        </p:nvSpPr>
        <p:spPr>
          <a:xfrm>
            <a:off x="7391400" y="3581400"/>
            <a:ext cx="128587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1E07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rgbClr val="F71E07"/>
                </a:solidFill>
                <a:latin typeface="Arial"/>
                <a:ea typeface="Arial"/>
                <a:cs typeface="Arial"/>
                <a:sym typeface="Arial"/>
              </a:rPr>
              <a:t>120º</a:t>
            </a:r>
          </a:p>
        </p:txBody>
      </p:sp>
      <p:sp>
        <p:nvSpPr>
          <p:cNvPr id="531" name="Shape 531"/>
          <p:cNvSpPr/>
          <p:nvPr/>
        </p:nvSpPr>
        <p:spPr>
          <a:xfrm>
            <a:off x="6781800" y="5105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Shape 532"/>
          <p:cNvSpPr/>
          <p:nvPr/>
        </p:nvSpPr>
        <p:spPr>
          <a:xfrm>
            <a:off x="6934200" y="5334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Shape 533"/>
          <p:cNvSpPr/>
          <p:nvPr/>
        </p:nvSpPr>
        <p:spPr>
          <a:xfrm>
            <a:off x="7467600" y="4724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Shape 534"/>
          <p:cNvSpPr/>
          <p:nvPr/>
        </p:nvSpPr>
        <p:spPr>
          <a:xfrm>
            <a:off x="7620000" y="4953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/>
          <p:nvPr>
            <p:ph idx="4294967295" type="body"/>
          </p:nvPr>
        </p:nvSpPr>
        <p:spPr>
          <a:xfrm>
            <a:off x="685800" y="17526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 molecule is (polar or nonpolar). </a:t>
            </a:r>
          </a:p>
        </p:txBody>
      </p:sp>
      <p:sp>
        <p:nvSpPr>
          <p:cNvPr id="540" name="Shape 540"/>
          <p:cNvSpPr txBox="1"/>
          <p:nvPr/>
        </p:nvSpPr>
        <p:spPr>
          <a:xfrm>
            <a:off x="5715000" y="5562600"/>
            <a:ext cx="1176337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</a:p>
        </p:txBody>
      </p:sp>
      <p:grpSp>
        <p:nvGrpSpPr>
          <p:cNvPr id="541" name="Shape 541"/>
          <p:cNvGrpSpPr/>
          <p:nvPr/>
        </p:nvGrpSpPr>
        <p:grpSpPr>
          <a:xfrm>
            <a:off x="4800600" y="2362200"/>
            <a:ext cx="2974974" cy="2989262"/>
            <a:chOff x="4740275" y="2597150"/>
            <a:chExt cx="2974974" cy="2989262"/>
          </a:xfrm>
        </p:grpSpPr>
        <p:sp>
          <p:nvSpPr>
            <p:cNvPr id="542" name="Shape 542"/>
            <p:cNvSpPr txBox="1"/>
            <p:nvPr/>
          </p:nvSpPr>
          <p:spPr>
            <a:xfrm>
              <a:off x="5808662" y="3946525"/>
              <a:ext cx="838199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543" name="Shape 543"/>
            <p:cNvSpPr txBox="1"/>
            <p:nvPr/>
          </p:nvSpPr>
          <p:spPr>
            <a:xfrm>
              <a:off x="5856287" y="2597150"/>
              <a:ext cx="838199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cxnSp>
          <p:nvCxnSpPr>
            <p:cNvPr id="544" name="Shape 544"/>
            <p:cNvCxnSpPr/>
            <p:nvPr/>
          </p:nvCxnSpPr>
          <p:spPr>
            <a:xfrm flipH="1">
              <a:off x="6219825" y="3413125"/>
              <a:ext cx="3174" cy="62864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545" name="Shape 545"/>
            <p:cNvCxnSpPr/>
            <p:nvPr/>
          </p:nvCxnSpPr>
          <p:spPr>
            <a:xfrm flipH="1">
              <a:off x="5438774" y="4492625"/>
              <a:ext cx="428625" cy="34289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546" name="Shape 546"/>
            <p:cNvCxnSpPr/>
            <p:nvPr/>
          </p:nvCxnSpPr>
          <p:spPr>
            <a:xfrm>
              <a:off x="6492875" y="4445000"/>
              <a:ext cx="444500" cy="301624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grpSp>
          <p:nvGrpSpPr>
            <p:cNvPr id="547" name="Shape 547"/>
            <p:cNvGrpSpPr/>
            <p:nvPr/>
          </p:nvGrpSpPr>
          <p:grpSpPr>
            <a:xfrm>
              <a:off x="4740275" y="4579937"/>
              <a:ext cx="2974974" cy="1006474"/>
              <a:chOff x="4740275" y="4579937"/>
              <a:chExt cx="2974974" cy="1006474"/>
            </a:xfrm>
          </p:grpSpPr>
          <p:sp>
            <p:nvSpPr>
              <p:cNvPr id="548" name="Shape 548"/>
              <p:cNvSpPr txBox="1"/>
              <p:nvPr/>
            </p:nvSpPr>
            <p:spPr>
              <a:xfrm>
                <a:off x="4740275" y="4579937"/>
                <a:ext cx="838199" cy="1006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025" lIns="92075" rIns="92075" tIns="460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0" i="0" lang="en-US" sz="6000" u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H</a:t>
                </a:r>
              </a:p>
            </p:txBody>
          </p:sp>
          <p:sp>
            <p:nvSpPr>
              <p:cNvPr id="549" name="Shape 549"/>
              <p:cNvSpPr txBox="1"/>
              <p:nvPr/>
            </p:nvSpPr>
            <p:spPr>
              <a:xfrm>
                <a:off x="6877050" y="4579937"/>
                <a:ext cx="838199" cy="1006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025" lIns="92075" rIns="92075" tIns="460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0" i="0" lang="en-US" sz="6000" u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</a:p>
            </p:txBody>
          </p:sp>
        </p:grpSp>
        <p:cxnSp>
          <p:nvCxnSpPr>
            <p:cNvPr id="550" name="Shape 550"/>
            <p:cNvCxnSpPr/>
            <p:nvPr/>
          </p:nvCxnSpPr>
          <p:spPr>
            <a:xfrm>
              <a:off x="6477000" y="4572000"/>
              <a:ext cx="444500" cy="301624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551" name="Shape 551"/>
          <p:cNvSpPr txBox="1"/>
          <p:nvPr/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PLANAR</a:t>
            </a:r>
          </a:p>
        </p:txBody>
      </p:sp>
      <p:sp>
        <p:nvSpPr>
          <p:cNvPr id="552" name="Shape 552"/>
          <p:cNvSpPr/>
          <p:nvPr/>
        </p:nvSpPr>
        <p:spPr>
          <a:xfrm>
            <a:off x="6858000" y="4876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Shape 553"/>
          <p:cNvSpPr/>
          <p:nvPr/>
        </p:nvSpPr>
        <p:spPr>
          <a:xfrm>
            <a:off x="7010400" y="5105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Shape 554"/>
          <p:cNvSpPr/>
          <p:nvPr/>
        </p:nvSpPr>
        <p:spPr>
          <a:xfrm>
            <a:off x="7467600" y="4419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Shape 555"/>
          <p:cNvSpPr/>
          <p:nvPr/>
        </p:nvSpPr>
        <p:spPr>
          <a:xfrm>
            <a:off x="7620000" y="46482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/>
          <p:nvPr>
            <p:ph idx="4294967295"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  <p:sp>
        <p:nvSpPr>
          <p:cNvPr id="561" name="Shape 561"/>
          <p:cNvSpPr txBox="1"/>
          <p:nvPr>
            <p:ph idx="4294967295" type="body"/>
          </p:nvPr>
        </p:nvSpPr>
        <p:spPr>
          <a:xfrm>
            <a:off x="685800" y="1600200"/>
            <a:ext cx="7696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Perform the Wetter Way for SO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How many bonds are in this molecule?</a:t>
            </a:r>
          </a:p>
        </p:txBody>
      </p:sp>
      <p:sp>
        <p:nvSpPr>
          <p:cNvPr id="562" name="Shape 562"/>
          <p:cNvSpPr txBox="1"/>
          <p:nvPr/>
        </p:nvSpPr>
        <p:spPr>
          <a:xfrm>
            <a:off x="6477000" y="3810000"/>
            <a:ext cx="114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5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4294967295"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Polar Molecules</a:t>
            </a:r>
          </a:p>
        </p:txBody>
      </p:sp>
      <p:sp>
        <p:nvSpPr>
          <p:cNvPr id="217" name="Shape 217"/>
          <p:cNvSpPr txBox="1"/>
          <p:nvPr>
            <p:ph idx="4294967295" type="body"/>
          </p:nvPr>
        </p:nvSpPr>
        <p:spPr>
          <a:xfrm>
            <a:off x="685800" y="17526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5334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requires two things to be true:</a:t>
            </a:r>
          </a:p>
          <a:p>
            <a:pPr indent="-533400" lvl="1" marL="990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AutoNum type="arabicParenR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molecule must contain polar bonds. 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2057400" y="3581400"/>
            <a:ext cx="4953000" cy="26669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15" id="219" name="Shape 2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3581400"/>
            <a:ext cx="4981574" cy="268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/>
          <p:nvPr>
            <p:ph idx="4294967295" type="body"/>
          </p:nvPr>
        </p:nvSpPr>
        <p:spPr>
          <a:xfrm>
            <a:off x="685800" y="16002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Sketch the dot-dash diagram for SO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Please include all electrons.  </a:t>
            </a:r>
          </a:p>
        </p:txBody>
      </p:sp>
      <p:grpSp>
        <p:nvGrpSpPr>
          <p:cNvPr id="568" name="Shape 568"/>
          <p:cNvGrpSpPr/>
          <p:nvPr/>
        </p:nvGrpSpPr>
        <p:grpSpPr>
          <a:xfrm>
            <a:off x="3886200" y="3886200"/>
            <a:ext cx="3886200" cy="1066799"/>
            <a:chOff x="3886200" y="3886200"/>
            <a:chExt cx="3886200" cy="1066799"/>
          </a:xfrm>
        </p:grpSpPr>
        <p:sp>
          <p:nvSpPr>
            <p:cNvPr id="569" name="Shape 569"/>
            <p:cNvSpPr txBox="1"/>
            <p:nvPr/>
          </p:nvSpPr>
          <p:spPr>
            <a:xfrm>
              <a:off x="5410200" y="3962400"/>
              <a:ext cx="11430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  <p:cxnSp>
          <p:nvCxnSpPr>
            <p:cNvPr id="570" name="Shape 570"/>
            <p:cNvCxnSpPr/>
            <p:nvPr/>
          </p:nvCxnSpPr>
          <p:spPr>
            <a:xfrm>
              <a:off x="6248400" y="43434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571" name="Shape 571"/>
            <p:cNvCxnSpPr/>
            <p:nvPr/>
          </p:nvCxnSpPr>
          <p:spPr>
            <a:xfrm>
              <a:off x="48006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572" name="Shape 572"/>
            <p:cNvSpPr txBox="1"/>
            <p:nvPr/>
          </p:nvSpPr>
          <p:spPr>
            <a:xfrm>
              <a:off x="68580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</a:p>
          </p:txBody>
        </p:sp>
        <p:sp>
          <p:nvSpPr>
            <p:cNvPr id="573" name="Shape 573"/>
            <p:cNvSpPr txBox="1"/>
            <p:nvPr/>
          </p:nvSpPr>
          <p:spPr>
            <a:xfrm>
              <a:off x="39624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</a:p>
          </p:txBody>
        </p:sp>
        <p:sp>
          <p:nvSpPr>
            <p:cNvPr id="574" name="Shape 574"/>
            <p:cNvSpPr/>
            <p:nvPr/>
          </p:nvSpPr>
          <p:spPr>
            <a:xfrm>
              <a:off x="70104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Shape 575"/>
            <p:cNvSpPr/>
            <p:nvPr/>
          </p:nvSpPr>
          <p:spPr>
            <a:xfrm>
              <a:off x="73152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Shape 576"/>
            <p:cNvSpPr/>
            <p:nvPr/>
          </p:nvSpPr>
          <p:spPr>
            <a:xfrm>
              <a:off x="73152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Shape 577"/>
            <p:cNvSpPr/>
            <p:nvPr/>
          </p:nvSpPr>
          <p:spPr>
            <a:xfrm>
              <a:off x="70104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78" name="Shape 578"/>
            <p:cNvCxnSpPr/>
            <p:nvPr/>
          </p:nvCxnSpPr>
          <p:spPr>
            <a:xfrm>
              <a:off x="6248400" y="45720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579" name="Shape 579"/>
            <p:cNvSpPr/>
            <p:nvPr/>
          </p:nvSpPr>
          <p:spPr>
            <a:xfrm>
              <a:off x="41148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44196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Shape 581"/>
            <p:cNvSpPr/>
            <p:nvPr/>
          </p:nvSpPr>
          <p:spPr>
            <a:xfrm>
              <a:off x="41148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Shape 582"/>
            <p:cNvSpPr/>
            <p:nvPr/>
          </p:nvSpPr>
          <p:spPr>
            <a:xfrm>
              <a:off x="44196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Shape 583"/>
            <p:cNvSpPr/>
            <p:nvPr/>
          </p:nvSpPr>
          <p:spPr>
            <a:xfrm>
              <a:off x="3886200" y="4191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Shape 584"/>
            <p:cNvSpPr/>
            <p:nvPr/>
          </p:nvSpPr>
          <p:spPr>
            <a:xfrm>
              <a:off x="3886200" y="44958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Shape 585"/>
            <p:cNvSpPr/>
            <p:nvPr/>
          </p:nvSpPr>
          <p:spPr>
            <a:xfrm>
              <a:off x="55626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Shape 586"/>
            <p:cNvSpPr/>
            <p:nvPr/>
          </p:nvSpPr>
          <p:spPr>
            <a:xfrm>
              <a:off x="57912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7" name="Shape 587"/>
          <p:cNvSpPr txBox="1"/>
          <p:nvPr/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/>
          <p:nvPr>
            <p:ph idx="4294967295" type="body"/>
          </p:nvPr>
        </p:nvSpPr>
        <p:spPr>
          <a:xfrm>
            <a:off x="6096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electron pair forces the oxygen’s closer together so the angle is less than 120º.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shape is flat and                      called </a:t>
            </a:r>
            <a:r>
              <a:rPr b="1" i="0" lang="en-US" sz="3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593" name="Shape 593"/>
          <p:cNvSpPr/>
          <p:nvPr/>
        </p:nvSpPr>
        <p:spPr>
          <a:xfrm rot="6480000">
            <a:off x="5844380" y="4701380"/>
            <a:ext cx="611186" cy="1066800"/>
          </a:xfrm>
          <a:custGeom>
            <a:pathLst>
              <a:path extrusionOk="0" fill="none" h="120000" w="120000">
                <a:moveTo>
                  <a:pt x="0" y="0"/>
                </a:moveTo>
                <a:cubicBezTo>
                  <a:pt x="83" y="0"/>
                  <a:pt x="166" y="-3"/>
                  <a:pt x="249" y="0"/>
                </a:cubicBezTo>
                <a:cubicBezTo>
                  <a:pt x="66383" y="0"/>
                  <a:pt x="120000" y="34448"/>
                  <a:pt x="120000" y="76948"/>
                </a:cubicBezTo>
                <a:cubicBezTo>
                  <a:pt x="120000" y="92287"/>
                  <a:pt x="112859" y="107282"/>
                  <a:pt x="99498" y="119996"/>
                </a:cubicBezTo>
              </a:path>
              <a:path extrusionOk="0" h="120000" w="120000">
                <a:moveTo>
                  <a:pt x="0" y="0"/>
                </a:moveTo>
                <a:cubicBezTo>
                  <a:pt x="83" y="0"/>
                  <a:pt x="166" y="-3"/>
                  <a:pt x="249" y="0"/>
                </a:cubicBezTo>
                <a:cubicBezTo>
                  <a:pt x="66383" y="0"/>
                  <a:pt x="120000" y="34448"/>
                  <a:pt x="120000" y="76948"/>
                </a:cubicBezTo>
                <a:cubicBezTo>
                  <a:pt x="120000" y="92287"/>
                  <a:pt x="112859" y="107282"/>
                  <a:pt x="99498" y="119996"/>
                </a:cubicBezTo>
                <a:lnTo>
                  <a:pt x="249" y="76948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94" name="Shape 594"/>
          <p:cNvGrpSpPr/>
          <p:nvPr/>
        </p:nvGrpSpPr>
        <p:grpSpPr>
          <a:xfrm>
            <a:off x="4740275" y="2368550"/>
            <a:ext cx="2974974" cy="2989262"/>
            <a:chOff x="4740275" y="2597150"/>
            <a:chExt cx="2974974" cy="2989262"/>
          </a:xfrm>
        </p:grpSpPr>
        <p:sp>
          <p:nvSpPr>
            <p:cNvPr id="595" name="Shape 595"/>
            <p:cNvSpPr txBox="1"/>
            <p:nvPr/>
          </p:nvSpPr>
          <p:spPr>
            <a:xfrm>
              <a:off x="5808662" y="3946525"/>
              <a:ext cx="838199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  <p:sp>
          <p:nvSpPr>
            <p:cNvPr id="596" name="Shape 596"/>
            <p:cNvSpPr txBox="1"/>
            <p:nvPr/>
          </p:nvSpPr>
          <p:spPr>
            <a:xfrm>
              <a:off x="5856287" y="2597150"/>
              <a:ext cx="838199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97" name="Shape 597"/>
            <p:cNvCxnSpPr/>
            <p:nvPr/>
          </p:nvCxnSpPr>
          <p:spPr>
            <a:xfrm flipH="1">
              <a:off x="6219825" y="3413125"/>
              <a:ext cx="3174" cy="62864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598" name="Shape 598"/>
            <p:cNvCxnSpPr/>
            <p:nvPr/>
          </p:nvCxnSpPr>
          <p:spPr>
            <a:xfrm flipH="1">
              <a:off x="5438774" y="4492625"/>
              <a:ext cx="428625" cy="34289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599" name="Shape 599"/>
            <p:cNvCxnSpPr/>
            <p:nvPr/>
          </p:nvCxnSpPr>
          <p:spPr>
            <a:xfrm>
              <a:off x="6492875" y="4445000"/>
              <a:ext cx="444500" cy="301624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grpSp>
          <p:nvGrpSpPr>
            <p:cNvPr id="600" name="Shape 600"/>
            <p:cNvGrpSpPr/>
            <p:nvPr/>
          </p:nvGrpSpPr>
          <p:grpSpPr>
            <a:xfrm>
              <a:off x="4740275" y="4579937"/>
              <a:ext cx="2974974" cy="1006474"/>
              <a:chOff x="4740275" y="4579937"/>
              <a:chExt cx="2974974" cy="1006474"/>
            </a:xfrm>
          </p:grpSpPr>
          <p:sp>
            <p:nvSpPr>
              <p:cNvPr id="601" name="Shape 601"/>
              <p:cNvSpPr txBox="1"/>
              <p:nvPr/>
            </p:nvSpPr>
            <p:spPr>
              <a:xfrm>
                <a:off x="4740275" y="4579937"/>
                <a:ext cx="838199" cy="1006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025" lIns="92075" rIns="92075" tIns="460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0" i="0" lang="en-US" sz="6000" u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</a:p>
            </p:txBody>
          </p:sp>
          <p:sp>
            <p:nvSpPr>
              <p:cNvPr id="602" name="Shape 602"/>
              <p:cNvSpPr txBox="1"/>
              <p:nvPr/>
            </p:nvSpPr>
            <p:spPr>
              <a:xfrm>
                <a:off x="6877050" y="4579937"/>
                <a:ext cx="838199" cy="1006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025" lIns="92075" rIns="92075" tIns="460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0" i="0" lang="en-US" sz="6000" u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</a:p>
            </p:txBody>
          </p:sp>
        </p:grpSp>
        <p:cxnSp>
          <p:nvCxnSpPr>
            <p:cNvPr id="603" name="Shape 603"/>
            <p:cNvCxnSpPr/>
            <p:nvPr/>
          </p:nvCxnSpPr>
          <p:spPr>
            <a:xfrm>
              <a:off x="6477000" y="4572000"/>
              <a:ext cx="444500" cy="301624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604" name="Shape 604"/>
          <p:cNvSpPr txBox="1"/>
          <p:nvPr/>
        </p:nvSpPr>
        <p:spPr>
          <a:xfrm>
            <a:off x="5638800" y="5638800"/>
            <a:ext cx="1219199" cy="6857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Shape 605"/>
          <p:cNvSpPr txBox="1"/>
          <p:nvPr/>
        </p:nvSpPr>
        <p:spPr>
          <a:xfrm>
            <a:off x="5638800" y="5715000"/>
            <a:ext cx="128587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1E07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rgbClr val="F71E07"/>
                </a:solidFill>
                <a:latin typeface="Arial"/>
                <a:ea typeface="Arial"/>
                <a:cs typeface="Arial"/>
                <a:sym typeface="Arial"/>
              </a:rPr>
              <a:t>&lt;120º</a:t>
            </a:r>
          </a:p>
        </p:txBody>
      </p:sp>
      <p:sp>
        <p:nvSpPr>
          <p:cNvPr id="606" name="Shape 606"/>
          <p:cNvSpPr/>
          <p:nvPr/>
        </p:nvSpPr>
        <p:spPr>
          <a:xfrm>
            <a:off x="6781800" y="4876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Shape 607"/>
          <p:cNvSpPr/>
          <p:nvPr/>
        </p:nvSpPr>
        <p:spPr>
          <a:xfrm>
            <a:off x="6934200" y="5105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Shape 608"/>
          <p:cNvSpPr/>
          <p:nvPr/>
        </p:nvSpPr>
        <p:spPr>
          <a:xfrm>
            <a:off x="7467600" y="4495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Shape 609"/>
          <p:cNvSpPr/>
          <p:nvPr/>
        </p:nvSpPr>
        <p:spPr>
          <a:xfrm>
            <a:off x="7620000" y="4724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Shape 610"/>
          <p:cNvSpPr txBox="1"/>
          <p:nvPr/>
        </p:nvSpPr>
        <p:spPr>
          <a:xfrm>
            <a:off x="685800" y="5334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  <p:sp>
        <p:nvSpPr>
          <p:cNvPr id="611" name="Shape 611"/>
          <p:cNvSpPr/>
          <p:nvPr/>
        </p:nvSpPr>
        <p:spPr>
          <a:xfrm>
            <a:off x="5943600" y="2895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Shape 612"/>
          <p:cNvSpPr/>
          <p:nvPr/>
        </p:nvSpPr>
        <p:spPr>
          <a:xfrm>
            <a:off x="6248400" y="2895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Shape 613"/>
          <p:cNvSpPr/>
          <p:nvPr/>
        </p:nvSpPr>
        <p:spPr>
          <a:xfrm>
            <a:off x="4800600" y="4419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Shape 614"/>
          <p:cNvSpPr/>
          <p:nvPr/>
        </p:nvSpPr>
        <p:spPr>
          <a:xfrm>
            <a:off x="4648200" y="4572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Shape 615"/>
          <p:cNvSpPr/>
          <p:nvPr/>
        </p:nvSpPr>
        <p:spPr>
          <a:xfrm>
            <a:off x="5410200" y="4953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Shape 616"/>
          <p:cNvSpPr/>
          <p:nvPr/>
        </p:nvSpPr>
        <p:spPr>
          <a:xfrm>
            <a:off x="5257800" y="5181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Shape 617"/>
          <p:cNvSpPr/>
          <p:nvPr/>
        </p:nvSpPr>
        <p:spPr>
          <a:xfrm>
            <a:off x="4648200" y="4876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Shape 618"/>
          <p:cNvSpPr/>
          <p:nvPr/>
        </p:nvSpPr>
        <p:spPr>
          <a:xfrm>
            <a:off x="4800600" y="5105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 txBox="1"/>
          <p:nvPr>
            <p:ph idx="4294967295" type="body"/>
          </p:nvPr>
        </p:nvSpPr>
        <p:spPr>
          <a:xfrm>
            <a:off x="685800" y="17526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SO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molecule is (polar or nonpolar). 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5715000" y="5562600"/>
            <a:ext cx="1176337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</a:p>
        </p:txBody>
      </p:sp>
      <p:grpSp>
        <p:nvGrpSpPr>
          <p:cNvPr id="625" name="Shape 625"/>
          <p:cNvGrpSpPr/>
          <p:nvPr/>
        </p:nvGrpSpPr>
        <p:grpSpPr>
          <a:xfrm>
            <a:off x="3733800" y="3200400"/>
            <a:ext cx="3886200" cy="1066799"/>
            <a:chOff x="3886200" y="3886200"/>
            <a:chExt cx="3886200" cy="1066799"/>
          </a:xfrm>
        </p:grpSpPr>
        <p:sp>
          <p:nvSpPr>
            <p:cNvPr id="626" name="Shape 626"/>
            <p:cNvSpPr txBox="1"/>
            <p:nvPr/>
          </p:nvSpPr>
          <p:spPr>
            <a:xfrm>
              <a:off x="5410200" y="3962400"/>
              <a:ext cx="11430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  <p:cxnSp>
          <p:nvCxnSpPr>
            <p:cNvPr id="627" name="Shape 627"/>
            <p:cNvCxnSpPr/>
            <p:nvPr/>
          </p:nvCxnSpPr>
          <p:spPr>
            <a:xfrm>
              <a:off x="6248400" y="43434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628" name="Shape 628"/>
            <p:cNvCxnSpPr/>
            <p:nvPr/>
          </p:nvCxnSpPr>
          <p:spPr>
            <a:xfrm>
              <a:off x="48006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629" name="Shape 629"/>
            <p:cNvSpPr txBox="1"/>
            <p:nvPr/>
          </p:nvSpPr>
          <p:spPr>
            <a:xfrm>
              <a:off x="68580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</a:p>
          </p:txBody>
        </p:sp>
        <p:sp>
          <p:nvSpPr>
            <p:cNvPr id="630" name="Shape 630"/>
            <p:cNvSpPr txBox="1"/>
            <p:nvPr/>
          </p:nvSpPr>
          <p:spPr>
            <a:xfrm>
              <a:off x="39624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</a:p>
          </p:txBody>
        </p:sp>
        <p:sp>
          <p:nvSpPr>
            <p:cNvPr id="631" name="Shape 631"/>
            <p:cNvSpPr/>
            <p:nvPr/>
          </p:nvSpPr>
          <p:spPr>
            <a:xfrm>
              <a:off x="70104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Shape 632"/>
            <p:cNvSpPr/>
            <p:nvPr/>
          </p:nvSpPr>
          <p:spPr>
            <a:xfrm>
              <a:off x="73152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Shape 633"/>
            <p:cNvSpPr/>
            <p:nvPr/>
          </p:nvSpPr>
          <p:spPr>
            <a:xfrm>
              <a:off x="73152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Shape 634"/>
            <p:cNvSpPr/>
            <p:nvPr/>
          </p:nvSpPr>
          <p:spPr>
            <a:xfrm>
              <a:off x="70104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35" name="Shape 635"/>
            <p:cNvCxnSpPr/>
            <p:nvPr/>
          </p:nvCxnSpPr>
          <p:spPr>
            <a:xfrm>
              <a:off x="6248400" y="45720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636" name="Shape 636"/>
            <p:cNvSpPr/>
            <p:nvPr/>
          </p:nvSpPr>
          <p:spPr>
            <a:xfrm>
              <a:off x="41148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Shape 637"/>
            <p:cNvSpPr/>
            <p:nvPr/>
          </p:nvSpPr>
          <p:spPr>
            <a:xfrm>
              <a:off x="44196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Shape 638"/>
            <p:cNvSpPr/>
            <p:nvPr/>
          </p:nvSpPr>
          <p:spPr>
            <a:xfrm>
              <a:off x="41148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Shape 639"/>
            <p:cNvSpPr/>
            <p:nvPr/>
          </p:nvSpPr>
          <p:spPr>
            <a:xfrm>
              <a:off x="44196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Shape 640"/>
            <p:cNvSpPr/>
            <p:nvPr/>
          </p:nvSpPr>
          <p:spPr>
            <a:xfrm>
              <a:off x="3886200" y="4191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Shape 641"/>
            <p:cNvSpPr/>
            <p:nvPr/>
          </p:nvSpPr>
          <p:spPr>
            <a:xfrm>
              <a:off x="3886200" y="44958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Shape 642"/>
            <p:cNvSpPr/>
            <p:nvPr/>
          </p:nvSpPr>
          <p:spPr>
            <a:xfrm>
              <a:off x="55626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Shape 643"/>
            <p:cNvSpPr/>
            <p:nvPr/>
          </p:nvSpPr>
          <p:spPr>
            <a:xfrm>
              <a:off x="57912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4" name="Shape 644"/>
          <p:cNvSpPr txBox="1"/>
          <p:nvPr/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Shape 649"/>
          <p:cNvSpPr txBox="1"/>
          <p:nvPr>
            <p:ph idx="4294967295" type="body"/>
          </p:nvPr>
        </p:nvSpPr>
        <p:spPr>
          <a:xfrm>
            <a:off x="685800" y="1600200"/>
            <a:ext cx="7696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Perform the Wetter Way for CH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How many bonds are in this molecule?</a:t>
            </a:r>
          </a:p>
        </p:txBody>
      </p:sp>
      <p:sp>
        <p:nvSpPr>
          <p:cNvPr id="650" name="Shape 650"/>
          <p:cNvSpPr txBox="1"/>
          <p:nvPr/>
        </p:nvSpPr>
        <p:spPr>
          <a:xfrm>
            <a:off x="6477000" y="3810000"/>
            <a:ext cx="114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5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TETRAHEDRAL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hape 656"/>
          <p:cNvSpPr txBox="1"/>
          <p:nvPr>
            <p:ph type="title"/>
          </p:nvPr>
        </p:nvSpPr>
        <p:spPr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TETRAHEDRAL</a:t>
            </a:r>
          </a:p>
        </p:txBody>
      </p:sp>
      <p:sp>
        <p:nvSpPr>
          <p:cNvPr id="657" name="Shape 657"/>
          <p:cNvSpPr txBox="1"/>
          <p:nvPr/>
        </p:nvSpPr>
        <p:spPr>
          <a:xfrm>
            <a:off x="3886200" y="42672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658" name="Shape 658"/>
          <p:cNvSpPr txBox="1"/>
          <p:nvPr/>
        </p:nvSpPr>
        <p:spPr>
          <a:xfrm>
            <a:off x="4876800" y="42672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659" name="Shape 659"/>
          <p:cNvSpPr txBox="1"/>
          <p:nvPr/>
        </p:nvSpPr>
        <p:spPr>
          <a:xfrm>
            <a:off x="2819400" y="42672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660" name="Shape 660"/>
          <p:cNvSpPr txBox="1"/>
          <p:nvPr/>
        </p:nvSpPr>
        <p:spPr>
          <a:xfrm>
            <a:off x="3886200" y="32004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x="3886200" y="54102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cxnSp>
        <p:nvCxnSpPr>
          <p:cNvPr id="662" name="Shape 662"/>
          <p:cNvCxnSpPr/>
          <p:nvPr/>
        </p:nvCxnSpPr>
        <p:spPr>
          <a:xfrm>
            <a:off x="4572000" y="4114800"/>
            <a:ext cx="0" cy="2286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63" name="Shape 663"/>
          <p:cNvCxnSpPr/>
          <p:nvPr/>
        </p:nvCxnSpPr>
        <p:spPr>
          <a:xfrm>
            <a:off x="4572000" y="5257800"/>
            <a:ext cx="0" cy="2286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64" name="Shape 664"/>
          <p:cNvCxnSpPr/>
          <p:nvPr/>
        </p:nvCxnSpPr>
        <p:spPr>
          <a:xfrm>
            <a:off x="4953000" y="4800600"/>
            <a:ext cx="2286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65" name="Shape 665"/>
          <p:cNvCxnSpPr/>
          <p:nvPr/>
        </p:nvCxnSpPr>
        <p:spPr>
          <a:xfrm>
            <a:off x="3962400" y="4800600"/>
            <a:ext cx="2286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66" name="Shape 666"/>
          <p:cNvSpPr txBox="1"/>
          <p:nvPr/>
        </p:nvSpPr>
        <p:spPr>
          <a:xfrm>
            <a:off x="685800" y="16002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Sketch the dot-dash diagram for CH</a:t>
            </a:r>
            <a:r>
              <a:rPr b="0" baseline="-25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Please include all electrons.  </a:t>
            </a:r>
          </a:p>
        </p:txBody>
      </p:sp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TETRAHEDRAL</a:t>
            </a:r>
          </a:p>
        </p:txBody>
      </p:sp>
      <p:sp>
        <p:nvSpPr>
          <p:cNvPr id="672" name="Shape 672"/>
          <p:cNvSpPr txBox="1"/>
          <p:nvPr>
            <p:ph idx="1" type="body"/>
          </p:nvPr>
        </p:nvSpPr>
        <p:spPr>
          <a:xfrm>
            <a:off x="3886200" y="2286000"/>
            <a:ext cx="4572000" cy="3124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all of the hydrogen’s were in the same plane they would be 90 apart.</a:t>
            </a:r>
          </a:p>
        </p:txBody>
      </p:sp>
      <p:pic>
        <p:nvPicPr>
          <p:cNvPr descr="VSEPR" id="673" name="Shape 6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438400"/>
            <a:ext cx="2524124" cy="25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TETRAHEDRAL</a:t>
            </a:r>
          </a:p>
        </p:txBody>
      </p:sp>
      <p:sp>
        <p:nvSpPr>
          <p:cNvPr id="679" name="Shape 679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bonding electrons can maximize their distance from one another by forming a 3-D shape.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furthest they can get away is 109.5º.</a:t>
            </a:r>
          </a:p>
        </p:txBody>
      </p:sp>
      <p:pic>
        <p:nvPicPr>
          <p:cNvPr descr="bond-angles-in-methane" id="680" name="Shape 6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7000" y="3886200"/>
            <a:ext cx="4857750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TETRAHEDRAL</a:t>
            </a:r>
          </a:p>
        </p:txBody>
      </p:sp>
      <p:sp>
        <p:nvSpPr>
          <p:cNvPr id="686" name="Shape 686"/>
          <p:cNvSpPr txBox="1"/>
          <p:nvPr>
            <p:ph idx="1" type="body"/>
          </p:nvPr>
        </p:nvSpPr>
        <p:spPr>
          <a:xfrm>
            <a:off x="685800" y="1676400"/>
            <a:ext cx="78485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basic shape is a </a:t>
            </a:r>
            <a:r>
              <a:rPr b="1" i="0" lang="en-US" sz="3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tetrahedral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a pyramid with a triangular base.</a:t>
            </a:r>
          </a:p>
        </p:txBody>
      </p:sp>
      <p:pic>
        <p:nvPicPr>
          <p:cNvPr descr="204methane" id="687" name="Shape 6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2895600"/>
            <a:ext cx="4876799" cy="337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 txBox="1"/>
          <p:nvPr>
            <p:ph idx="4294967295" type="title"/>
          </p:nvPr>
        </p:nvSpPr>
        <p:spPr>
          <a:xfrm>
            <a:off x="685800" y="5334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TETRAHEDRAL</a:t>
            </a:r>
          </a:p>
        </p:txBody>
      </p:sp>
      <p:sp>
        <p:nvSpPr>
          <p:cNvPr id="693" name="Shape 693"/>
          <p:cNvSpPr txBox="1"/>
          <p:nvPr/>
        </p:nvSpPr>
        <p:spPr>
          <a:xfrm>
            <a:off x="3886200" y="36576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694" name="Shape 694"/>
          <p:cNvSpPr txBox="1"/>
          <p:nvPr/>
        </p:nvSpPr>
        <p:spPr>
          <a:xfrm>
            <a:off x="4876800" y="36576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695" name="Shape 695"/>
          <p:cNvSpPr txBox="1"/>
          <p:nvPr/>
        </p:nvSpPr>
        <p:spPr>
          <a:xfrm>
            <a:off x="2819400" y="36576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696" name="Shape 696"/>
          <p:cNvSpPr txBox="1"/>
          <p:nvPr/>
        </p:nvSpPr>
        <p:spPr>
          <a:xfrm>
            <a:off x="3886200" y="25908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697" name="Shape 697"/>
          <p:cNvSpPr txBox="1"/>
          <p:nvPr/>
        </p:nvSpPr>
        <p:spPr>
          <a:xfrm>
            <a:off x="3886200" y="4800600"/>
            <a:ext cx="1371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cxnSp>
        <p:nvCxnSpPr>
          <p:cNvPr id="698" name="Shape 698"/>
          <p:cNvCxnSpPr/>
          <p:nvPr/>
        </p:nvCxnSpPr>
        <p:spPr>
          <a:xfrm>
            <a:off x="4572000" y="3505200"/>
            <a:ext cx="0" cy="2286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99" name="Shape 699"/>
          <p:cNvCxnSpPr/>
          <p:nvPr/>
        </p:nvCxnSpPr>
        <p:spPr>
          <a:xfrm>
            <a:off x="4572000" y="4648200"/>
            <a:ext cx="0" cy="2286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00" name="Shape 700"/>
          <p:cNvCxnSpPr/>
          <p:nvPr/>
        </p:nvCxnSpPr>
        <p:spPr>
          <a:xfrm>
            <a:off x="4953000" y="4191000"/>
            <a:ext cx="2286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01" name="Shape 701"/>
          <p:cNvCxnSpPr/>
          <p:nvPr/>
        </p:nvCxnSpPr>
        <p:spPr>
          <a:xfrm>
            <a:off x="3962400" y="4191000"/>
            <a:ext cx="2286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02" name="Shape 702"/>
          <p:cNvSpPr txBox="1"/>
          <p:nvPr/>
        </p:nvSpPr>
        <p:spPr>
          <a:xfrm>
            <a:off x="685800" y="16002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CH</a:t>
            </a:r>
            <a:r>
              <a:rPr b="0" baseline="-25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molecule is (polar or nonpolar). </a:t>
            </a:r>
          </a:p>
        </p:txBody>
      </p:sp>
      <p:sp>
        <p:nvSpPr>
          <p:cNvPr id="703" name="Shape 703"/>
          <p:cNvSpPr txBox="1"/>
          <p:nvPr/>
        </p:nvSpPr>
        <p:spPr>
          <a:xfrm>
            <a:off x="5715000" y="5562600"/>
            <a:ext cx="21335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nonpolar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Shape 708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PYRAMIDAL</a:t>
            </a:r>
          </a:p>
        </p:txBody>
      </p:sp>
      <p:sp>
        <p:nvSpPr>
          <p:cNvPr id="709" name="Shape 709"/>
          <p:cNvSpPr txBox="1"/>
          <p:nvPr>
            <p:ph idx="1" type="body"/>
          </p:nvPr>
        </p:nvSpPr>
        <p:spPr>
          <a:xfrm>
            <a:off x="685800" y="1600200"/>
            <a:ext cx="7696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Perform the Wetter Way for phosphorous trichloride (PCl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).  How many bonds are in this molecule?</a:t>
            </a:r>
          </a:p>
        </p:txBody>
      </p:sp>
      <p:sp>
        <p:nvSpPr>
          <p:cNvPr id="710" name="Shape 710"/>
          <p:cNvSpPr txBox="1"/>
          <p:nvPr/>
        </p:nvSpPr>
        <p:spPr>
          <a:xfrm>
            <a:off x="6477000" y="3810000"/>
            <a:ext cx="114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5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4294967295"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Polar Molecules</a:t>
            </a:r>
          </a:p>
        </p:txBody>
      </p:sp>
      <p:sp>
        <p:nvSpPr>
          <p:cNvPr id="225" name="Shape 225"/>
          <p:cNvSpPr txBox="1"/>
          <p:nvPr>
            <p:ph idx="4294967295" type="body"/>
          </p:nvPr>
        </p:nvSpPr>
        <p:spPr>
          <a:xfrm>
            <a:off x="685800" y="1981200"/>
            <a:ext cx="7772400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533400" lvl="1" marL="99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AutoNum type="arabicParenR" startAt="2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Symmetry cannot cancel out the effects of the polar bonds. </a:t>
            </a:r>
          </a:p>
        </p:txBody>
      </p:sp>
      <p:pic>
        <p:nvPicPr>
          <p:cNvPr descr="bonding_fig09" id="226" name="Shape 2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3581400"/>
            <a:ext cx="2857499" cy="2152649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Shape 227"/>
          <p:cNvSpPr txBox="1"/>
          <p:nvPr/>
        </p:nvSpPr>
        <p:spPr>
          <a:xfrm>
            <a:off x="1905000" y="5715000"/>
            <a:ext cx="176212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nonpolar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5943600" y="5715000"/>
            <a:ext cx="108585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4953000" y="3581400"/>
            <a:ext cx="2819400" cy="21335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X3E1-3D-balls" id="230" name="Shape 2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29200" y="3581400"/>
            <a:ext cx="2590800" cy="2212974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7010400" y="4724400"/>
            <a:ext cx="381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5791200" y="5181600"/>
            <a:ext cx="381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5181600" y="4572000"/>
            <a:ext cx="381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5791200" y="3352800"/>
            <a:ext cx="9905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6019800" y="4495800"/>
            <a:ext cx="381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PYRAMIDAL</a:t>
            </a:r>
          </a:p>
        </p:txBody>
      </p:sp>
      <p:sp>
        <p:nvSpPr>
          <p:cNvPr id="716" name="Shape 716"/>
          <p:cNvSpPr txBox="1"/>
          <p:nvPr>
            <p:ph idx="1" type="body"/>
          </p:nvPr>
        </p:nvSpPr>
        <p:spPr>
          <a:xfrm>
            <a:off x="685800" y="16002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Sketch the dot-dash diagram for phosphorous trichloride (PCl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).  Please include all electrons.</a:t>
            </a:r>
          </a:p>
        </p:txBody>
      </p:sp>
      <p:grpSp>
        <p:nvGrpSpPr>
          <p:cNvPr id="717" name="Shape 717"/>
          <p:cNvGrpSpPr/>
          <p:nvPr/>
        </p:nvGrpSpPr>
        <p:grpSpPr>
          <a:xfrm>
            <a:off x="3581400" y="3810000"/>
            <a:ext cx="4267199" cy="2514599"/>
            <a:chOff x="3581400" y="3810000"/>
            <a:chExt cx="4267199" cy="2514599"/>
          </a:xfrm>
        </p:grpSpPr>
        <p:sp>
          <p:nvSpPr>
            <p:cNvPr id="718" name="Shape 718"/>
            <p:cNvSpPr txBox="1"/>
            <p:nvPr/>
          </p:nvSpPr>
          <p:spPr>
            <a:xfrm>
              <a:off x="5410200" y="3962400"/>
              <a:ext cx="11430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cxnSp>
          <p:nvCxnSpPr>
            <p:cNvPr id="719" name="Shape 719"/>
            <p:cNvCxnSpPr/>
            <p:nvPr/>
          </p:nvCxnSpPr>
          <p:spPr>
            <a:xfrm>
              <a:off x="61722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720" name="Shape 720"/>
            <p:cNvCxnSpPr/>
            <p:nvPr/>
          </p:nvCxnSpPr>
          <p:spPr>
            <a:xfrm>
              <a:off x="48006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721" name="Shape 721"/>
            <p:cNvCxnSpPr/>
            <p:nvPr/>
          </p:nvCxnSpPr>
          <p:spPr>
            <a:xfrm>
              <a:off x="5638800" y="4876800"/>
              <a:ext cx="0" cy="45720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722" name="Shape 722"/>
            <p:cNvSpPr txBox="1"/>
            <p:nvPr/>
          </p:nvSpPr>
          <p:spPr>
            <a:xfrm>
              <a:off x="68580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sp>
          <p:nvSpPr>
            <p:cNvPr id="723" name="Shape 723"/>
            <p:cNvSpPr txBox="1"/>
            <p:nvPr/>
          </p:nvSpPr>
          <p:spPr>
            <a:xfrm>
              <a:off x="37338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sp>
          <p:nvSpPr>
            <p:cNvPr id="724" name="Shape 724"/>
            <p:cNvSpPr txBox="1"/>
            <p:nvPr/>
          </p:nvSpPr>
          <p:spPr>
            <a:xfrm>
              <a:off x="5181600" y="53340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sp>
          <p:nvSpPr>
            <p:cNvPr id="725" name="Shape 725"/>
            <p:cNvSpPr/>
            <p:nvPr/>
          </p:nvSpPr>
          <p:spPr>
            <a:xfrm>
              <a:off x="55626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6" name="Shape 726"/>
            <p:cNvSpPr/>
            <p:nvPr/>
          </p:nvSpPr>
          <p:spPr>
            <a:xfrm>
              <a:off x="57912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7" name="Shape 727"/>
            <p:cNvSpPr/>
            <p:nvPr/>
          </p:nvSpPr>
          <p:spPr>
            <a:xfrm>
              <a:off x="70104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Shape 728"/>
            <p:cNvSpPr/>
            <p:nvPr/>
          </p:nvSpPr>
          <p:spPr>
            <a:xfrm>
              <a:off x="73152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9" name="Shape 729"/>
            <p:cNvSpPr/>
            <p:nvPr/>
          </p:nvSpPr>
          <p:spPr>
            <a:xfrm>
              <a:off x="7696200" y="4191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0" name="Shape 730"/>
            <p:cNvSpPr/>
            <p:nvPr/>
          </p:nvSpPr>
          <p:spPr>
            <a:xfrm>
              <a:off x="7696200" y="44958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1" name="Shape 731"/>
            <p:cNvSpPr/>
            <p:nvPr/>
          </p:nvSpPr>
          <p:spPr>
            <a:xfrm>
              <a:off x="73914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2" name="Shape 732"/>
            <p:cNvSpPr/>
            <p:nvPr/>
          </p:nvSpPr>
          <p:spPr>
            <a:xfrm>
              <a:off x="70866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3" name="Shape 733"/>
            <p:cNvSpPr/>
            <p:nvPr/>
          </p:nvSpPr>
          <p:spPr>
            <a:xfrm>
              <a:off x="6019800" y="5562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Shape 734"/>
            <p:cNvSpPr/>
            <p:nvPr/>
          </p:nvSpPr>
          <p:spPr>
            <a:xfrm>
              <a:off x="6019800" y="5867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Shape 735"/>
            <p:cNvSpPr/>
            <p:nvPr/>
          </p:nvSpPr>
          <p:spPr>
            <a:xfrm>
              <a:off x="5715000" y="6172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6" name="Shape 736"/>
            <p:cNvSpPr/>
            <p:nvPr/>
          </p:nvSpPr>
          <p:spPr>
            <a:xfrm>
              <a:off x="5410200" y="6172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7" name="Shape 737"/>
            <p:cNvSpPr/>
            <p:nvPr/>
          </p:nvSpPr>
          <p:spPr>
            <a:xfrm>
              <a:off x="5029200" y="5867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8" name="Shape 738"/>
            <p:cNvSpPr/>
            <p:nvPr/>
          </p:nvSpPr>
          <p:spPr>
            <a:xfrm>
              <a:off x="5029200" y="5562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9" name="Shape 739"/>
            <p:cNvSpPr/>
            <p:nvPr/>
          </p:nvSpPr>
          <p:spPr>
            <a:xfrm>
              <a:off x="42672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0" name="Shape 740"/>
            <p:cNvSpPr/>
            <p:nvPr/>
          </p:nvSpPr>
          <p:spPr>
            <a:xfrm>
              <a:off x="3581400" y="4191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1" name="Shape 741"/>
            <p:cNvSpPr/>
            <p:nvPr/>
          </p:nvSpPr>
          <p:spPr>
            <a:xfrm>
              <a:off x="42672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2" name="Shape 742"/>
            <p:cNvSpPr/>
            <p:nvPr/>
          </p:nvSpPr>
          <p:spPr>
            <a:xfrm>
              <a:off x="39624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3" name="Shape 743"/>
            <p:cNvSpPr/>
            <p:nvPr/>
          </p:nvSpPr>
          <p:spPr>
            <a:xfrm>
              <a:off x="3581400" y="44958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4" name="Shape 744"/>
            <p:cNvSpPr/>
            <p:nvPr/>
          </p:nvSpPr>
          <p:spPr>
            <a:xfrm>
              <a:off x="39624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 txBox="1"/>
          <p:nvPr>
            <p:ph type="title"/>
          </p:nvPr>
        </p:nvSpPr>
        <p:spPr>
          <a:xfrm>
            <a:off x="685800" y="631825"/>
            <a:ext cx="7924799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PYRAMIDAL</a:t>
            </a:r>
          </a:p>
        </p:txBody>
      </p:sp>
      <p:sp>
        <p:nvSpPr>
          <p:cNvPr id="750" name="Shape 750"/>
          <p:cNvSpPr txBox="1"/>
          <p:nvPr>
            <p:ph idx="1" type="body"/>
          </p:nvPr>
        </p:nvSpPr>
        <p:spPr>
          <a:xfrm>
            <a:off x="685800" y="1752600"/>
            <a:ext cx="2819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shape is a basic tetrahedral      but you can’t see the lone   pair.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olecshapes4" id="751" name="Shape 7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81400" y="2133600"/>
            <a:ext cx="4876799" cy="310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5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Shape 756"/>
          <p:cNvSpPr txBox="1"/>
          <p:nvPr>
            <p:ph idx="4294967295" type="title"/>
          </p:nvPr>
        </p:nvSpPr>
        <p:spPr>
          <a:xfrm>
            <a:off x="685800" y="631825"/>
            <a:ext cx="7924799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PYRAMIDAL</a:t>
            </a:r>
          </a:p>
        </p:txBody>
      </p:sp>
      <p:sp>
        <p:nvSpPr>
          <p:cNvPr id="757" name="Shape 757"/>
          <p:cNvSpPr txBox="1"/>
          <p:nvPr>
            <p:ph idx="4294967295" type="body"/>
          </p:nvPr>
        </p:nvSpPr>
        <p:spPr>
          <a:xfrm>
            <a:off x="685800" y="1752600"/>
            <a:ext cx="4267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tetrahedral-like shape that has 3 attached elements and one lone pair is called </a:t>
            </a:r>
            <a:r>
              <a:rPr b="1" i="0" lang="en-US" sz="3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pyramidal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G10_02-04T-01g" id="758" name="Shape 7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1828800"/>
            <a:ext cx="2809875" cy="374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Shape 763"/>
          <p:cNvSpPr txBox="1"/>
          <p:nvPr>
            <p:ph type="title"/>
          </p:nvPr>
        </p:nvSpPr>
        <p:spPr>
          <a:xfrm>
            <a:off x="685800" y="457200"/>
            <a:ext cx="7924799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PYRAMIDAL</a:t>
            </a:r>
          </a:p>
        </p:txBody>
      </p:sp>
      <p:cxnSp>
        <p:nvCxnSpPr>
          <p:cNvPr id="764" name="Shape 764"/>
          <p:cNvCxnSpPr/>
          <p:nvPr/>
        </p:nvCxnSpPr>
        <p:spPr>
          <a:xfrm>
            <a:off x="3829050" y="4321175"/>
            <a:ext cx="4648199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65" name="Shape 765"/>
          <p:cNvSpPr/>
          <p:nvPr/>
        </p:nvSpPr>
        <p:spPr>
          <a:xfrm>
            <a:off x="5657850" y="1587500"/>
            <a:ext cx="2820987" cy="4106861"/>
          </a:xfrm>
          <a:custGeom>
            <a:pathLst>
              <a:path extrusionOk="0" h="120000" w="120000">
                <a:moveTo>
                  <a:pt x="10737" y="0"/>
                </a:moveTo>
                <a:lnTo>
                  <a:pt x="119932" y="79876"/>
                </a:lnTo>
                <a:lnTo>
                  <a:pt x="0" y="119953"/>
                </a:lnTo>
                <a:lnTo>
                  <a:pt x="10737" y="0"/>
                </a:lnTo>
              </a:path>
            </a:pathLst>
          </a:custGeom>
          <a:solidFill>
            <a:srgbClr val="C1CE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Shape 766"/>
          <p:cNvSpPr txBox="1"/>
          <p:nvPr/>
        </p:nvSpPr>
        <p:spPr>
          <a:xfrm>
            <a:off x="5619750" y="3406775"/>
            <a:ext cx="8381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767" name="Shape 767"/>
          <p:cNvSpPr txBox="1"/>
          <p:nvPr/>
        </p:nvSpPr>
        <p:spPr>
          <a:xfrm>
            <a:off x="3581400" y="3733800"/>
            <a:ext cx="990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</a:p>
        </p:txBody>
      </p:sp>
      <p:sp>
        <p:nvSpPr>
          <p:cNvPr id="768" name="Shape 768"/>
          <p:cNvSpPr txBox="1"/>
          <p:nvPr/>
        </p:nvSpPr>
        <p:spPr>
          <a:xfrm>
            <a:off x="7791450" y="3787775"/>
            <a:ext cx="990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</a:p>
        </p:txBody>
      </p:sp>
      <p:sp>
        <p:nvSpPr>
          <p:cNvPr id="769" name="Shape 769"/>
          <p:cNvSpPr txBox="1"/>
          <p:nvPr/>
        </p:nvSpPr>
        <p:spPr>
          <a:xfrm>
            <a:off x="5105400" y="5029200"/>
            <a:ext cx="10667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</a:p>
        </p:txBody>
      </p:sp>
      <p:sp>
        <p:nvSpPr>
          <p:cNvPr id="770" name="Shape 770"/>
          <p:cNvSpPr/>
          <p:nvPr/>
        </p:nvSpPr>
        <p:spPr>
          <a:xfrm>
            <a:off x="4514850" y="3787775"/>
            <a:ext cx="1068386" cy="458786"/>
          </a:xfrm>
          <a:custGeom>
            <a:pathLst>
              <a:path extrusionOk="0" h="120000" w="120000">
                <a:moveTo>
                  <a:pt x="119821" y="0"/>
                </a:moveTo>
                <a:lnTo>
                  <a:pt x="0" y="119584"/>
                </a:lnTo>
                <a:lnTo>
                  <a:pt x="119821" y="59792"/>
                </a:lnTo>
                <a:lnTo>
                  <a:pt x="119821" y="0"/>
                </a:lnTo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AFD00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Shape 771"/>
          <p:cNvSpPr/>
          <p:nvPr/>
        </p:nvSpPr>
        <p:spPr>
          <a:xfrm>
            <a:off x="6343650" y="3787775"/>
            <a:ext cx="1601786" cy="4587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19881" y="119584"/>
                </a:lnTo>
                <a:lnTo>
                  <a:pt x="0" y="59792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FAFD00"/>
              </a:gs>
              <a:gs pos="100000">
                <a:srgbClr val="000000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Shape 772"/>
          <p:cNvSpPr/>
          <p:nvPr/>
        </p:nvSpPr>
        <p:spPr>
          <a:xfrm>
            <a:off x="5562600" y="4114800"/>
            <a:ext cx="382586" cy="1068386"/>
          </a:xfrm>
          <a:custGeom>
            <a:pathLst>
              <a:path extrusionOk="0" h="120000" w="120000">
                <a:moveTo>
                  <a:pt x="0" y="119465"/>
                </a:moveTo>
                <a:lnTo>
                  <a:pt x="61244" y="119821"/>
                </a:lnTo>
                <a:lnTo>
                  <a:pt x="119502" y="0"/>
                </a:lnTo>
                <a:lnTo>
                  <a:pt x="0" y="119465"/>
                </a:lnTo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AFD00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Shape 773"/>
          <p:cNvSpPr/>
          <p:nvPr/>
        </p:nvSpPr>
        <p:spPr>
          <a:xfrm>
            <a:off x="5791200" y="4038600"/>
            <a:ext cx="1163637" cy="1060449"/>
          </a:xfrm>
          <a:custGeom>
            <a:pathLst>
              <a:path extrusionOk="0" fill="none" h="120000" w="120000">
                <a:moveTo>
                  <a:pt x="119705" y="-5"/>
                </a:moveTo>
                <a:cubicBezTo>
                  <a:pt x="119901" y="2631"/>
                  <a:pt x="119999" y="5267"/>
                  <a:pt x="119999" y="7908"/>
                </a:cubicBezTo>
                <a:cubicBezTo>
                  <a:pt x="119999" y="69813"/>
                  <a:pt x="67227" y="120000"/>
                  <a:pt x="2133" y="120000"/>
                </a:cubicBezTo>
                <a:cubicBezTo>
                  <a:pt x="1418" y="120000"/>
                  <a:pt x="709" y="119989"/>
                  <a:pt x="-5" y="119979"/>
                </a:cubicBezTo>
              </a:path>
              <a:path extrusionOk="0" h="120000" w="120000">
                <a:moveTo>
                  <a:pt x="119705" y="-5"/>
                </a:moveTo>
                <a:cubicBezTo>
                  <a:pt x="119901" y="2631"/>
                  <a:pt x="119999" y="5267"/>
                  <a:pt x="119999" y="7908"/>
                </a:cubicBezTo>
                <a:cubicBezTo>
                  <a:pt x="119999" y="69813"/>
                  <a:pt x="67227" y="120000"/>
                  <a:pt x="2133" y="120000"/>
                </a:cubicBezTo>
                <a:cubicBezTo>
                  <a:pt x="1418" y="120000"/>
                  <a:pt x="709" y="119989"/>
                  <a:pt x="-5" y="119979"/>
                </a:cubicBezTo>
                <a:lnTo>
                  <a:pt x="2133" y="7908"/>
                </a:lnTo>
                <a:lnTo>
                  <a:pt x="119705" y="-5"/>
                </a:lnTo>
                <a:close/>
              </a:path>
            </a:pathLst>
          </a:custGeom>
          <a:noFill/>
          <a:ln cap="rnd" cmpd="sng" w="254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Shape 774"/>
          <p:cNvSpPr/>
          <p:nvPr/>
        </p:nvSpPr>
        <p:spPr>
          <a:xfrm>
            <a:off x="3810000" y="1600200"/>
            <a:ext cx="4649787" cy="4116386"/>
          </a:xfrm>
          <a:custGeom>
            <a:pathLst>
              <a:path extrusionOk="0" h="120000" w="120000">
                <a:moveTo>
                  <a:pt x="0" y="80848"/>
                </a:moveTo>
                <a:lnTo>
                  <a:pt x="53670" y="0"/>
                </a:lnTo>
                <a:lnTo>
                  <a:pt x="119959" y="79969"/>
                </a:lnTo>
                <a:lnTo>
                  <a:pt x="47360" y="119953"/>
                </a:lnTo>
                <a:lnTo>
                  <a:pt x="0" y="80848"/>
                </a:lnTo>
              </a:path>
            </a:pathLst>
          </a:custGeom>
          <a:noFill/>
          <a:ln cap="rnd" cmpd="sng" w="127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5" name="Shape 775"/>
          <p:cNvCxnSpPr/>
          <p:nvPr/>
        </p:nvCxnSpPr>
        <p:spPr>
          <a:xfrm flipH="1">
            <a:off x="5657849" y="1573212"/>
            <a:ext cx="257175" cy="4119561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76" name="Shape 776"/>
          <p:cNvSpPr/>
          <p:nvPr/>
        </p:nvSpPr>
        <p:spPr>
          <a:xfrm>
            <a:off x="5486400" y="1524000"/>
            <a:ext cx="795337" cy="1912936"/>
          </a:xfrm>
          <a:custGeom>
            <a:pathLst>
              <a:path extrusionOk="0" h="120000" w="120000">
                <a:moveTo>
                  <a:pt x="24910" y="80863"/>
                </a:moveTo>
                <a:lnTo>
                  <a:pt x="9580" y="62539"/>
                </a:lnTo>
                <a:lnTo>
                  <a:pt x="958" y="50190"/>
                </a:lnTo>
                <a:lnTo>
                  <a:pt x="0" y="42224"/>
                </a:lnTo>
                <a:lnTo>
                  <a:pt x="958" y="32663"/>
                </a:lnTo>
                <a:lnTo>
                  <a:pt x="7664" y="23900"/>
                </a:lnTo>
                <a:lnTo>
                  <a:pt x="13413" y="16730"/>
                </a:lnTo>
                <a:lnTo>
                  <a:pt x="20119" y="11551"/>
                </a:lnTo>
                <a:lnTo>
                  <a:pt x="29700" y="6771"/>
                </a:lnTo>
                <a:lnTo>
                  <a:pt x="39281" y="3186"/>
                </a:lnTo>
                <a:lnTo>
                  <a:pt x="53652" y="398"/>
                </a:lnTo>
                <a:lnTo>
                  <a:pt x="67065" y="0"/>
                </a:lnTo>
                <a:lnTo>
                  <a:pt x="81437" y="2788"/>
                </a:lnTo>
                <a:lnTo>
                  <a:pt x="94850" y="7966"/>
                </a:lnTo>
                <a:lnTo>
                  <a:pt x="105389" y="15535"/>
                </a:lnTo>
                <a:lnTo>
                  <a:pt x="114011" y="24298"/>
                </a:lnTo>
                <a:lnTo>
                  <a:pt x="117844" y="32265"/>
                </a:lnTo>
                <a:lnTo>
                  <a:pt x="119760" y="41029"/>
                </a:lnTo>
                <a:lnTo>
                  <a:pt x="116886" y="48995"/>
                </a:lnTo>
                <a:lnTo>
                  <a:pt x="114970" y="55767"/>
                </a:lnTo>
                <a:lnTo>
                  <a:pt x="108263" y="65327"/>
                </a:lnTo>
                <a:lnTo>
                  <a:pt x="98682" y="82854"/>
                </a:lnTo>
                <a:lnTo>
                  <a:pt x="85269" y="101975"/>
                </a:lnTo>
                <a:lnTo>
                  <a:pt x="68502" y="119900"/>
                </a:lnTo>
                <a:lnTo>
                  <a:pt x="47904" y="103170"/>
                </a:lnTo>
                <a:lnTo>
                  <a:pt x="24910" y="80863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77" name="Shape 777"/>
          <p:cNvGrpSpPr/>
          <p:nvPr/>
        </p:nvGrpSpPr>
        <p:grpSpPr>
          <a:xfrm>
            <a:off x="5718175" y="2038350"/>
            <a:ext cx="320674" cy="92074"/>
            <a:chOff x="5699125" y="2670175"/>
            <a:chExt cx="320674" cy="92074"/>
          </a:xfrm>
        </p:grpSpPr>
        <p:sp>
          <p:nvSpPr>
            <p:cNvPr id="778" name="Shape 778"/>
            <p:cNvSpPr/>
            <p:nvPr/>
          </p:nvSpPr>
          <p:spPr>
            <a:xfrm>
              <a:off x="5699125" y="2670175"/>
              <a:ext cx="92074" cy="9207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9" name="Shape 779"/>
            <p:cNvSpPr/>
            <p:nvPr/>
          </p:nvSpPr>
          <p:spPr>
            <a:xfrm>
              <a:off x="5927725" y="2670175"/>
              <a:ext cx="92074" cy="9207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80" name="Shape 780"/>
          <p:cNvSpPr txBox="1"/>
          <p:nvPr>
            <p:ph idx="1" type="body"/>
          </p:nvPr>
        </p:nvSpPr>
        <p:spPr>
          <a:xfrm>
            <a:off x="457200" y="1371600"/>
            <a:ext cx="3505200" cy="4899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bond angle is less than 109.5° between the chlorines because the electron pair forces the chlorine’s closer to each other.</a:t>
            </a:r>
          </a:p>
        </p:txBody>
      </p:sp>
      <p:sp>
        <p:nvSpPr>
          <p:cNvPr id="781" name="Shape 781"/>
          <p:cNvSpPr txBox="1"/>
          <p:nvPr/>
        </p:nvSpPr>
        <p:spPr>
          <a:xfrm>
            <a:off x="6553200" y="5029200"/>
            <a:ext cx="1143000" cy="6095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Shape 782"/>
          <p:cNvSpPr txBox="1"/>
          <p:nvPr/>
        </p:nvSpPr>
        <p:spPr>
          <a:xfrm>
            <a:off x="6629400" y="5029200"/>
            <a:ext cx="1447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1E07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rgbClr val="F71E07"/>
                </a:solidFill>
                <a:latin typeface="Arial"/>
                <a:ea typeface="Arial"/>
                <a:cs typeface="Arial"/>
                <a:sym typeface="Arial"/>
              </a:rPr>
              <a:t>107º</a:t>
            </a:r>
          </a:p>
        </p:txBody>
      </p:sp>
    </p:spTree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6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Shape 787"/>
          <p:cNvSpPr txBox="1"/>
          <p:nvPr>
            <p:ph idx="4294967295" type="title"/>
          </p:nvPr>
        </p:nvSpPr>
        <p:spPr>
          <a:xfrm>
            <a:off x="685800" y="5334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TRIGONAL PYRAMIDAL</a:t>
            </a:r>
          </a:p>
        </p:txBody>
      </p:sp>
      <p:grpSp>
        <p:nvGrpSpPr>
          <p:cNvPr id="788" name="Shape 788"/>
          <p:cNvGrpSpPr/>
          <p:nvPr/>
        </p:nvGrpSpPr>
        <p:grpSpPr>
          <a:xfrm>
            <a:off x="1905000" y="3276600"/>
            <a:ext cx="4267199" cy="2514599"/>
            <a:chOff x="3581400" y="3810000"/>
            <a:chExt cx="4267199" cy="2514599"/>
          </a:xfrm>
        </p:grpSpPr>
        <p:sp>
          <p:nvSpPr>
            <p:cNvPr id="789" name="Shape 789"/>
            <p:cNvSpPr txBox="1"/>
            <p:nvPr/>
          </p:nvSpPr>
          <p:spPr>
            <a:xfrm>
              <a:off x="5410200" y="3962400"/>
              <a:ext cx="11430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cxnSp>
          <p:nvCxnSpPr>
            <p:cNvPr id="790" name="Shape 790"/>
            <p:cNvCxnSpPr/>
            <p:nvPr/>
          </p:nvCxnSpPr>
          <p:spPr>
            <a:xfrm>
              <a:off x="61722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791" name="Shape 791"/>
            <p:cNvCxnSpPr/>
            <p:nvPr/>
          </p:nvCxnSpPr>
          <p:spPr>
            <a:xfrm>
              <a:off x="48006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792" name="Shape 792"/>
            <p:cNvCxnSpPr/>
            <p:nvPr/>
          </p:nvCxnSpPr>
          <p:spPr>
            <a:xfrm>
              <a:off x="5638800" y="4876800"/>
              <a:ext cx="0" cy="45720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793" name="Shape 793"/>
            <p:cNvSpPr txBox="1"/>
            <p:nvPr/>
          </p:nvSpPr>
          <p:spPr>
            <a:xfrm>
              <a:off x="68580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sp>
          <p:nvSpPr>
            <p:cNvPr id="794" name="Shape 794"/>
            <p:cNvSpPr txBox="1"/>
            <p:nvPr/>
          </p:nvSpPr>
          <p:spPr>
            <a:xfrm>
              <a:off x="37338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sp>
          <p:nvSpPr>
            <p:cNvPr id="795" name="Shape 795"/>
            <p:cNvSpPr txBox="1"/>
            <p:nvPr/>
          </p:nvSpPr>
          <p:spPr>
            <a:xfrm>
              <a:off x="5181600" y="53340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sp>
          <p:nvSpPr>
            <p:cNvPr id="796" name="Shape 796"/>
            <p:cNvSpPr/>
            <p:nvPr/>
          </p:nvSpPr>
          <p:spPr>
            <a:xfrm>
              <a:off x="55626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7" name="Shape 797"/>
            <p:cNvSpPr/>
            <p:nvPr/>
          </p:nvSpPr>
          <p:spPr>
            <a:xfrm>
              <a:off x="57912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8" name="Shape 798"/>
            <p:cNvSpPr/>
            <p:nvPr/>
          </p:nvSpPr>
          <p:spPr>
            <a:xfrm>
              <a:off x="70104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9" name="Shape 799"/>
            <p:cNvSpPr/>
            <p:nvPr/>
          </p:nvSpPr>
          <p:spPr>
            <a:xfrm>
              <a:off x="73152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0" name="Shape 800"/>
            <p:cNvSpPr/>
            <p:nvPr/>
          </p:nvSpPr>
          <p:spPr>
            <a:xfrm>
              <a:off x="7696200" y="4191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1" name="Shape 801"/>
            <p:cNvSpPr/>
            <p:nvPr/>
          </p:nvSpPr>
          <p:spPr>
            <a:xfrm>
              <a:off x="7696200" y="44958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2" name="Shape 802"/>
            <p:cNvSpPr/>
            <p:nvPr/>
          </p:nvSpPr>
          <p:spPr>
            <a:xfrm>
              <a:off x="73914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3" name="Shape 803"/>
            <p:cNvSpPr/>
            <p:nvPr/>
          </p:nvSpPr>
          <p:spPr>
            <a:xfrm>
              <a:off x="70866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4" name="Shape 804"/>
            <p:cNvSpPr/>
            <p:nvPr/>
          </p:nvSpPr>
          <p:spPr>
            <a:xfrm>
              <a:off x="6019800" y="5562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5" name="Shape 805"/>
            <p:cNvSpPr/>
            <p:nvPr/>
          </p:nvSpPr>
          <p:spPr>
            <a:xfrm>
              <a:off x="6019800" y="5867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6" name="Shape 806"/>
            <p:cNvSpPr/>
            <p:nvPr/>
          </p:nvSpPr>
          <p:spPr>
            <a:xfrm>
              <a:off x="5715000" y="6172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7" name="Shape 807"/>
            <p:cNvSpPr/>
            <p:nvPr/>
          </p:nvSpPr>
          <p:spPr>
            <a:xfrm>
              <a:off x="5410200" y="6172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8" name="Shape 808"/>
            <p:cNvSpPr/>
            <p:nvPr/>
          </p:nvSpPr>
          <p:spPr>
            <a:xfrm>
              <a:off x="5029200" y="5867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9" name="Shape 809"/>
            <p:cNvSpPr/>
            <p:nvPr/>
          </p:nvSpPr>
          <p:spPr>
            <a:xfrm>
              <a:off x="5029200" y="5562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Shape 810"/>
            <p:cNvSpPr/>
            <p:nvPr/>
          </p:nvSpPr>
          <p:spPr>
            <a:xfrm>
              <a:off x="42672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Shape 811"/>
            <p:cNvSpPr/>
            <p:nvPr/>
          </p:nvSpPr>
          <p:spPr>
            <a:xfrm>
              <a:off x="3581400" y="4191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Shape 812"/>
            <p:cNvSpPr/>
            <p:nvPr/>
          </p:nvSpPr>
          <p:spPr>
            <a:xfrm>
              <a:off x="42672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Shape 813"/>
            <p:cNvSpPr/>
            <p:nvPr/>
          </p:nvSpPr>
          <p:spPr>
            <a:xfrm>
              <a:off x="39624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4" name="Shape 814"/>
            <p:cNvSpPr/>
            <p:nvPr/>
          </p:nvSpPr>
          <p:spPr>
            <a:xfrm>
              <a:off x="3581400" y="44958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5" name="Shape 815"/>
            <p:cNvSpPr/>
            <p:nvPr/>
          </p:nvSpPr>
          <p:spPr>
            <a:xfrm>
              <a:off x="39624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6" name="Shape 816"/>
          <p:cNvSpPr txBox="1"/>
          <p:nvPr/>
        </p:nvSpPr>
        <p:spPr>
          <a:xfrm>
            <a:off x="6705600" y="5486400"/>
            <a:ext cx="1176337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</a:p>
        </p:txBody>
      </p:sp>
      <p:sp>
        <p:nvSpPr>
          <p:cNvPr id="817" name="Shape 817"/>
          <p:cNvSpPr txBox="1"/>
          <p:nvPr/>
        </p:nvSpPr>
        <p:spPr>
          <a:xfrm>
            <a:off x="685800" y="17526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PCl</a:t>
            </a:r>
            <a:r>
              <a:rPr b="0" baseline="-25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molecule is (polar or nonpolar).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Shape 822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  <p:sp>
        <p:nvSpPr>
          <p:cNvPr id="823" name="Shape 823"/>
          <p:cNvSpPr txBox="1"/>
          <p:nvPr>
            <p:ph idx="1" type="body"/>
          </p:nvPr>
        </p:nvSpPr>
        <p:spPr>
          <a:xfrm>
            <a:off x="685800" y="1600200"/>
            <a:ext cx="7696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Perform the Wetter Way for water (H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O).  How many bonds are in this molecule?</a:t>
            </a:r>
          </a:p>
        </p:txBody>
      </p:sp>
      <p:sp>
        <p:nvSpPr>
          <p:cNvPr id="824" name="Shape 824"/>
          <p:cNvSpPr txBox="1"/>
          <p:nvPr/>
        </p:nvSpPr>
        <p:spPr>
          <a:xfrm>
            <a:off x="6477000" y="3810000"/>
            <a:ext cx="114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5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Shape 829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  <p:sp>
        <p:nvSpPr>
          <p:cNvPr id="830" name="Shape 830"/>
          <p:cNvSpPr txBox="1"/>
          <p:nvPr>
            <p:ph idx="1" type="body"/>
          </p:nvPr>
        </p:nvSpPr>
        <p:spPr>
          <a:xfrm>
            <a:off x="685800" y="16002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Sketch the dot-dash diagram for water (H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O).  Please include all electrons.</a:t>
            </a:r>
          </a:p>
        </p:txBody>
      </p:sp>
      <p:grpSp>
        <p:nvGrpSpPr>
          <p:cNvPr id="831" name="Shape 831"/>
          <p:cNvGrpSpPr/>
          <p:nvPr/>
        </p:nvGrpSpPr>
        <p:grpSpPr>
          <a:xfrm>
            <a:off x="3733800" y="3810000"/>
            <a:ext cx="4038600" cy="1142999"/>
            <a:chOff x="3733800" y="3810000"/>
            <a:chExt cx="4038600" cy="1142999"/>
          </a:xfrm>
        </p:grpSpPr>
        <p:sp>
          <p:nvSpPr>
            <p:cNvPr id="832" name="Shape 832"/>
            <p:cNvSpPr txBox="1"/>
            <p:nvPr/>
          </p:nvSpPr>
          <p:spPr>
            <a:xfrm>
              <a:off x="5410200" y="3962400"/>
              <a:ext cx="11430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</a:p>
          </p:txBody>
        </p:sp>
        <p:cxnSp>
          <p:nvCxnSpPr>
            <p:cNvPr id="833" name="Shape 833"/>
            <p:cNvCxnSpPr/>
            <p:nvPr/>
          </p:nvCxnSpPr>
          <p:spPr>
            <a:xfrm>
              <a:off x="61722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834" name="Shape 834"/>
            <p:cNvCxnSpPr/>
            <p:nvPr/>
          </p:nvCxnSpPr>
          <p:spPr>
            <a:xfrm>
              <a:off x="48006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835" name="Shape 835"/>
            <p:cNvSpPr txBox="1"/>
            <p:nvPr/>
          </p:nvSpPr>
          <p:spPr>
            <a:xfrm>
              <a:off x="68580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836" name="Shape 836"/>
            <p:cNvSpPr txBox="1"/>
            <p:nvPr/>
          </p:nvSpPr>
          <p:spPr>
            <a:xfrm>
              <a:off x="37338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837" name="Shape 837"/>
            <p:cNvSpPr/>
            <p:nvPr/>
          </p:nvSpPr>
          <p:spPr>
            <a:xfrm>
              <a:off x="55626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Shape 838"/>
            <p:cNvSpPr/>
            <p:nvPr/>
          </p:nvSpPr>
          <p:spPr>
            <a:xfrm>
              <a:off x="57912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9" name="Shape 839"/>
            <p:cNvSpPr/>
            <p:nvPr/>
          </p:nvSpPr>
          <p:spPr>
            <a:xfrm>
              <a:off x="58674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0" name="Shape 840"/>
            <p:cNvSpPr/>
            <p:nvPr/>
          </p:nvSpPr>
          <p:spPr>
            <a:xfrm>
              <a:off x="55626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Shape 845"/>
          <p:cNvSpPr txBox="1"/>
          <p:nvPr>
            <p:ph idx="4294967295"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  <p:sp>
        <p:nvSpPr>
          <p:cNvPr id="846" name="Shape 846"/>
          <p:cNvSpPr txBox="1"/>
          <p:nvPr>
            <p:ph idx="4294967295" type="body"/>
          </p:nvPr>
        </p:nvSpPr>
        <p:spPr>
          <a:xfrm>
            <a:off x="685800" y="2133600"/>
            <a:ext cx="2895600" cy="33527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shape is still a basic tetrahedral but you can’t see the 2 lone pairs.</a:t>
            </a:r>
          </a:p>
        </p:txBody>
      </p:sp>
      <p:pic>
        <p:nvPicPr>
          <p:cNvPr descr="molecular-geometry-of-water" id="847" name="Shape 8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3800" y="1828800"/>
            <a:ext cx="4772024" cy="3736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Shape 852"/>
          <p:cNvSpPr txBox="1"/>
          <p:nvPr>
            <p:ph idx="4294967295" type="title"/>
          </p:nvPr>
        </p:nvSpPr>
        <p:spPr>
          <a:xfrm>
            <a:off x="685800" y="631825"/>
            <a:ext cx="7924799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  <p:sp>
        <p:nvSpPr>
          <p:cNvPr id="853" name="Shape 853"/>
          <p:cNvSpPr txBox="1"/>
          <p:nvPr>
            <p:ph idx="4294967295" type="body"/>
          </p:nvPr>
        </p:nvSpPr>
        <p:spPr>
          <a:xfrm>
            <a:off x="685800" y="1752600"/>
            <a:ext cx="4267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tetrahedral-like shape that has 2 attached elements and 2 lone pairs is called </a:t>
            </a: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G10_02-04T-01g" id="854" name="Shape 8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1828800"/>
            <a:ext cx="2809875" cy="374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8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  <p:cxnSp>
        <p:nvCxnSpPr>
          <p:cNvPr id="860" name="Shape 860"/>
          <p:cNvCxnSpPr/>
          <p:nvPr/>
        </p:nvCxnSpPr>
        <p:spPr>
          <a:xfrm>
            <a:off x="3810000" y="4953000"/>
            <a:ext cx="4648199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61" name="Shape 861"/>
          <p:cNvSpPr/>
          <p:nvPr/>
        </p:nvSpPr>
        <p:spPr>
          <a:xfrm>
            <a:off x="5638800" y="2219325"/>
            <a:ext cx="2820987" cy="4106861"/>
          </a:xfrm>
          <a:custGeom>
            <a:pathLst>
              <a:path extrusionOk="0" h="120000" w="120000">
                <a:moveTo>
                  <a:pt x="10737" y="0"/>
                </a:moveTo>
                <a:lnTo>
                  <a:pt x="119932" y="79876"/>
                </a:lnTo>
                <a:lnTo>
                  <a:pt x="0" y="119953"/>
                </a:lnTo>
                <a:lnTo>
                  <a:pt x="10737" y="0"/>
                </a:lnTo>
              </a:path>
            </a:pathLst>
          </a:custGeom>
          <a:solidFill>
            <a:srgbClr val="C1CE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Shape 862"/>
          <p:cNvSpPr txBox="1"/>
          <p:nvPr/>
        </p:nvSpPr>
        <p:spPr>
          <a:xfrm>
            <a:off x="5600700" y="4038600"/>
            <a:ext cx="8381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863" name="Shape 863"/>
          <p:cNvSpPr txBox="1"/>
          <p:nvPr/>
        </p:nvSpPr>
        <p:spPr>
          <a:xfrm>
            <a:off x="7848600" y="4419600"/>
            <a:ext cx="8381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864" name="Shape 864"/>
          <p:cNvSpPr txBox="1"/>
          <p:nvPr/>
        </p:nvSpPr>
        <p:spPr>
          <a:xfrm>
            <a:off x="5334000" y="5410200"/>
            <a:ext cx="8381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865" name="Shape 865"/>
          <p:cNvSpPr/>
          <p:nvPr/>
        </p:nvSpPr>
        <p:spPr>
          <a:xfrm>
            <a:off x="6324600" y="4419600"/>
            <a:ext cx="1601786" cy="4587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19881" y="119584"/>
                </a:lnTo>
                <a:lnTo>
                  <a:pt x="0" y="59792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FAFD00"/>
              </a:gs>
              <a:gs pos="100000">
                <a:srgbClr val="000000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6" name="Shape 866"/>
          <p:cNvSpPr/>
          <p:nvPr/>
        </p:nvSpPr>
        <p:spPr>
          <a:xfrm>
            <a:off x="5562600" y="4572000"/>
            <a:ext cx="382586" cy="1068386"/>
          </a:xfrm>
          <a:custGeom>
            <a:pathLst>
              <a:path extrusionOk="0" h="120000" w="120000">
                <a:moveTo>
                  <a:pt x="0" y="119465"/>
                </a:moveTo>
                <a:lnTo>
                  <a:pt x="61244" y="119821"/>
                </a:lnTo>
                <a:lnTo>
                  <a:pt x="119502" y="0"/>
                </a:lnTo>
                <a:lnTo>
                  <a:pt x="0" y="119465"/>
                </a:lnTo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AFD00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7" name="Shape 867"/>
          <p:cNvSpPr/>
          <p:nvPr/>
        </p:nvSpPr>
        <p:spPr>
          <a:xfrm>
            <a:off x="5745162" y="4546600"/>
            <a:ext cx="1163637" cy="1060449"/>
          </a:xfrm>
          <a:custGeom>
            <a:pathLst>
              <a:path extrusionOk="0" fill="none" h="120000" w="120000">
                <a:moveTo>
                  <a:pt x="119705" y="-5"/>
                </a:moveTo>
                <a:cubicBezTo>
                  <a:pt x="119901" y="2631"/>
                  <a:pt x="119999" y="5267"/>
                  <a:pt x="119999" y="7908"/>
                </a:cubicBezTo>
                <a:cubicBezTo>
                  <a:pt x="119999" y="69813"/>
                  <a:pt x="67227" y="120000"/>
                  <a:pt x="2133" y="120000"/>
                </a:cubicBezTo>
                <a:cubicBezTo>
                  <a:pt x="1418" y="120000"/>
                  <a:pt x="709" y="119989"/>
                  <a:pt x="-5" y="119979"/>
                </a:cubicBezTo>
              </a:path>
              <a:path extrusionOk="0" h="120000" w="120000">
                <a:moveTo>
                  <a:pt x="119705" y="-5"/>
                </a:moveTo>
                <a:cubicBezTo>
                  <a:pt x="119901" y="2631"/>
                  <a:pt x="119999" y="5267"/>
                  <a:pt x="119999" y="7908"/>
                </a:cubicBezTo>
                <a:cubicBezTo>
                  <a:pt x="119999" y="69813"/>
                  <a:pt x="67227" y="120000"/>
                  <a:pt x="2133" y="120000"/>
                </a:cubicBezTo>
                <a:cubicBezTo>
                  <a:pt x="1418" y="120000"/>
                  <a:pt x="709" y="119989"/>
                  <a:pt x="-5" y="119979"/>
                </a:cubicBezTo>
                <a:lnTo>
                  <a:pt x="2133" y="7908"/>
                </a:lnTo>
                <a:lnTo>
                  <a:pt x="119705" y="-5"/>
                </a:lnTo>
                <a:close/>
              </a:path>
            </a:pathLst>
          </a:custGeom>
          <a:noFill/>
          <a:ln cap="rnd" cmpd="sng" w="254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8" name="Shape 868"/>
          <p:cNvSpPr/>
          <p:nvPr/>
        </p:nvSpPr>
        <p:spPr>
          <a:xfrm>
            <a:off x="3810000" y="2209800"/>
            <a:ext cx="4649787" cy="4116386"/>
          </a:xfrm>
          <a:custGeom>
            <a:pathLst>
              <a:path extrusionOk="0" h="120000" w="120000">
                <a:moveTo>
                  <a:pt x="0" y="80848"/>
                </a:moveTo>
                <a:lnTo>
                  <a:pt x="53670" y="0"/>
                </a:lnTo>
                <a:lnTo>
                  <a:pt x="119959" y="79969"/>
                </a:lnTo>
                <a:lnTo>
                  <a:pt x="47360" y="119953"/>
                </a:lnTo>
                <a:lnTo>
                  <a:pt x="0" y="80848"/>
                </a:lnTo>
              </a:path>
            </a:pathLst>
          </a:custGeom>
          <a:noFill/>
          <a:ln cap="rnd" cmpd="sng" w="127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Shape 869"/>
          <p:cNvSpPr/>
          <p:nvPr/>
        </p:nvSpPr>
        <p:spPr>
          <a:xfrm>
            <a:off x="3733800" y="4419600"/>
            <a:ext cx="1846261" cy="833436"/>
          </a:xfrm>
          <a:custGeom>
            <a:pathLst>
              <a:path extrusionOk="0" h="120000" w="120000">
                <a:moveTo>
                  <a:pt x="85743" y="69257"/>
                </a:moveTo>
                <a:lnTo>
                  <a:pt x="69131" y="94400"/>
                </a:lnTo>
                <a:lnTo>
                  <a:pt x="57678" y="109485"/>
                </a:lnTo>
                <a:lnTo>
                  <a:pt x="49733" y="114971"/>
                </a:lnTo>
                <a:lnTo>
                  <a:pt x="40137" y="119771"/>
                </a:lnTo>
                <a:lnTo>
                  <a:pt x="30644" y="118857"/>
                </a:lnTo>
                <a:lnTo>
                  <a:pt x="22803" y="117714"/>
                </a:lnTo>
                <a:lnTo>
                  <a:pt x="16818" y="114514"/>
                </a:lnTo>
                <a:lnTo>
                  <a:pt x="11040" y="108571"/>
                </a:lnTo>
                <a:lnTo>
                  <a:pt x="6294" y="101942"/>
                </a:lnTo>
                <a:lnTo>
                  <a:pt x="1960" y="90742"/>
                </a:lnTo>
                <a:lnTo>
                  <a:pt x="0" y="78400"/>
                </a:lnTo>
                <a:lnTo>
                  <a:pt x="1238" y="63542"/>
                </a:lnTo>
                <a:lnTo>
                  <a:pt x="4849" y="48000"/>
                </a:lnTo>
                <a:lnTo>
                  <a:pt x="11246" y="33600"/>
                </a:lnTo>
                <a:lnTo>
                  <a:pt x="19191" y="20571"/>
                </a:lnTo>
                <a:lnTo>
                  <a:pt x="26723" y="12342"/>
                </a:lnTo>
                <a:lnTo>
                  <a:pt x="35288" y="5714"/>
                </a:lnTo>
                <a:lnTo>
                  <a:pt x="43542" y="3428"/>
                </a:lnTo>
                <a:lnTo>
                  <a:pt x="50455" y="1371"/>
                </a:lnTo>
                <a:lnTo>
                  <a:pt x="60877" y="1600"/>
                </a:lnTo>
                <a:lnTo>
                  <a:pt x="79449" y="0"/>
                </a:lnTo>
                <a:lnTo>
                  <a:pt x="100085" y="1142"/>
                </a:lnTo>
                <a:lnTo>
                  <a:pt x="119896" y="5942"/>
                </a:lnTo>
                <a:lnTo>
                  <a:pt x="105451" y="34514"/>
                </a:lnTo>
                <a:lnTo>
                  <a:pt x="85743" y="69257"/>
                </a:lnTo>
              </a:path>
            </a:pathLst>
          </a:custGeom>
          <a:gradFill>
            <a:gsLst>
              <a:gs pos="0">
                <a:srgbClr val="451400"/>
              </a:gs>
              <a:gs pos="100000">
                <a:srgbClr val="E84400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0" name="Shape 870"/>
          <p:cNvCxnSpPr/>
          <p:nvPr/>
        </p:nvCxnSpPr>
        <p:spPr>
          <a:xfrm flipH="1">
            <a:off x="5638799" y="2205036"/>
            <a:ext cx="257175" cy="4119561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grpSp>
        <p:nvGrpSpPr>
          <p:cNvPr id="871" name="Shape 871"/>
          <p:cNvGrpSpPr/>
          <p:nvPr/>
        </p:nvGrpSpPr>
        <p:grpSpPr>
          <a:xfrm>
            <a:off x="5467350" y="2247900"/>
            <a:ext cx="795337" cy="1912936"/>
            <a:chOff x="5467350" y="2247900"/>
            <a:chExt cx="795337" cy="1912936"/>
          </a:xfrm>
        </p:grpSpPr>
        <p:sp>
          <p:nvSpPr>
            <p:cNvPr id="872" name="Shape 872"/>
            <p:cNvSpPr/>
            <p:nvPr/>
          </p:nvSpPr>
          <p:spPr>
            <a:xfrm>
              <a:off x="5467350" y="2247900"/>
              <a:ext cx="795337" cy="1912936"/>
            </a:xfrm>
            <a:custGeom>
              <a:pathLst>
                <a:path extrusionOk="0" h="120000" w="120000">
                  <a:moveTo>
                    <a:pt x="24910" y="80863"/>
                  </a:moveTo>
                  <a:lnTo>
                    <a:pt x="9580" y="62539"/>
                  </a:lnTo>
                  <a:lnTo>
                    <a:pt x="958" y="50190"/>
                  </a:lnTo>
                  <a:lnTo>
                    <a:pt x="0" y="42224"/>
                  </a:lnTo>
                  <a:lnTo>
                    <a:pt x="958" y="32663"/>
                  </a:lnTo>
                  <a:lnTo>
                    <a:pt x="7664" y="23900"/>
                  </a:lnTo>
                  <a:lnTo>
                    <a:pt x="13413" y="16730"/>
                  </a:lnTo>
                  <a:lnTo>
                    <a:pt x="20119" y="11551"/>
                  </a:lnTo>
                  <a:lnTo>
                    <a:pt x="29700" y="6771"/>
                  </a:lnTo>
                  <a:lnTo>
                    <a:pt x="39281" y="3186"/>
                  </a:lnTo>
                  <a:lnTo>
                    <a:pt x="53652" y="398"/>
                  </a:lnTo>
                  <a:lnTo>
                    <a:pt x="67065" y="0"/>
                  </a:lnTo>
                  <a:lnTo>
                    <a:pt x="81437" y="2788"/>
                  </a:lnTo>
                  <a:lnTo>
                    <a:pt x="94850" y="7966"/>
                  </a:lnTo>
                  <a:lnTo>
                    <a:pt x="105389" y="15535"/>
                  </a:lnTo>
                  <a:lnTo>
                    <a:pt x="114011" y="24298"/>
                  </a:lnTo>
                  <a:lnTo>
                    <a:pt x="117844" y="32265"/>
                  </a:lnTo>
                  <a:lnTo>
                    <a:pt x="119760" y="41029"/>
                  </a:lnTo>
                  <a:lnTo>
                    <a:pt x="116886" y="48995"/>
                  </a:lnTo>
                  <a:lnTo>
                    <a:pt x="114970" y="55767"/>
                  </a:lnTo>
                  <a:lnTo>
                    <a:pt x="108263" y="65327"/>
                  </a:lnTo>
                  <a:lnTo>
                    <a:pt x="98682" y="82854"/>
                  </a:lnTo>
                  <a:lnTo>
                    <a:pt x="85269" y="101975"/>
                  </a:lnTo>
                  <a:lnTo>
                    <a:pt x="68502" y="119900"/>
                  </a:lnTo>
                  <a:lnTo>
                    <a:pt x="47904" y="103170"/>
                  </a:lnTo>
                  <a:lnTo>
                    <a:pt x="24910" y="8086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73" name="Shape 873"/>
            <p:cNvGrpSpPr/>
            <p:nvPr/>
          </p:nvGrpSpPr>
          <p:grpSpPr>
            <a:xfrm>
              <a:off x="5699125" y="2670175"/>
              <a:ext cx="320674" cy="92074"/>
              <a:chOff x="5699125" y="2670175"/>
              <a:chExt cx="320674" cy="92074"/>
            </a:xfrm>
          </p:grpSpPr>
          <p:sp>
            <p:nvSpPr>
              <p:cNvPr id="874" name="Shape 874"/>
              <p:cNvSpPr/>
              <p:nvPr/>
            </p:nvSpPr>
            <p:spPr>
              <a:xfrm>
                <a:off x="5699125" y="2670175"/>
                <a:ext cx="92074" cy="92074"/>
              </a:xfrm>
              <a:prstGeom prst="ellipse">
                <a:avLst/>
              </a:prstGeom>
              <a:solidFill>
                <a:schemeClr val="lt1"/>
              </a:solidFill>
              <a:ln cap="flat" cmpd="sng" w="12700">
                <a:solidFill>
                  <a:schemeClr val="lt1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32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5" name="Shape 875"/>
              <p:cNvSpPr/>
              <p:nvPr/>
            </p:nvSpPr>
            <p:spPr>
              <a:xfrm>
                <a:off x="5927725" y="2670175"/>
                <a:ext cx="92074" cy="92074"/>
              </a:xfrm>
              <a:prstGeom prst="ellipse">
                <a:avLst/>
              </a:prstGeom>
              <a:solidFill>
                <a:schemeClr val="lt1"/>
              </a:solidFill>
              <a:ln cap="flat" cmpd="sng" w="12700">
                <a:solidFill>
                  <a:schemeClr val="lt1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32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876" name="Shape 876"/>
          <p:cNvGrpSpPr/>
          <p:nvPr/>
        </p:nvGrpSpPr>
        <p:grpSpPr>
          <a:xfrm>
            <a:off x="4229865" y="4782315"/>
            <a:ext cx="169918" cy="333431"/>
            <a:chOff x="4229865" y="4782315"/>
            <a:chExt cx="169918" cy="333431"/>
          </a:xfrm>
        </p:grpSpPr>
        <p:sp>
          <p:nvSpPr>
            <p:cNvPr id="877" name="Shape 877"/>
            <p:cNvSpPr/>
            <p:nvPr/>
          </p:nvSpPr>
          <p:spPr>
            <a:xfrm rot="-900000">
              <a:off x="4297361" y="5013324"/>
              <a:ext cx="92074" cy="9207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8" name="Shape 878"/>
            <p:cNvSpPr/>
            <p:nvPr/>
          </p:nvSpPr>
          <p:spPr>
            <a:xfrm rot="-900000">
              <a:off x="4240211" y="4792662"/>
              <a:ext cx="92074" cy="9207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79" name="Shape 879"/>
          <p:cNvSpPr txBox="1"/>
          <p:nvPr>
            <p:ph idx="1" type="body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two electron pairs force the hydrogen’s even closer to each other.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bond angle                             between                                       hydrogen’s                                             is 104.5°.</a:t>
            </a:r>
          </a:p>
        </p:txBody>
      </p:sp>
      <p:sp>
        <p:nvSpPr>
          <p:cNvPr id="880" name="Shape 880"/>
          <p:cNvSpPr txBox="1"/>
          <p:nvPr/>
        </p:nvSpPr>
        <p:spPr>
          <a:xfrm>
            <a:off x="6705600" y="5334000"/>
            <a:ext cx="1371599" cy="6095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Shape 881"/>
          <p:cNvSpPr txBox="1"/>
          <p:nvPr/>
        </p:nvSpPr>
        <p:spPr>
          <a:xfrm>
            <a:off x="6705600" y="5334000"/>
            <a:ext cx="13715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1E07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rgbClr val="F71E07"/>
                </a:solidFill>
                <a:latin typeface="Arial"/>
                <a:ea typeface="Arial"/>
                <a:cs typeface="Arial"/>
                <a:sym typeface="Arial"/>
              </a:rPr>
              <a:t>104.5º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1676400"/>
            <a:ext cx="76961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1) Is hydrogen fluoride (HF) polar?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2743200" y="4191000"/>
            <a:ext cx="4572000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YES, fluorine has a higher electronegativity than hydrogen.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2209800" y="2743200"/>
            <a:ext cx="4572000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 – F</a:t>
            </a:r>
          </a:p>
        </p:txBody>
      </p:sp>
      <p:sp>
        <p:nvSpPr>
          <p:cNvPr id="244" name="Shape 244"/>
          <p:cNvSpPr/>
          <p:nvPr/>
        </p:nvSpPr>
        <p:spPr>
          <a:xfrm>
            <a:off x="5029200" y="2667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5257800" y="2667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5486400" y="2971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5486400" y="3200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50292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52578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Shape 886"/>
          <p:cNvSpPr txBox="1"/>
          <p:nvPr>
            <p:ph idx="4294967295"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</a:p>
        </p:txBody>
      </p:sp>
      <p:grpSp>
        <p:nvGrpSpPr>
          <p:cNvPr id="887" name="Shape 887"/>
          <p:cNvGrpSpPr/>
          <p:nvPr/>
        </p:nvGrpSpPr>
        <p:grpSpPr>
          <a:xfrm>
            <a:off x="3733800" y="3048000"/>
            <a:ext cx="4038600" cy="1142999"/>
            <a:chOff x="3733800" y="3810000"/>
            <a:chExt cx="4038600" cy="1142999"/>
          </a:xfrm>
        </p:grpSpPr>
        <p:sp>
          <p:nvSpPr>
            <p:cNvPr id="888" name="Shape 888"/>
            <p:cNvSpPr txBox="1"/>
            <p:nvPr/>
          </p:nvSpPr>
          <p:spPr>
            <a:xfrm>
              <a:off x="5410200" y="3962400"/>
              <a:ext cx="11430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</a:p>
          </p:txBody>
        </p:sp>
        <p:cxnSp>
          <p:nvCxnSpPr>
            <p:cNvPr id="889" name="Shape 889"/>
            <p:cNvCxnSpPr/>
            <p:nvPr/>
          </p:nvCxnSpPr>
          <p:spPr>
            <a:xfrm>
              <a:off x="61722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890" name="Shape 890"/>
            <p:cNvCxnSpPr/>
            <p:nvPr/>
          </p:nvCxnSpPr>
          <p:spPr>
            <a:xfrm>
              <a:off x="4800600" y="4419600"/>
              <a:ext cx="4572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891" name="Shape 891"/>
            <p:cNvSpPr txBox="1"/>
            <p:nvPr/>
          </p:nvSpPr>
          <p:spPr>
            <a:xfrm>
              <a:off x="68580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892" name="Shape 892"/>
            <p:cNvSpPr txBox="1"/>
            <p:nvPr/>
          </p:nvSpPr>
          <p:spPr>
            <a:xfrm>
              <a:off x="3733800" y="396240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54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893" name="Shape 893"/>
            <p:cNvSpPr/>
            <p:nvPr/>
          </p:nvSpPr>
          <p:spPr>
            <a:xfrm>
              <a:off x="55626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4" name="Shape 894"/>
            <p:cNvSpPr/>
            <p:nvPr/>
          </p:nvSpPr>
          <p:spPr>
            <a:xfrm>
              <a:off x="5791200" y="3810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5" name="Shape 895"/>
            <p:cNvSpPr/>
            <p:nvPr/>
          </p:nvSpPr>
          <p:spPr>
            <a:xfrm>
              <a:off x="58674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6" name="Shape 896"/>
            <p:cNvSpPr/>
            <p:nvPr/>
          </p:nvSpPr>
          <p:spPr>
            <a:xfrm>
              <a:off x="5562600" y="4800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7" name="Shape 897"/>
          <p:cNvSpPr txBox="1"/>
          <p:nvPr/>
        </p:nvSpPr>
        <p:spPr>
          <a:xfrm>
            <a:off x="685800" y="18288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H</a:t>
            </a:r>
            <a:r>
              <a:rPr b="0" baseline="-25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molecule is (polar or nonpolar). </a:t>
            </a:r>
          </a:p>
        </p:txBody>
      </p:sp>
      <p:sp>
        <p:nvSpPr>
          <p:cNvPr id="898" name="Shape 898"/>
          <p:cNvSpPr txBox="1"/>
          <p:nvPr/>
        </p:nvSpPr>
        <p:spPr>
          <a:xfrm>
            <a:off x="6705600" y="5486400"/>
            <a:ext cx="1176337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2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Shape 903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</p:txBody>
      </p:sp>
      <p:sp>
        <p:nvSpPr>
          <p:cNvPr id="904" name="Shape 904"/>
          <p:cNvSpPr txBox="1"/>
          <p:nvPr>
            <p:ph idx="1" type="body"/>
          </p:nvPr>
        </p:nvSpPr>
        <p:spPr>
          <a:xfrm>
            <a:off x="533400" y="1524000"/>
            <a:ext cx="8001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7) Determine the number of bonds, draw the dot-dash diagram, state the VSEPR shape, provide the bond angle, and determine the polarity for CO</a:t>
            </a:r>
            <a:r>
              <a:rPr b="0" baseline="-2500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grpSp>
        <p:nvGrpSpPr>
          <p:cNvPr id="905" name="Shape 905"/>
          <p:cNvGrpSpPr/>
          <p:nvPr/>
        </p:nvGrpSpPr>
        <p:grpSpPr>
          <a:xfrm>
            <a:off x="1600200" y="3581400"/>
            <a:ext cx="6477000" cy="2643187"/>
            <a:chOff x="2717800" y="3505200"/>
            <a:chExt cx="5511799" cy="2811462"/>
          </a:xfrm>
        </p:grpSpPr>
        <p:sp>
          <p:nvSpPr>
            <p:cNvPr id="906" name="Shape 906"/>
            <p:cNvSpPr txBox="1"/>
            <p:nvPr/>
          </p:nvSpPr>
          <p:spPr>
            <a:xfrm>
              <a:off x="4000500" y="4286250"/>
              <a:ext cx="838199" cy="10715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cxnSp>
          <p:nvCxnSpPr>
            <p:cNvPr id="907" name="Shape 907"/>
            <p:cNvCxnSpPr/>
            <p:nvPr/>
          </p:nvCxnSpPr>
          <p:spPr>
            <a:xfrm flipH="1" rot="10800000">
              <a:off x="4718050" y="4651375"/>
              <a:ext cx="552449" cy="634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908" name="Shape 908"/>
            <p:cNvCxnSpPr/>
            <p:nvPr/>
          </p:nvCxnSpPr>
          <p:spPr>
            <a:xfrm flipH="1" rot="10800000">
              <a:off x="4711700" y="4835525"/>
              <a:ext cx="552449" cy="634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909" name="Shape 909"/>
            <p:cNvSpPr txBox="1"/>
            <p:nvPr/>
          </p:nvSpPr>
          <p:spPr>
            <a:xfrm>
              <a:off x="5248275" y="4295775"/>
              <a:ext cx="838199" cy="1069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</a:p>
          </p:txBody>
        </p:sp>
        <p:cxnSp>
          <p:nvCxnSpPr>
            <p:cNvPr id="910" name="Shape 910"/>
            <p:cNvCxnSpPr/>
            <p:nvPr/>
          </p:nvCxnSpPr>
          <p:spPr>
            <a:xfrm flipH="1" rot="10800000">
              <a:off x="3457575" y="4708525"/>
              <a:ext cx="552449" cy="634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911" name="Shape 911"/>
            <p:cNvCxnSpPr/>
            <p:nvPr/>
          </p:nvCxnSpPr>
          <p:spPr>
            <a:xfrm flipH="1" rot="10800000">
              <a:off x="3451225" y="4892675"/>
              <a:ext cx="552449" cy="634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912" name="Shape 912"/>
            <p:cNvSpPr txBox="1"/>
            <p:nvPr/>
          </p:nvSpPr>
          <p:spPr>
            <a:xfrm>
              <a:off x="2717800" y="4305300"/>
              <a:ext cx="838199" cy="10715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</a:p>
          </p:txBody>
        </p:sp>
        <p:sp>
          <p:nvSpPr>
            <p:cNvPr id="913" name="Shape 913"/>
            <p:cNvSpPr/>
            <p:nvPr/>
          </p:nvSpPr>
          <p:spPr>
            <a:xfrm>
              <a:off x="3429000" y="4038600"/>
              <a:ext cx="1828800" cy="463550"/>
            </a:xfrm>
            <a:custGeom>
              <a:pathLst>
                <a:path extrusionOk="0" fill="none" h="120000" w="120000">
                  <a:moveTo>
                    <a:pt x="580" y="118245"/>
                  </a:moveTo>
                  <a:cubicBezTo>
                    <a:pt x="191" y="113471"/>
                    <a:pt x="0" y="108654"/>
                    <a:pt x="0" y="103837"/>
                  </a:cubicBezTo>
                  <a:cubicBezTo>
                    <a:pt x="0" y="46486"/>
                    <a:pt x="26861" y="0"/>
                    <a:pt x="60000" y="0"/>
                  </a:cubicBezTo>
                  <a:cubicBezTo>
                    <a:pt x="93136" y="0"/>
                    <a:pt x="120000" y="46486"/>
                    <a:pt x="120000" y="103837"/>
                  </a:cubicBezTo>
                  <a:cubicBezTo>
                    <a:pt x="120000" y="109246"/>
                    <a:pt x="119752" y="114649"/>
                    <a:pt x="119266" y="119995"/>
                  </a:cubicBezTo>
                </a:path>
                <a:path extrusionOk="0" h="120000" w="120000">
                  <a:moveTo>
                    <a:pt x="580" y="118245"/>
                  </a:moveTo>
                  <a:cubicBezTo>
                    <a:pt x="191" y="113471"/>
                    <a:pt x="0" y="108654"/>
                    <a:pt x="0" y="103837"/>
                  </a:cubicBezTo>
                  <a:cubicBezTo>
                    <a:pt x="0" y="46486"/>
                    <a:pt x="26861" y="0"/>
                    <a:pt x="60000" y="0"/>
                  </a:cubicBezTo>
                  <a:cubicBezTo>
                    <a:pt x="93136" y="0"/>
                    <a:pt x="120000" y="46486"/>
                    <a:pt x="120000" y="103837"/>
                  </a:cubicBezTo>
                  <a:cubicBezTo>
                    <a:pt x="120000" y="109246"/>
                    <a:pt x="119752" y="114649"/>
                    <a:pt x="119266" y="119995"/>
                  </a:cubicBezTo>
                  <a:lnTo>
                    <a:pt x="60000" y="103837"/>
                  </a:lnTo>
                  <a:lnTo>
                    <a:pt x="580" y="118245"/>
                  </a:lnTo>
                  <a:close/>
                </a:path>
              </a:pathLst>
            </a:custGeom>
            <a:noFill/>
            <a:ln cap="rnd" cmpd="sng" w="25400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4" name="Shape 914"/>
            <p:cNvSpPr txBox="1"/>
            <p:nvPr/>
          </p:nvSpPr>
          <p:spPr>
            <a:xfrm>
              <a:off x="3810000" y="3505200"/>
              <a:ext cx="1793874" cy="614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32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180º</a:t>
              </a:r>
            </a:p>
          </p:txBody>
        </p:sp>
        <p:sp>
          <p:nvSpPr>
            <p:cNvPr id="915" name="Shape 915"/>
            <p:cNvSpPr txBox="1"/>
            <p:nvPr/>
          </p:nvSpPr>
          <p:spPr>
            <a:xfrm>
              <a:off x="6629400" y="5181600"/>
              <a:ext cx="1600199" cy="11350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32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Linear, nonpolar</a:t>
              </a:r>
            </a:p>
          </p:txBody>
        </p:sp>
        <p:sp>
          <p:nvSpPr>
            <p:cNvPr id="916" name="Shape 916"/>
            <p:cNvSpPr/>
            <p:nvPr/>
          </p:nvSpPr>
          <p:spPr>
            <a:xfrm flipH="1" rot="10800000">
              <a:off x="2895600" y="4267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7" name="Shape 917"/>
            <p:cNvSpPr/>
            <p:nvPr/>
          </p:nvSpPr>
          <p:spPr>
            <a:xfrm flipH="1" rot="10800000">
              <a:off x="3200400" y="4267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8" name="Shape 918"/>
            <p:cNvSpPr/>
            <p:nvPr/>
          </p:nvSpPr>
          <p:spPr>
            <a:xfrm flipH="1" rot="10800000">
              <a:off x="5410200" y="4267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9" name="Shape 919"/>
            <p:cNvSpPr/>
            <p:nvPr/>
          </p:nvSpPr>
          <p:spPr>
            <a:xfrm flipH="1" rot="10800000">
              <a:off x="5715000" y="4267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0" name="Shape 920"/>
            <p:cNvSpPr/>
            <p:nvPr/>
          </p:nvSpPr>
          <p:spPr>
            <a:xfrm flipH="1" rot="10800000">
              <a:off x="5410200" y="5181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1" name="Shape 921"/>
            <p:cNvSpPr/>
            <p:nvPr/>
          </p:nvSpPr>
          <p:spPr>
            <a:xfrm flipH="1" rot="10800000">
              <a:off x="5715000" y="5181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2" name="Shape 922"/>
            <p:cNvSpPr/>
            <p:nvPr/>
          </p:nvSpPr>
          <p:spPr>
            <a:xfrm flipH="1" rot="10800000">
              <a:off x="3200400" y="5181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3" name="Shape 923"/>
            <p:cNvSpPr/>
            <p:nvPr/>
          </p:nvSpPr>
          <p:spPr>
            <a:xfrm rot="10800000">
              <a:off x="2895600" y="5181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7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Shape 928"/>
          <p:cNvSpPr txBox="1"/>
          <p:nvPr>
            <p:ph type="title"/>
          </p:nvPr>
        </p:nvSpPr>
        <p:spPr>
          <a:xfrm>
            <a:off x="685800" y="5334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</p:txBody>
      </p:sp>
      <p:sp>
        <p:nvSpPr>
          <p:cNvPr id="929" name="Shape 929"/>
          <p:cNvSpPr txBox="1"/>
          <p:nvPr>
            <p:ph idx="1" type="body"/>
          </p:nvPr>
        </p:nvSpPr>
        <p:spPr>
          <a:xfrm>
            <a:off x="533400" y="1219200"/>
            <a:ext cx="8001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8) Determine the number of bonds, draw the dot-dash diagram, state the VSEPR shape, provide the bond angle, and determine the polarity for BCl</a:t>
            </a:r>
            <a:r>
              <a:rPr b="0" baseline="-2500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grpSp>
        <p:nvGrpSpPr>
          <p:cNvPr id="930" name="Shape 930"/>
          <p:cNvGrpSpPr/>
          <p:nvPr/>
        </p:nvGrpSpPr>
        <p:grpSpPr>
          <a:xfrm>
            <a:off x="1600199" y="3048000"/>
            <a:ext cx="6629399" cy="3535362"/>
            <a:chOff x="2514600" y="2971800"/>
            <a:chExt cx="5714999" cy="3535362"/>
          </a:xfrm>
        </p:grpSpPr>
        <p:sp>
          <p:nvSpPr>
            <p:cNvPr id="931" name="Shape 931"/>
            <p:cNvSpPr txBox="1"/>
            <p:nvPr/>
          </p:nvSpPr>
          <p:spPr>
            <a:xfrm>
              <a:off x="4000500" y="4057650"/>
              <a:ext cx="838199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  <p:cxnSp>
          <p:nvCxnSpPr>
            <p:cNvPr id="932" name="Shape 932"/>
            <p:cNvCxnSpPr/>
            <p:nvPr/>
          </p:nvCxnSpPr>
          <p:spPr>
            <a:xfrm>
              <a:off x="4419600" y="4959350"/>
              <a:ext cx="0" cy="45085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933" name="Shape 933"/>
            <p:cNvSpPr txBox="1"/>
            <p:nvPr/>
          </p:nvSpPr>
          <p:spPr>
            <a:xfrm>
              <a:off x="5257800" y="3657600"/>
              <a:ext cx="1000125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cxnSp>
          <p:nvCxnSpPr>
            <p:cNvPr id="934" name="Shape 934"/>
            <p:cNvCxnSpPr/>
            <p:nvPr/>
          </p:nvCxnSpPr>
          <p:spPr>
            <a:xfrm>
              <a:off x="3581400" y="4343400"/>
              <a:ext cx="381000" cy="22860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935" name="Shape 935"/>
            <p:cNvSpPr txBox="1"/>
            <p:nvPr/>
          </p:nvSpPr>
          <p:spPr>
            <a:xfrm>
              <a:off x="2667000" y="3657600"/>
              <a:ext cx="1016000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sp>
          <p:nvSpPr>
            <p:cNvPr id="936" name="Shape 936"/>
            <p:cNvSpPr/>
            <p:nvPr/>
          </p:nvSpPr>
          <p:spPr>
            <a:xfrm>
              <a:off x="3505200" y="3505200"/>
              <a:ext cx="1828800" cy="463550"/>
            </a:xfrm>
            <a:custGeom>
              <a:pathLst>
                <a:path extrusionOk="0" fill="none" h="120000" w="120000">
                  <a:moveTo>
                    <a:pt x="580" y="118245"/>
                  </a:moveTo>
                  <a:cubicBezTo>
                    <a:pt x="191" y="113471"/>
                    <a:pt x="0" y="108654"/>
                    <a:pt x="0" y="103837"/>
                  </a:cubicBezTo>
                  <a:cubicBezTo>
                    <a:pt x="0" y="46486"/>
                    <a:pt x="26861" y="0"/>
                    <a:pt x="60000" y="0"/>
                  </a:cubicBezTo>
                  <a:cubicBezTo>
                    <a:pt x="93136" y="0"/>
                    <a:pt x="120000" y="46486"/>
                    <a:pt x="120000" y="103837"/>
                  </a:cubicBezTo>
                  <a:cubicBezTo>
                    <a:pt x="120000" y="109246"/>
                    <a:pt x="119752" y="114649"/>
                    <a:pt x="119266" y="119995"/>
                  </a:cubicBezTo>
                </a:path>
                <a:path extrusionOk="0" h="120000" w="120000">
                  <a:moveTo>
                    <a:pt x="580" y="118245"/>
                  </a:moveTo>
                  <a:cubicBezTo>
                    <a:pt x="191" y="113471"/>
                    <a:pt x="0" y="108654"/>
                    <a:pt x="0" y="103837"/>
                  </a:cubicBezTo>
                  <a:cubicBezTo>
                    <a:pt x="0" y="46486"/>
                    <a:pt x="26861" y="0"/>
                    <a:pt x="60000" y="0"/>
                  </a:cubicBezTo>
                  <a:cubicBezTo>
                    <a:pt x="93136" y="0"/>
                    <a:pt x="120000" y="46486"/>
                    <a:pt x="120000" y="103837"/>
                  </a:cubicBezTo>
                  <a:cubicBezTo>
                    <a:pt x="120000" y="109246"/>
                    <a:pt x="119752" y="114649"/>
                    <a:pt x="119266" y="119995"/>
                  </a:cubicBezTo>
                  <a:lnTo>
                    <a:pt x="60000" y="103837"/>
                  </a:lnTo>
                  <a:lnTo>
                    <a:pt x="580" y="118245"/>
                  </a:lnTo>
                  <a:close/>
                </a:path>
              </a:pathLst>
            </a:custGeom>
            <a:noFill/>
            <a:ln cap="rnd" cmpd="sng" w="25400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7" name="Shape 937"/>
            <p:cNvSpPr txBox="1"/>
            <p:nvPr/>
          </p:nvSpPr>
          <p:spPr>
            <a:xfrm>
              <a:off x="3962400" y="2971800"/>
              <a:ext cx="1793874" cy="579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32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120º</a:t>
              </a:r>
            </a:p>
          </p:txBody>
        </p:sp>
        <p:sp>
          <p:nvSpPr>
            <p:cNvPr id="938" name="Shape 938"/>
            <p:cNvSpPr txBox="1"/>
            <p:nvPr/>
          </p:nvSpPr>
          <p:spPr>
            <a:xfrm>
              <a:off x="6629400" y="4953000"/>
              <a:ext cx="1600199" cy="15541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32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Trigonal planar, nonpolar</a:t>
              </a:r>
            </a:p>
          </p:txBody>
        </p:sp>
        <p:sp>
          <p:nvSpPr>
            <p:cNvPr id="939" name="Shape 939"/>
            <p:cNvSpPr/>
            <p:nvPr/>
          </p:nvSpPr>
          <p:spPr>
            <a:xfrm flipH="1" rot="10800000">
              <a:off x="2895600" y="3657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0" name="Shape 940"/>
            <p:cNvSpPr/>
            <p:nvPr/>
          </p:nvSpPr>
          <p:spPr>
            <a:xfrm flipH="1" rot="10800000">
              <a:off x="3200400" y="3657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1" name="Shape 941"/>
            <p:cNvSpPr/>
            <p:nvPr/>
          </p:nvSpPr>
          <p:spPr>
            <a:xfrm flipH="1" rot="10800000">
              <a:off x="5486400" y="3657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2" name="Shape 942"/>
            <p:cNvSpPr/>
            <p:nvPr/>
          </p:nvSpPr>
          <p:spPr>
            <a:xfrm flipH="1" rot="10800000">
              <a:off x="5791200" y="3657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3" name="Shape 943"/>
            <p:cNvSpPr/>
            <p:nvPr/>
          </p:nvSpPr>
          <p:spPr>
            <a:xfrm flipH="1" rot="10800000">
              <a:off x="5486400" y="4572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4" name="Shape 944"/>
            <p:cNvSpPr/>
            <p:nvPr/>
          </p:nvSpPr>
          <p:spPr>
            <a:xfrm flipH="1" rot="10800000">
              <a:off x="5791200" y="4572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5" name="Shape 945"/>
            <p:cNvSpPr/>
            <p:nvPr/>
          </p:nvSpPr>
          <p:spPr>
            <a:xfrm flipH="1" rot="10800000">
              <a:off x="3200400" y="4572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6" name="Shape 946"/>
            <p:cNvSpPr/>
            <p:nvPr/>
          </p:nvSpPr>
          <p:spPr>
            <a:xfrm rot="10800000">
              <a:off x="2895600" y="4572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47" name="Shape 947"/>
            <p:cNvCxnSpPr/>
            <p:nvPr/>
          </p:nvCxnSpPr>
          <p:spPr>
            <a:xfrm flipH="1" rot="10800000">
              <a:off x="4800600" y="4343399"/>
              <a:ext cx="381000" cy="22860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948" name="Shape 948"/>
            <p:cNvSpPr/>
            <p:nvPr/>
          </p:nvSpPr>
          <p:spPr>
            <a:xfrm flipH="1" rot="10800000">
              <a:off x="6172200" y="4267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9" name="Shape 949"/>
            <p:cNvSpPr/>
            <p:nvPr/>
          </p:nvSpPr>
          <p:spPr>
            <a:xfrm flipH="1" rot="10800000">
              <a:off x="6172200" y="3962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0" name="Shape 950"/>
            <p:cNvSpPr/>
            <p:nvPr/>
          </p:nvSpPr>
          <p:spPr>
            <a:xfrm flipH="1" rot="10800000">
              <a:off x="2514600" y="4267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1" name="Shape 951"/>
            <p:cNvSpPr/>
            <p:nvPr/>
          </p:nvSpPr>
          <p:spPr>
            <a:xfrm flipH="1" rot="10800000">
              <a:off x="2514600" y="3962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2" name="Shape 952"/>
            <p:cNvSpPr txBox="1"/>
            <p:nvPr/>
          </p:nvSpPr>
          <p:spPr>
            <a:xfrm>
              <a:off x="3962400" y="5257800"/>
              <a:ext cx="1000125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sp>
          <p:nvSpPr>
            <p:cNvPr id="953" name="Shape 953"/>
            <p:cNvSpPr/>
            <p:nvPr/>
          </p:nvSpPr>
          <p:spPr>
            <a:xfrm flipH="1" rot="10800000">
              <a:off x="4876800" y="5486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4" name="Shape 954"/>
            <p:cNvSpPr/>
            <p:nvPr/>
          </p:nvSpPr>
          <p:spPr>
            <a:xfrm flipH="1" rot="10800000">
              <a:off x="4876800" y="5791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5" name="Shape 955"/>
            <p:cNvSpPr/>
            <p:nvPr/>
          </p:nvSpPr>
          <p:spPr>
            <a:xfrm flipH="1" rot="10800000">
              <a:off x="4572000" y="6172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6" name="Shape 956"/>
            <p:cNvSpPr/>
            <p:nvPr/>
          </p:nvSpPr>
          <p:spPr>
            <a:xfrm flipH="1" rot="10800000">
              <a:off x="4191000" y="6172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7" name="Shape 957"/>
            <p:cNvSpPr/>
            <p:nvPr/>
          </p:nvSpPr>
          <p:spPr>
            <a:xfrm rot="10800000">
              <a:off x="3810000" y="5486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8" name="Shape 958"/>
            <p:cNvSpPr/>
            <p:nvPr/>
          </p:nvSpPr>
          <p:spPr>
            <a:xfrm rot="10800000">
              <a:off x="3810000" y="5791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2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Shape 963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</p:txBody>
      </p:sp>
      <p:sp>
        <p:nvSpPr>
          <p:cNvPr id="964" name="Shape 964"/>
          <p:cNvSpPr txBox="1"/>
          <p:nvPr>
            <p:ph idx="1" type="body"/>
          </p:nvPr>
        </p:nvSpPr>
        <p:spPr>
          <a:xfrm>
            <a:off x="533400" y="1447800"/>
            <a:ext cx="8001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9) Determine the number of bonds, draw the dot-dash diagram, state the VSEPR shape, provide the bond angle, and determine the polarity for SCl</a:t>
            </a:r>
            <a:r>
              <a:rPr b="0" baseline="-2500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grpSp>
        <p:nvGrpSpPr>
          <p:cNvPr id="965" name="Shape 965"/>
          <p:cNvGrpSpPr/>
          <p:nvPr/>
        </p:nvGrpSpPr>
        <p:grpSpPr>
          <a:xfrm>
            <a:off x="3200400" y="3276600"/>
            <a:ext cx="4800600" cy="3048000"/>
            <a:chOff x="3200400" y="3276600"/>
            <a:chExt cx="4800600" cy="3048000"/>
          </a:xfrm>
        </p:grpSpPr>
        <p:cxnSp>
          <p:nvCxnSpPr>
            <p:cNvPr id="966" name="Shape 966"/>
            <p:cNvCxnSpPr/>
            <p:nvPr/>
          </p:nvCxnSpPr>
          <p:spPr>
            <a:xfrm flipH="1">
              <a:off x="4114800" y="5492750"/>
              <a:ext cx="304799" cy="374649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967" name="Shape 967"/>
            <p:cNvSpPr txBox="1"/>
            <p:nvPr/>
          </p:nvSpPr>
          <p:spPr>
            <a:xfrm>
              <a:off x="5257800" y="5257800"/>
              <a:ext cx="1000125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cxnSp>
          <p:nvCxnSpPr>
            <p:cNvPr id="968" name="Shape 968"/>
            <p:cNvCxnSpPr/>
            <p:nvPr/>
          </p:nvCxnSpPr>
          <p:spPr>
            <a:xfrm flipH="1" rot="10800000">
              <a:off x="3505200" y="5257799"/>
              <a:ext cx="533399" cy="22860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969" name="Shape 969"/>
            <p:cNvSpPr txBox="1"/>
            <p:nvPr/>
          </p:nvSpPr>
          <p:spPr>
            <a:xfrm>
              <a:off x="3962400" y="3276600"/>
              <a:ext cx="1016000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</a:t>
              </a:r>
            </a:p>
          </p:txBody>
        </p:sp>
        <p:sp>
          <p:nvSpPr>
            <p:cNvPr id="970" name="Shape 970"/>
            <p:cNvSpPr/>
            <p:nvPr/>
          </p:nvSpPr>
          <p:spPr>
            <a:xfrm flipH="1" rot="3000000">
              <a:off x="4479924" y="4587875"/>
              <a:ext cx="715962" cy="531811"/>
            </a:xfrm>
            <a:custGeom>
              <a:pathLst>
                <a:path extrusionOk="0" fill="none" h="120000" w="120000">
                  <a:moveTo>
                    <a:pt x="0" y="65316"/>
                  </a:moveTo>
                  <a:cubicBezTo>
                    <a:pt x="12172" y="25222"/>
                    <a:pt x="36638" y="-5"/>
                    <a:pt x="63356" y="0"/>
                  </a:cubicBezTo>
                  <a:cubicBezTo>
                    <a:pt x="85585" y="0"/>
                    <a:pt x="106539" y="17511"/>
                    <a:pt x="120000" y="47333"/>
                  </a:cubicBezTo>
                </a:path>
                <a:path extrusionOk="0" h="120000" w="120000">
                  <a:moveTo>
                    <a:pt x="0" y="65316"/>
                  </a:moveTo>
                  <a:cubicBezTo>
                    <a:pt x="12172" y="25222"/>
                    <a:pt x="36638" y="-5"/>
                    <a:pt x="63356" y="0"/>
                  </a:cubicBezTo>
                  <a:cubicBezTo>
                    <a:pt x="85585" y="0"/>
                    <a:pt x="106539" y="17511"/>
                    <a:pt x="120000" y="47333"/>
                  </a:cubicBezTo>
                  <a:lnTo>
                    <a:pt x="63356" y="120000"/>
                  </a:lnTo>
                  <a:lnTo>
                    <a:pt x="0" y="65316"/>
                  </a:lnTo>
                  <a:close/>
                </a:path>
              </a:pathLst>
            </a:custGeom>
            <a:noFill/>
            <a:ln cap="rnd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1" name="Shape 971"/>
            <p:cNvSpPr txBox="1"/>
            <p:nvPr/>
          </p:nvSpPr>
          <p:spPr>
            <a:xfrm>
              <a:off x="5029200" y="4267200"/>
              <a:ext cx="1793874" cy="579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32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104.5º</a:t>
              </a:r>
            </a:p>
          </p:txBody>
        </p:sp>
        <p:sp>
          <p:nvSpPr>
            <p:cNvPr id="972" name="Shape 972"/>
            <p:cNvSpPr txBox="1"/>
            <p:nvPr/>
          </p:nvSpPr>
          <p:spPr>
            <a:xfrm>
              <a:off x="6858000" y="4953000"/>
              <a:ext cx="1143000" cy="1066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ct val="25000"/>
                <a:buFont typeface="Arial"/>
                <a:buNone/>
              </a:pPr>
              <a:r>
                <a:rPr b="0" i="0" lang="en-US" sz="3200" u="non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Bent, polar</a:t>
              </a:r>
            </a:p>
          </p:txBody>
        </p:sp>
        <p:sp>
          <p:nvSpPr>
            <p:cNvPr id="973" name="Shape 973"/>
            <p:cNvSpPr/>
            <p:nvPr/>
          </p:nvSpPr>
          <p:spPr>
            <a:xfrm flipH="1" rot="10800000">
              <a:off x="4191000" y="3276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4" name="Shape 974"/>
            <p:cNvSpPr/>
            <p:nvPr/>
          </p:nvSpPr>
          <p:spPr>
            <a:xfrm flipH="1" rot="10800000">
              <a:off x="4495800" y="3276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5" name="Shape 975"/>
            <p:cNvSpPr/>
            <p:nvPr/>
          </p:nvSpPr>
          <p:spPr>
            <a:xfrm flipH="1" rot="10800000">
              <a:off x="5486400" y="6172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6" name="Shape 976"/>
            <p:cNvSpPr/>
            <p:nvPr/>
          </p:nvSpPr>
          <p:spPr>
            <a:xfrm flipH="1" rot="10800000">
              <a:off x="5791200" y="6172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7" name="Shape 977"/>
            <p:cNvSpPr/>
            <p:nvPr/>
          </p:nvSpPr>
          <p:spPr>
            <a:xfrm flipH="1" rot="10800000">
              <a:off x="5486400" y="5181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8" name="Shape 978"/>
            <p:cNvSpPr/>
            <p:nvPr/>
          </p:nvSpPr>
          <p:spPr>
            <a:xfrm flipH="1" rot="10800000">
              <a:off x="5867400" y="5181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9" name="Shape 979"/>
            <p:cNvSpPr/>
            <p:nvPr/>
          </p:nvSpPr>
          <p:spPr>
            <a:xfrm flipH="1" rot="10800000">
              <a:off x="48768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0" name="Shape 980"/>
            <p:cNvSpPr/>
            <p:nvPr/>
          </p:nvSpPr>
          <p:spPr>
            <a:xfrm rot="10800000">
              <a:off x="4876800" y="3581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81" name="Shape 981"/>
            <p:cNvCxnSpPr/>
            <p:nvPr/>
          </p:nvCxnSpPr>
          <p:spPr>
            <a:xfrm>
              <a:off x="4800600" y="5257800"/>
              <a:ext cx="457200" cy="22860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982" name="Shape 982"/>
            <p:cNvSpPr/>
            <p:nvPr/>
          </p:nvSpPr>
          <p:spPr>
            <a:xfrm flipH="1" rot="10800000">
              <a:off x="6172200" y="5562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3" name="Shape 983"/>
            <p:cNvSpPr/>
            <p:nvPr/>
          </p:nvSpPr>
          <p:spPr>
            <a:xfrm flipH="1" rot="10800000">
              <a:off x="6172200" y="5867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4" name="Shape 984"/>
            <p:cNvSpPr/>
            <p:nvPr/>
          </p:nvSpPr>
          <p:spPr>
            <a:xfrm flipH="1" rot="10800000">
              <a:off x="3886200" y="38862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Shape 985"/>
            <p:cNvSpPr/>
            <p:nvPr/>
          </p:nvSpPr>
          <p:spPr>
            <a:xfrm flipH="1" rot="10800000">
              <a:off x="3886200" y="3581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6" name="Shape 986"/>
            <p:cNvSpPr txBox="1"/>
            <p:nvPr/>
          </p:nvSpPr>
          <p:spPr>
            <a:xfrm>
              <a:off x="4114800" y="4495800"/>
              <a:ext cx="1000125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025" lIns="92075" rIns="92075" tIns="46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6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  <p:sp>
          <p:nvSpPr>
            <p:cNvPr id="987" name="Shape 987"/>
            <p:cNvSpPr/>
            <p:nvPr/>
          </p:nvSpPr>
          <p:spPr>
            <a:xfrm flipH="1" rot="10800000">
              <a:off x="3810000" y="58674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8" name="Shape 988"/>
            <p:cNvSpPr/>
            <p:nvPr/>
          </p:nvSpPr>
          <p:spPr>
            <a:xfrm flipH="1" rot="10800000">
              <a:off x="4038600" y="60198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9" name="Shape 989"/>
            <p:cNvSpPr/>
            <p:nvPr/>
          </p:nvSpPr>
          <p:spPr>
            <a:xfrm rot="10800000">
              <a:off x="3200400" y="53340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0" name="Shape 990"/>
            <p:cNvSpPr/>
            <p:nvPr/>
          </p:nvSpPr>
          <p:spPr>
            <a:xfrm rot="10800000">
              <a:off x="3352800" y="5562600"/>
              <a:ext cx="152399" cy="152399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91" name="Shape 991"/>
            <p:cNvCxnSpPr/>
            <p:nvPr/>
          </p:nvCxnSpPr>
          <p:spPr>
            <a:xfrm>
              <a:off x="4495800" y="4191000"/>
              <a:ext cx="0" cy="38100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ransition spd="slow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Shape 996"/>
          <p:cNvSpPr txBox="1"/>
          <p:nvPr>
            <p:ph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</p:txBody>
      </p:sp>
      <p:sp>
        <p:nvSpPr>
          <p:cNvPr id="997" name="Shape 997"/>
          <p:cNvSpPr txBox="1"/>
          <p:nvPr>
            <p:ph idx="1" type="body"/>
          </p:nvPr>
        </p:nvSpPr>
        <p:spPr>
          <a:xfrm>
            <a:off x="533400" y="1295400"/>
            <a:ext cx="8001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677862" lvl="0" marL="6778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10) Determine the number of bonds, draw the dot-dash diagram, state the VSEPR shape, provide the bond angle, and determine the polarity for SiF</a:t>
            </a:r>
            <a:r>
              <a:rPr b="0" baseline="-2500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cxnSp>
        <p:nvCxnSpPr>
          <p:cNvPr id="998" name="Shape 998"/>
          <p:cNvCxnSpPr/>
          <p:nvPr/>
        </p:nvCxnSpPr>
        <p:spPr>
          <a:xfrm flipH="1">
            <a:off x="4114800" y="5264150"/>
            <a:ext cx="304799" cy="374649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99" name="Shape 999"/>
          <p:cNvSpPr txBox="1"/>
          <p:nvPr/>
        </p:nvSpPr>
        <p:spPr>
          <a:xfrm>
            <a:off x="5257800" y="5029200"/>
            <a:ext cx="1000125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cxnSp>
        <p:nvCxnSpPr>
          <p:cNvPr id="1000" name="Shape 1000"/>
          <p:cNvCxnSpPr/>
          <p:nvPr/>
        </p:nvCxnSpPr>
        <p:spPr>
          <a:xfrm flipH="1" rot="10800000">
            <a:off x="3505200" y="5029199"/>
            <a:ext cx="533399" cy="2286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01" name="Shape 1001"/>
          <p:cNvSpPr txBox="1"/>
          <p:nvPr/>
        </p:nvSpPr>
        <p:spPr>
          <a:xfrm>
            <a:off x="4191000" y="3048000"/>
            <a:ext cx="1016000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sp>
        <p:nvSpPr>
          <p:cNvPr id="1002" name="Shape 1002"/>
          <p:cNvSpPr/>
          <p:nvPr/>
        </p:nvSpPr>
        <p:spPr>
          <a:xfrm flipH="1" rot="3000000">
            <a:off x="4479924" y="4359275"/>
            <a:ext cx="715962" cy="531811"/>
          </a:xfrm>
          <a:custGeom>
            <a:pathLst>
              <a:path extrusionOk="0" fill="none" h="120000" w="120000">
                <a:moveTo>
                  <a:pt x="0" y="65316"/>
                </a:moveTo>
                <a:cubicBezTo>
                  <a:pt x="12172" y="25222"/>
                  <a:pt x="36638" y="-5"/>
                  <a:pt x="63356" y="0"/>
                </a:cubicBezTo>
                <a:cubicBezTo>
                  <a:pt x="85585" y="0"/>
                  <a:pt x="106539" y="17511"/>
                  <a:pt x="120000" y="47333"/>
                </a:cubicBezTo>
              </a:path>
              <a:path extrusionOk="0" h="120000" w="120000">
                <a:moveTo>
                  <a:pt x="0" y="65316"/>
                </a:moveTo>
                <a:cubicBezTo>
                  <a:pt x="12172" y="25222"/>
                  <a:pt x="36638" y="-5"/>
                  <a:pt x="63356" y="0"/>
                </a:cubicBezTo>
                <a:cubicBezTo>
                  <a:pt x="85585" y="0"/>
                  <a:pt x="106539" y="17511"/>
                  <a:pt x="120000" y="47333"/>
                </a:cubicBezTo>
                <a:lnTo>
                  <a:pt x="63356" y="120000"/>
                </a:lnTo>
                <a:lnTo>
                  <a:pt x="0" y="65316"/>
                </a:lnTo>
                <a:close/>
              </a:path>
            </a:pathLst>
          </a:custGeom>
          <a:noFill/>
          <a:ln cap="rnd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3" name="Shape 1003"/>
          <p:cNvSpPr txBox="1"/>
          <p:nvPr/>
        </p:nvSpPr>
        <p:spPr>
          <a:xfrm>
            <a:off x="5029200" y="4038600"/>
            <a:ext cx="179387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109.5º</a:t>
            </a:r>
          </a:p>
        </p:txBody>
      </p:sp>
      <p:sp>
        <p:nvSpPr>
          <p:cNvPr id="1004" name="Shape 1004"/>
          <p:cNvSpPr txBox="1"/>
          <p:nvPr/>
        </p:nvSpPr>
        <p:spPr>
          <a:xfrm>
            <a:off x="6324600" y="4724400"/>
            <a:ext cx="22860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Tetrahedral, nonpolar</a:t>
            </a:r>
          </a:p>
        </p:txBody>
      </p:sp>
      <p:sp>
        <p:nvSpPr>
          <p:cNvPr id="1005" name="Shape 1005"/>
          <p:cNvSpPr/>
          <p:nvPr/>
        </p:nvSpPr>
        <p:spPr>
          <a:xfrm flipH="1" rot="10800000">
            <a:off x="4343400" y="3048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6" name="Shape 1006"/>
          <p:cNvSpPr/>
          <p:nvPr/>
        </p:nvSpPr>
        <p:spPr>
          <a:xfrm flipH="1" rot="10800000">
            <a:off x="4648200" y="3048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7" name="Shape 1007"/>
          <p:cNvSpPr/>
          <p:nvPr/>
        </p:nvSpPr>
        <p:spPr>
          <a:xfrm flipH="1" rot="10800000">
            <a:off x="5181600" y="5715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8" name="Shape 1008"/>
          <p:cNvSpPr/>
          <p:nvPr/>
        </p:nvSpPr>
        <p:spPr>
          <a:xfrm flipH="1" rot="10800000">
            <a:off x="5486400" y="5867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9" name="Shape 1009"/>
          <p:cNvSpPr/>
          <p:nvPr/>
        </p:nvSpPr>
        <p:spPr>
          <a:xfrm flipH="1" rot="10800000">
            <a:off x="5334000" y="4953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0" name="Shape 1010"/>
          <p:cNvSpPr/>
          <p:nvPr/>
        </p:nvSpPr>
        <p:spPr>
          <a:xfrm flipH="1" rot="10800000">
            <a:off x="5638800" y="4953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1" name="Shape 1011"/>
          <p:cNvSpPr/>
          <p:nvPr/>
        </p:nvSpPr>
        <p:spPr>
          <a:xfrm flipH="1" rot="10800000">
            <a:off x="48768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2" name="Shape 1012"/>
          <p:cNvSpPr/>
          <p:nvPr/>
        </p:nvSpPr>
        <p:spPr>
          <a:xfrm rot="10800000">
            <a:off x="4876800" y="3352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3" name="Shape 1013"/>
          <p:cNvCxnSpPr/>
          <p:nvPr/>
        </p:nvCxnSpPr>
        <p:spPr>
          <a:xfrm>
            <a:off x="4800600" y="5029200"/>
            <a:ext cx="457200" cy="2286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14" name="Shape 1014"/>
          <p:cNvSpPr/>
          <p:nvPr/>
        </p:nvSpPr>
        <p:spPr>
          <a:xfrm flipH="1" rot="10800000">
            <a:off x="5943600" y="5334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5" name="Shape 1015"/>
          <p:cNvSpPr/>
          <p:nvPr/>
        </p:nvSpPr>
        <p:spPr>
          <a:xfrm flipH="1" rot="10800000">
            <a:off x="5867400" y="5638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6" name="Shape 1016"/>
          <p:cNvSpPr/>
          <p:nvPr/>
        </p:nvSpPr>
        <p:spPr>
          <a:xfrm flipH="1" rot="10800000">
            <a:off x="40386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7" name="Shape 1017"/>
          <p:cNvSpPr/>
          <p:nvPr/>
        </p:nvSpPr>
        <p:spPr>
          <a:xfrm flipH="1" rot="10800000">
            <a:off x="4038600" y="3352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8" name="Shape 1018"/>
          <p:cNvSpPr txBox="1"/>
          <p:nvPr/>
        </p:nvSpPr>
        <p:spPr>
          <a:xfrm>
            <a:off x="4114800" y="4267200"/>
            <a:ext cx="1000125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</a:p>
        </p:txBody>
      </p:sp>
      <p:sp>
        <p:nvSpPr>
          <p:cNvPr id="1019" name="Shape 1019"/>
          <p:cNvSpPr/>
          <p:nvPr/>
        </p:nvSpPr>
        <p:spPr>
          <a:xfrm flipH="1" rot="10800000">
            <a:off x="3581400" y="6019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0" name="Shape 1020"/>
          <p:cNvSpPr/>
          <p:nvPr/>
        </p:nvSpPr>
        <p:spPr>
          <a:xfrm flipH="1" rot="10800000">
            <a:off x="3581400" y="5715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1" name="Shape 1021"/>
          <p:cNvSpPr/>
          <p:nvPr/>
        </p:nvSpPr>
        <p:spPr>
          <a:xfrm rot="10800000">
            <a:off x="2743200" y="5181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2" name="Shape 1022"/>
          <p:cNvSpPr/>
          <p:nvPr/>
        </p:nvSpPr>
        <p:spPr>
          <a:xfrm rot="10800000">
            <a:off x="2743200" y="5486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3" name="Shape 1023"/>
          <p:cNvCxnSpPr/>
          <p:nvPr/>
        </p:nvCxnSpPr>
        <p:spPr>
          <a:xfrm>
            <a:off x="4495800" y="3962400"/>
            <a:ext cx="0" cy="3810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24" name="Shape 1024"/>
          <p:cNvSpPr txBox="1"/>
          <p:nvPr/>
        </p:nvSpPr>
        <p:spPr>
          <a:xfrm>
            <a:off x="3733800" y="5410200"/>
            <a:ext cx="787400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sp>
        <p:nvSpPr>
          <p:cNvPr id="1025" name="Shape 1025"/>
          <p:cNvSpPr txBox="1"/>
          <p:nvPr/>
        </p:nvSpPr>
        <p:spPr>
          <a:xfrm>
            <a:off x="2895600" y="4876800"/>
            <a:ext cx="6095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sp>
        <p:nvSpPr>
          <p:cNvPr id="1026" name="Shape 1026"/>
          <p:cNvSpPr/>
          <p:nvPr/>
        </p:nvSpPr>
        <p:spPr>
          <a:xfrm rot="10800000">
            <a:off x="2971800" y="4876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7" name="Shape 1027"/>
          <p:cNvSpPr/>
          <p:nvPr/>
        </p:nvSpPr>
        <p:spPr>
          <a:xfrm rot="10800000">
            <a:off x="3276600" y="4876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Shape 1028"/>
          <p:cNvSpPr/>
          <p:nvPr/>
        </p:nvSpPr>
        <p:spPr>
          <a:xfrm rot="10800000">
            <a:off x="3352800" y="5486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Shape 1029"/>
          <p:cNvSpPr/>
          <p:nvPr/>
        </p:nvSpPr>
        <p:spPr>
          <a:xfrm rot="10800000">
            <a:off x="3124200" y="5715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Shape 1030"/>
          <p:cNvSpPr/>
          <p:nvPr/>
        </p:nvSpPr>
        <p:spPr>
          <a:xfrm flipH="1" rot="10800000">
            <a:off x="3810000" y="6248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Shape 1031"/>
          <p:cNvSpPr/>
          <p:nvPr/>
        </p:nvSpPr>
        <p:spPr>
          <a:xfrm flipH="1" rot="10800000">
            <a:off x="4114800" y="6248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2" name="Shape 1032"/>
          <p:cNvSpPr/>
          <p:nvPr/>
        </p:nvSpPr>
        <p:spPr>
          <a:xfrm flipH="1" rot="10800000">
            <a:off x="4343400" y="6019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3" name="Shape 1033"/>
          <p:cNvSpPr/>
          <p:nvPr/>
        </p:nvSpPr>
        <p:spPr>
          <a:xfrm flipH="1" rot="10800000">
            <a:off x="4343400" y="5715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7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Shape 1038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Like Dissolves Like</a:t>
            </a:r>
          </a:p>
        </p:txBody>
      </p:sp>
      <p:sp>
        <p:nvSpPr>
          <p:cNvPr id="1039" name="Shape 1039"/>
          <p:cNvSpPr txBox="1"/>
          <p:nvPr>
            <p:ph idx="1" type="body"/>
          </p:nvPr>
        </p:nvSpPr>
        <p:spPr>
          <a:xfrm>
            <a:off x="990600" y="1752600"/>
            <a:ext cx="71627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Although water dissolves an enormous variety of substances, both ionic and covalent, it does not dissolve everything. 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phrase that scientists often use when predicting solubility is “like dissolves like.”</a:t>
            </a:r>
          </a:p>
        </p:txBody>
      </p:sp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3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Like Dissolves Like</a:t>
            </a:r>
          </a:p>
        </p:txBody>
      </p:sp>
      <p:sp>
        <p:nvSpPr>
          <p:cNvPr id="1045" name="Shape 1045"/>
          <p:cNvSpPr txBox="1"/>
          <p:nvPr>
            <p:ph idx="1" type="body"/>
          </p:nvPr>
        </p:nvSpPr>
        <p:spPr>
          <a:xfrm>
            <a:off x="990600" y="1752600"/>
            <a:ext cx="71627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Polar substances will dissolve in other substances that are polar.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Nonpolar substances dissolve in other nonpolar substances.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1676400"/>
            <a:ext cx="76961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2) Is water (H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O) polar?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914400" y="4329112"/>
            <a:ext cx="6934199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YES. The lone pair electrons around the central element makes water polar.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2209800" y="2743200"/>
            <a:ext cx="4572000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 – O – H</a:t>
            </a:r>
          </a:p>
        </p:txBody>
      </p:sp>
      <p:sp>
        <p:nvSpPr>
          <p:cNvPr id="258" name="Shape 258"/>
          <p:cNvSpPr/>
          <p:nvPr/>
        </p:nvSpPr>
        <p:spPr>
          <a:xfrm>
            <a:off x="4267200" y="2667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4572000" y="2667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42672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/>
          <p:nvPr/>
        </p:nvSpPr>
        <p:spPr>
          <a:xfrm>
            <a:off x="45720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1295400"/>
            <a:ext cx="76961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3) Is carbon tetrachloride (CCl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polar?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762000" y="4876800"/>
            <a:ext cx="7619999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28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NO. There are no lone pair electrons around the central element, and the same element is pulling on carbon in all directions.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2209800" y="2971800"/>
            <a:ext cx="4572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4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 – C – Cl</a:t>
            </a:r>
          </a:p>
        </p:txBody>
      </p:sp>
      <p:cxnSp>
        <p:nvCxnSpPr>
          <p:cNvPr id="270" name="Shape 270"/>
          <p:cNvCxnSpPr/>
          <p:nvPr/>
        </p:nvCxnSpPr>
        <p:spPr>
          <a:xfrm>
            <a:off x="4495800" y="3733800"/>
            <a:ext cx="0" cy="304799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1" name="Shape 271"/>
          <p:cNvSpPr txBox="1"/>
          <p:nvPr/>
        </p:nvSpPr>
        <p:spPr>
          <a:xfrm>
            <a:off x="4191000" y="3962400"/>
            <a:ext cx="1143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4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</a:p>
        </p:txBody>
      </p:sp>
      <p:cxnSp>
        <p:nvCxnSpPr>
          <p:cNvPr id="272" name="Shape 272"/>
          <p:cNvCxnSpPr/>
          <p:nvPr/>
        </p:nvCxnSpPr>
        <p:spPr>
          <a:xfrm>
            <a:off x="4495800" y="2743200"/>
            <a:ext cx="0" cy="304799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3" name="Shape 273"/>
          <p:cNvSpPr txBox="1"/>
          <p:nvPr/>
        </p:nvSpPr>
        <p:spPr>
          <a:xfrm>
            <a:off x="4114800" y="1981200"/>
            <a:ext cx="1143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4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</a:p>
        </p:txBody>
      </p:sp>
      <p:sp>
        <p:nvSpPr>
          <p:cNvPr id="274" name="Shape 274"/>
          <p:cNvSpPr/>
          <p:nvPr/>
        </p:nvSpPr>
        <p:spPr>
          <a:xfrm>
            <a:off x="4038600" y="2438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4038600" y="2209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/>
          <p:nvPr/>
        </p:nvSpPr>
        <p:spPr>
          <a:xfrm>
            <a:off x="4267200" y="19812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4495800" y="19812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4800600" y="2209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4800600" y="2438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Shape 280"/>
          <p:cNvSpPr/>
          <p:nvPr/>
        </p:nvSpPr>
        <p:spPr>
          <a:xfrm>
            <a:off x="3352800" y="2971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Shape 281"/>
          <p:cNvSpPr/>
          <p:nvPr/>
        </p:nvSpPr>
        <p:spPr>
          <a:xfrm>
            <a:off x="2819400" y="3429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Shape 282"/>
          <p:cNvSpPr/>
          <p:nvPr/>
        </p:nvSpPr>
        <p:spPr>
          <a:xfrm>
            <a:off x="2819400" y="3200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3124200" y="2971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3124200" y="3733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3352800" y="3733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5486400" y="2971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5715000" y="2971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5943600" y="3200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/>
          <p:cNvSpPr/>
          <p:nvPr/>
        </p:nvSpPr>
        <p:spPr>
          <a:xfrm>
            <a:off x="5943600" y="3429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54864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Shape 291"/>
          <p:cNvSpPr/>
          <p:nvPr/>
        </p:nvSpPr>
        <p:spPr>
          <a:xfrm>
            <a:off x="57150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4876800" y="4191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Shape 293"/>
          <p:cNvSpPr/>
          <p:nvPr/>
        </p:nvSpPr>
        <p:spPr>
          <a:xfrm>
            <a:off x="4343400" y="46482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4114800" y="4191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4114800" y="4419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4572000" y="46482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4876800" y="4419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4294967295"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03" name="Shape 303"/>
          <p:cNvSpPr txBox="1"/>
          <p:nvPr>
            <p:ph idx="4294967295" type="body"/>
          </p:nvPr>
        </p:nvSpPr>
        <p:spPr>
          <a:xfrm>
            <a:off x="685800" y="1295400"/>
            <a:ext cx="76961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4) Is trichloromethane (CHCl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polar?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762000" y="5257800"/>
            <a:ext cx="7619999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28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YES. Different elements are pulling on carbon.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2209800" y="2971800"/>
            <a:ext cx="4572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4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 – C – Cl</a:t>
            </a:r>
          </a:p>
        </p:txBody>
      </p:sp>
      <p:cxnSp>
        <p:nvCxnSpPr>
          <p:cNvPr id="306" name="Shape 306"/>
          <p:cNvCxnSpPr/>
          <p:nvPr/>
        </p:nvCxnSpPr>
        <p:spPr>
          <a:xfrm>
            <a:off x="4495800" y="3733800"/>
            <a:ext cx="0" cy="304799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7" name="Shape 307"/>
          <p:cNvSpPr txBox="1"/>
          <p:nvPr/>
        </p:nvSpPr>
        <p:spPr>
          <a:xfrm>
            <a:off x="4191000" y="3962400"/>
            <a:ext cx="1143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4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</a:p>
        </p:txBody>
      </p:sp>
      <p:cxnSp>
        <p:nvCxnSpPr>
          <p:cNvPr id="308" name="Shape 308"/>
          <p:cNvCxnSpPr/>
          <p:nvPr/>
        </p:nvCxnSpPr>
        <p:spPr>
          <a:xfrm>
            <a:off x="4495800" y="2743200"/>
            <a:ext cx="0" cy="304799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9" name="Shape 309"/>
          <p:cNvSpPr txBox="1"/>
          <p:nvPr/>
        </p:nvSpPr>
        <p:spPr>
          <a:xfrm>
            <a:off x="4114800" y="1981200"/>
            <a:ext cx="1143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4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</a:p>
        </p:txBody>
      </p:sp>
      <p:sp>
        <p:nvSpPr>
          <p:cNvPr id="310" name="Shape 310"/>
          <p:cNvSpPr/>
          <p:nvPr/>
        </p:nvSpPr>
        <p:spPr>
          <a:xfrm>
            <a:off x="4038600" y="2438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4038600" y="2209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/>
          <p:nvPr/>
        </p:nvSpPr>
        <p:spPr>
          <a:xfrm>
            <a:off x="4267200" y="19812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4495800" y="19812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4800600" y="2209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4800600" y="2438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5486400" y="2971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5715000" y="29718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Shape 318"/>
          <p:cNvSpPr/>
          <p:nvPr/>
        </p:nvSpPr>
        <p:spPr>
          <a:xfrm>
            <a:off x="5943600" y="3200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Shape 319"/>
          <p:cNvSpPr/>
          <p:nvPr/>
        </p:nvSpPr>
        <p:spPr>
          <a:xfrm>
            <a:off x="5943600" y="3429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/>
          <p:nvPr/>
        </p:nvSpPr>
        <p:spPr>
          <a:xfrm>
            <a:off x="54864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5715000" y="3657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Shape 322"/>
          <p:cNvSpPr/>
          <p:nvPr/>
        </p:nvSpPr>
        <p:spPr>
          <a:xfrm>
            <a:off x="4876800" y="4191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Shape 323"/>
          <p:cNvSpPr/>
          <p:nvPr/>
        </p:nvSpPr>
        <p:spPr>
          <a:xfrm>
            <a:off x="4343400" y="46482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Shape 324"/>
          <p:cNvSpPr/>
          <p:nvPr/>
        </p:nvSpPr>
        <p:spPr>
          <a:xfrm>
            <a:off x="4114800" y="41910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Shape 325"/>
          <p:cNvSpPr/>
          <p:nvPr/>
        </p:nvSpPr>
        <p:spPr>
          <a:xfrm>
            <a:off x="4114800" y="4419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4572000" y="46482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Shape 327"/>
          <p:cNvSpPr/>
          <p:nvPr/>
        </p:nvSpPr>
        <p:spPr>
          <a:xfrm>
            <a:off x="4876800" y="44196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</p:txBody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1600200"/>
            <a:ext cx="76961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5) Is ammonia (NH</a:t>
            </a:r>
            <a:r>
              <a:rPr b="0" baseline="-2500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polar?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914400" y="4724400"/>
            <a:ext cx="6934199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YES. The lone pair electrons around the central element results in ammonia being polar.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2209800" y="2514600"/>
            <a:ext cx="4572000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 – N – H</a:t>
            </a:r>
          </a:p>
        </p:txBody>
      </p:sp>
      <p:sp>
        <p:nvSpPr>
          <p:cNvPr id="336" name="Shape 336"/>
          <p:cNvSpPr/>
          <p:nvPr/>
        </p:nvSpPr>
        <p:spPr>
          <a:xfrm>
            <a:off x="4343400" y="2438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Shape 337"/>
          <p:cNvSpPr/>
          <p:nvPr/>
        </p:nvSpPr>
        <p:spPr>
          <a:xfrm>
            <a:off x="4572000" y="2438400"/>
            <a:ext cx="152399" cy="15239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8" name="Shape 338"/>
          <p:cNvCxnSpPr/>
          <p:nvPr/>
        </p:nvCxnSpPr>
        <p:spPr>
          <a:xfrm>
            <a:off x="4495800" y="3505200"/>
            <a:ext cx="0" cy="4572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9" name="Shape 339"/>
          <p:cNvSpPr txBox="1"/>
          <p:nvPr/>
        </p:nvSpPr>
        <p:spPr>
          <a:xfrm>
            <a:off x="3886200" y="3810000"/>
            <a:ext cx="1143000" cy="1189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7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2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5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1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7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6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1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8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9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3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0_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