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4" name="Shape 6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7" name="Shape 64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48200" y="1295400"/>
            <a:ext cx="38099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12954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 rot="5400000">
            <a:off x="4562475" y="2428874"/>
            <a:ext cx="5829299" cy="1962149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561975" y="542924"/>
            <a:ext cx="5829299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 rot="5400000">
            <a:off x="2057400" y="-76200"/>
            <a:ext cx="50291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rgbClr val="00175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13" name="Shape 13"/>
          <p:cNvGrpSpPr/>
          <p:nvPr/>
        </p:nvGrpSpPr>
        <p:grpSpPr>
          <a:xfrm>
            <a:off x="457200" y="357187"/>
            <a:ext cx="8231187" cy="1458911"/>
            <a:chOff x="457200" y="357187"/>
            <a:chExt cx="8231187" cy="1458911"/>
          </a:xfrm>
        </p:grpSpPr>
        <p:sp>
          <p:nvSpPr>
            <p:cNvPr id="14" name="Shape 14"/>
            <p:cNvSpPr/>
            <p:nvPr/>
          </p:nvSpPr>
          <p:spPr>
            <a:xfrm>
              <a:off x="457200" y="366712"/>
              <a:ext cx="136524" cy="144938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8604" y="12617"/>
                  </a:lnTo>
                  <a:lnTo>
                    <a:pt x="118604" y="107250"/>
                  </a:lnTo>
                  <a:lnTo>
                    <a:pt x="0" y="119868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8550275" y="357187"/>
              <a:ext cx="138112" cy="1444624"/>
            </a:xfrm>
            <a:custGeom>
              <a:pathLst>
                <a:path extrusionOk="0" h="120000" w="120000">
                  <a:moveTo>
                    <a:pt x="118620" y="0"/>
                  </a:moveTo>
                  <a:lnTo>
                    <a:pt x="0" y="12263"/>
                  </a:lnTo>
                  <a:lnTo>
                    <a:pt x="0" y="107208"/>
                  </a:lnTo>
                  <a:lnTo>
                    <a:pt x="118620" y="119868"/>
                  </a:lnTo>
                  <a:lnTo>
                    <a:pt x="1186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57200" y="361950"/>
              <a:ext cx="8231187" cy="16351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76" y="3495"/>
                  </a:lnTo>
                  <a:lnTo>
                    <a:pt x="117870" y="118834"/>
                  </a:lnTo>
                  <a:lnTo>
                    <a:pt x="2036" y="118834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/>
          <p:nvPr/>
        </p:nvSpPr>
        <p:spPr>
          <a:xfrm>
            <a:off x="457200" y="1343025"/>
            <a:ext cx="125412" cy="51974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481" y="3921"/>
                </a:lnTo>
                <a:lnTo>
                  <a:pt x="118481" y="116041"/>
                </a:lnTo>
                <a:lnTo>
                  <a:pt x="0" y="119963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550275" y="1247775"/>
            <a:ext cx="133349" cy="5278437"/>
          </a:xfrm>
          <a:custGeom>
            <a:pathLst>
              <a:path extrusionOk="0" h="120000" w="120000">
                <a:moveTo>
                  <a:pt x="118571" y="0"/>
                </a:moveTo>
                <a:lnTo>
                  <a:pt x="4285" y="3933"/>
                </a:lnTo>
                <a:lnTo>
                  <a:pt x="0" y="116679"/>
                </a:lnTo>
                <a:lnTo>
                  <a:pt x="118571" y="119963"/>
                </a:lnTo>
                <a:lnTo>
                  <a:pt x="118571" y="0"/>
                </a:lnTo>
              </a:path>
            </a:pathLst>
          </a:custGeom>
          <a:solidFill>
            <a:schemeClr val="folHlink"/>
          </a:solidFill>
          <a:ln cap="rnd" cmpd="sng" w="12700">
            <a:solidFill>
              <a:schemeClr val="fol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457200" y="6386512"/>
            <a:ext cx="8231187" cy="139699"/>
          </a:xfrm>
          <a:custGeom>
            <a:pathLst>
              <a:path extrusionOk="0" h="120000" w="120000">
                <a:moveTo>
                  <a:pt x="0" y="118636"/>
                </a:moveTo>
                <a:lnTo>
                  <a:pt x="119976" y="118636"/>
                </a:lnTo>
                <a:lnTo>
                  <a:pt x="117917" y="0"/>
                </a:lnTo>
                <a:lnTo>
                  <a:pt x="2059" y="0"/>
                </a:lnTo>
                <a:lnTo>
                  <a:pt x="0" y="118636"/>
                </a:lnTo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592137" y="523875"/>
            <a:ext cx="7958137" cy="58578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12954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838200" y="838200"/>
            <a:ext cx="74676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and Bases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 1</a:t>
            </a:r>
          </a:p>
        </p:txBody>
      </p:sp>
      <p:pic>
        <p:nvPicPr>
          <p:cNvPr descr="59E45C5F-E6F1-441B-86A9ECDE46C77DFB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276600"/>
            <a:ext cx="3686174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Bases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1828800"/>
            <a:ext cx="76961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cause certain colored dyes (indicators) to change color. (Litmus paper turns blue).</a:t>
            </a:r>
          </a:p>
        </p:txBody>
      </p:sp>
      <p:pic>
        <p:nvPicPr>
          <p:cNvPr descr="ph-balanced-1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3733800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Bases</a:t>
            </a:r>
          </a:p>
        </p:txBody>
      </p:sp>
      <p:sp>
        <p:nvSpPr>
          <p:cNvPr id="166" name="Shape 166"/>
          <p:cNvSpPr txBox="1"/>
          <p:nvPr>
            <p:ph idx="4294967295" type="body"/>
          </p:nvPr>
        </p:nvSpPr>
        <p:spPr>
          <a:xfrm>
            <a:off x="685800" y="1828800"/>
            <a:ext cx="39623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cause the indicator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phenolphthalein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turn pink.</a:t>
            </a:r>
          </a:p>
        </p:txBody>
      </p:sp>
      <p:pic>
        <p:nvPicPr>
          <p:cNvPr descr="Wbanka2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905000"/>
            <a:ext cx="2809875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Bases</a:t>
            </a:r>
          </a:p>
        </p:txBody>
      </p:sp>
      <p:sp>
        <p:nvSpPr>
          <p:cNvPr id="173" name="Shape 173"/>
          <p:cNvSpPr txBox="1"/>
          <p:nvPr>
            <p:ph idx="4294967295" type="body"/>
          </p:nvPr>
        </p:nvSpPr>
        <p:spPr>
          <a:xfrm>
            <a:off x="685800" y="1828800"/>
            <a:ext cx="76961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react with acids to form water and a salt.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do not commonly react with metals.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Naming Acids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1752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are compounds that give off hydrogen ions (H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when dissolved in water.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will always contain one or more hydrogen ions next to an anion.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anion determines the name of the acid.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Naming Binary Acids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1905000"/>
            <a:ext cx="7772400" cy="349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Binary acids contain hydrogen and an anion whose name ends in –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naming the acid, put the prefix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change -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 acid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143000" y="2514600"/>
            <a:ext cx="6934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chlor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143000" y="38100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 with the prefix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-, name the nonmetallic ion and change -ide to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-ic acid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590800" y="54864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038600" y="5486400"/>
            <a:ext cx="1395411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chlor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5257800" y="54864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257800" y="5486400"/>
            <a:ext cx="2438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 acid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43000" y="2514600"/>
            <a:ext cx="6934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sulf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143000" y="38100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 with the prefix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and name the nonmetallic ion.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895600" y="51816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343400" y="5181600"/>
            <a:ext cx="1054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sulf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257800" y="51816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219200" y="25908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next step is change -ide to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-ic acid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but for sulfur the “ur” is added before -ic.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2362200" y="4572000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3810000" y="4572000"/>
            <a:ext cx="1054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sulf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724400" y="45720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257800" y="4572000"/>
            <a:ext cx="2438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 acid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724400" y="4572000"/>
            <a:ext cx="1371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2274886"/>
            <a:ext cx="1752600" cy="8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HF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85800" y="3848100"/>
            <a:ext cx="1981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H</a:t>
            </a:r>
            <a:r>
              <a:rPr b="0" baseline="-2500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133600" y="4305300"/>
            <a:ext cx="5029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(hydrophosphoric acid)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133600" y="30861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(hydrofluoric acid)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62000" y="1752600"/>
            <a:ext cx="7543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Name the following binary acids.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85800" y="609600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1828800"/>
            <a:ext cx="7619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taste sour.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Lemon juice and vinegar, for example, are both aqueous solutions of acids.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conduct electricity; they are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electrolytes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are strong electrolytes, while others are weak electrolytes.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85800" y="800100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the Formulas for Binary Acids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2659061"/>
            <a:ext cx="7772400" cy="349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prefix hydro- lets you know the acid is binary.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whether you need to criss-cross the oxidation numbers of hydrogen and the nonmetal.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ydrobromic acid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219200" y="2590800"/>
            <a:ext cx="7010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the bromide 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ydrobromic acid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581400" y="2667000"/>
            <a:ext cx="2528886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762000" y="3886200"/>
            <a:ext cx="76199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two oxidation numbers add together to get zero.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886200" y="5181600"/>
            <a:ext cx="1497012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ydrotelluric acid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219200" y="2590800"/>
            <a:ext cx="7010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prefix hydro- lets you know the acid is binary.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the telluride 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3333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ydrotelluric acid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581400" y="2667000"/>
            <a:ext cx="2655887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85800" y="3733800"/>
            <a:ext cx="76199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two oxidation numbers do NOT add together to get zero, so you must criss-cross.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886200" y="5181600"/>
            <a:ext cx="1906586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6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6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1465262"/>
            <a:ext cx="7772400" cy="188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2) Write the formulas for the following binary acids.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Hydrocyanic acid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029200" y="2743200"/>
            <a:ext cx="2743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HCN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43000" y="4038600"/>
            <a:ext cx="4114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 Hydroselenic acid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5181600" y="3962400"/>
            <a:ext cx="2743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Naming Ternary Acids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1752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is a ternary acid if the anion has oxygen in it.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anion ends in -ate or -ite.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the suffix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-ate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-ic acid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the suffix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-ite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-ous acid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hydro- prefix is NOT used!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666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0" baseline="-2500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143000" y="2514600"/>
            <a:ext cx="6934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nitr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143000" y="38100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the polyatomic ion and change -ate to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-ic acid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124200" y="5410200"/>
            <a:ext cx="96043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3886200" y="54102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962400" y="5410200"/>
            <a:ext cx="2438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 acid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666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0" baseline="-2500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143000" y="2514600"/>
            <a:ext cx="6934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nitr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143000" y="38100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the polyatomic ion and change -ite to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-ous acid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124200" y="5410200"/>
            <a:ext cx="96043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3886200" y="54102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886200" y="5410200"/>
            <a:ext cx="2438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ous acid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1465262"/>
            <a:ext cx="7619999" cy="162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666"/>
              <a:buFont typeface="Arial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0" baseline="-2500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143000" y="2514600"/>
            <a:ext cx="6934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contains the hydrogen ion and phosph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ate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143000" y="38100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the polyatomic ion and change -ate to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-ic acid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2514600" y="5334000"/>
            <a:ext cx="20192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phosph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343400" y="533400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343400" y="5334000"/>
            <a:ext cx="327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oric acid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800600" y="838200"/>
            <a:ext cx="3581399" cy="4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acetic acid solution, which is a weak electrolyte, contains only a few ions and does not conduct as much current as a strong electrolyte. The bulb is only dimly lit.</a:t>
            </a:r>
          </a:p>
        </p:txBody>
      </p:sp>
      <p:pic>
        <p:nvPicPr>
          <p:cNvPr descr="Picture3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1000"/>
            <a:ext cx="3779836" cy="613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2403475"/>
            <a:ext cx="2971799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609600" y="4267200"/>
            <a:ext cx="2514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2895600" y="29718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(carbonic acid)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743200" y="4724400"/>
            <a:ext cx="5029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(sulfuric acid)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762000" y="1752600"/>
            <a:ext cx="7543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Name the following ternary acids.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2105025"/>
            <a:ext cx="2438399" cy="93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c)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685800" y="3962400"/>
            <a:ext cx="3124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d) HClO</a:t>
            </a:r>
            <a:r>
              <a:rPr b="0" baseline="-2500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590800" y="29337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(chromic acid)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2514600" y="4495800"/>
            <a:ext cx="5029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(chlorous acid)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85800" y="1600200"/>
            <a:ext cx="7543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the following ternary acids.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685800" y="800100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the Formulas for Ternary Acids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685800" y="25908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lack of the prefix hydro- from the name implies the acid is ternary, made of the hydrogen ion and a polyatomic 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whether you need to criss-cross the oxidation numbers of hydrogen and the polyatomic ion.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1550987"/>
            <a:ext cx="77724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Acetic acid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362200" y="5181600"/>
            <a:ext cx="4308474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85800" y="2590800"/>
            <a:ext cx="78485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polyatomic ion must end in –ate since the acid ends in -ic.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is made of H</a:t>
            </a:r>
            <a:r>
              <a:rPr b="1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the acetate 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09600" y="34290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two charges when added equal zero.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362200" y="1905000"/>
            <a:ext cx="4308474" cy="161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6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2895600" y="4648200"/>
            <a:ext cx="3276600" cy="1616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6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1550987"/>
            <a:ext cx="77724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Sulfurous acid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685800" y="25908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Again the lack of the prefix hydro- implies the acid is ternary, made of the hydrogen ion and a polyatomic ion.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1550987"/>
            <a:ext cx="77724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sulfurous acid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2895600" y="4953000"/>
            <a:ext cx="314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685800" y="2743200"/>
            <a:ext cx="77724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polyatomic ion must end in –ite since the acid ends in -ous.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acid is made of H</a:t>
            </a:r>
            <a:r>
              <a:rPr b="1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the sulfite 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09600" y="34290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two charges when added do not equal zero, so you must crisscross the oxidation numbers.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2895600" y="2057400"/>
            <a:ext cx="314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09600" y="34290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Ignore the negative sign and ones are understood.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2895600" y="2057400"/>
            <a:ext cx="3149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1+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3429000" y="4724400"/>
            <a:ext cx="24003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404" name="Shape 404"/>
          <p:cNvCxnSpPr/>
          <p:nvPr/>
        </p:nvCxnSpPr>
        <p:spPr>
          <a:xfrm>
            <a:off x="3886200" y="2667000"/>
            <a:ext cx="1904999" cy="3047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05" name="Shape 405"/>
          <p:cNvCxnSpPr/>
          <p:nvPr/>
        </p:nvCxnSpPr>
        <p:spPr>
          <a:xfrm flipH="1">
            <a:off x="3733799" y="2590800"/>
            <a:ext cx="1752600" cy="381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1550987"/>
            <a:ext cx="74676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4) Write the formulas for the following ternary acids.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a) perchloric acid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4724400" y="3124200"/>
            <a:ext cx="33527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HClO</a:t>
            </a:r>
            <a:r>
              <a:rPr b="0" baseline="-25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1143000" y="4648200"/>
            <a:ext cx="5333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iodic acid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810000" y="4648200"/>
            <a:ext cx="33527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85800" y="609600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1752600"/>
            <a:ext cx="35813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cause certain colored dyes (indicators) to change color. (Litmus paper turns red.)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828800"/>
            <a:ext cx="3800474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1550987"/>
            <a:ext cx="7467600" cy="17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the formulas for the following ternary acids.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c) nitrous acid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4114800" y="3124200"/>
            <a:ext cx="33527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HNO</a:t>
            </a:r>
            <a:r>
              <a:rPr b="0" baseline="-25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1143000" y="4648200"/>
            <a:ext cx="5333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d) bromic acid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191000" y="4648200"/>
            <a:ext cx="33527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HBrO</a:t>
            </a:r>
            <a:r>
              <a:rPr b="0" baseline="-2500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ctrTitle"/>
          </p:nvPr>
        </p:nvSpPr>
        <p:spPr>
          <a:xfrm>
            <a:off x="685800" y="1897061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</a:t>
            </a:r>
            <a:b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and Bases</a:t>
            </a: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Arrhenius Definition</a:t>
            </a: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1828800"/>
            <a:ext cx="78485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simplest definition is that an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 substance that produces hydronium ions when it dissolves in water.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hydronium 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consists of a hydrogen ion attached to a water molecule. </a:t>
            </a:r>
          </a:p>
        </p:txBody>
      </p:sp>
      <p:pic>
        <p:nvPicPr>
          <p:cNvPr descr="MiddleSchoolAudio" id="438" name="Shape 4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2971800"/>
            <a:ext cx="393700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ddleSchoolAudio"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4419600"/>
            <a:ext cx="393700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Arrhenius Definitions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1828800"/>
            <a:ext cx="78485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hydronium 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is equivalent to 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 and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acids according to Arrhenius.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Arrhenius Definitions</a:t>
            </a:r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1828800"/>
            <a:ext cx="75438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 substance that produces hydroxide ions, OH</a:t>
            </a:r>
            <a:r>
              <a:rPr b="1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when it dissolves in water.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NaOH are Arrhenius bases.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ammonia, could not be an Arrhenius base.</a:t>
            </a:r>
          </a:p>
        </p:txBody>
      </p:sp>
      <p:pic>
        <p:nvPicPr>
          <p:cNvPr descr="MiddleSchoolAudio"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895600"/>
            <a:ext cx="393700" cy="36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Monoprotic Acids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18288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Monoprotic acids have only one ionizable hydrogen.</a:t>
            </a:r>
          </a:p>
        </p:txBody>
      </p:sp>
      <p:pic>
        <p:nvPicPr>
          <p:cNvPr descr="eq07" id="460" name="Shape 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352800"/>
            <a:ext cx="6515100" cy="215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Polyprotic Acids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18288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Polyprotic acids have more than one ionizable hydrogen.</a:t>
            </a:r>
          </a:p>
        </p:txBody>
      </p:sp>
      <p:pic>
        <p:nvPicPr>
          <p:cNvPr descr="eq08" id="468" name="Shape 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3505200"/>
            <a:ext cx="6248399" cy="1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Bronsted-Lowry Definitions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18288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Bronsted-Lowry acid is a proton (H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donor.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HBr and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Bronsted-Lowry acids.</a:t>
            </a:r>
          </a:p>
        </p:txBody>
      </p:sp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Bronsted-Lowry Definitions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18288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a Bronsted-Lowry acid dissolves in water it gives its proton to water.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 (g) + 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(l)  		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Cl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grpSp>
        <p:nvGrpSpPr>
          <p:cNvPr id="483" name="Shape 483"/>
          <p:cNvGrpSpPr/>
          <p:nvPr/>
        </p:nvGrpSpPr>
        <p:grpSpPr>
          <a:xfrm>
            <a:off x="4267200" y="3200400"/>
            <a:ext cx="915986" cy="230187"/>
            <a:chOff x="4267200" y="4800600"/>
            <a:chExt cx="915986" cy="230187"/>
          </a:xfrm>
        </p:grpSpPr>
        <p:sp>
          <p:nvSpPr>
            <p:cNvPr id="484" name="Shape 484"/>
            <p:cNvSpPr/>
            <p:nvPr/>
          </p:nvSpPr>
          <p:spPr>
            <a:xfrm>
              <a:off x="4267200" y="4800600"/>
              <a:ext cx="915986" cy="77787"/>
            </a:xfrm>
            <a:custGeom>
              <a:pathLst>
                <a:path extrusionOk="0" h="120000" w="120000">
                  <a:moveTo>
                    <a:pt x="0" y="117551"/>
                  </a:moveTo>
                  <a:lnTo>
                    <a:pt x="119792" y="117551"/>
                  </a:lnTo>
                  <a:lnTo>
                    <a:pt x="89844" y="0"/>
                  </a:lnTo>
                </a:path>
              </a:pathLst>
            </a:custGeom>
            <a:noFill/>
            <a:ln cap="rnd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4267200" y="4953000"/>
              <a:ext cx="915986" cy="77787"/>
            </a:xfrm>
            <a:custGeom>
              <a:pathLst>
                <a:path extrusionOk="0" h="120000" w="120000">
                  <a:moveTo>
                    <a:pt x="119792" y="0"/>
                  </a:moveTo>
                  <a:lnTo>
                    <a:pt x="0" y="0"/>
                  </a:lnTo>
                  <a:lnTo>
                    <a:pt x="29948" y="117551"/>
                  </a:lnTo>
                </a:path>
              </a:pathLst>
            </a:custGeom>
            <a:noFill/>
            <a:ln cap="rnd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Bronsted-Lowry Definitions</a:t>
            </a: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1828800"/>
            <a:ext cx="77724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Bronsted-Lowry base is a proton acceptor.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 + 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 	    BH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OH</a:t>
            </a:r>
            <a:r>
              <a:rPr b="0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9375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Brønsted-Lowry base does not need to contain 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Shape 493"/>
          <p:cNvGrpSpPr/>
          <p:nvPr/>
        </p:nvGrpSpPr>
        <p:grpSpPr>
          <a:xfrm>
            <a:off x="2895600" y="3124200"/>
            <a:ext cx="915986" cy="230187"/>
            <a:chOff x="4267200" y="4800600"/>
            <a:chExt cx="915986" cy="230187"/>
          </a:xfrm>
        </p:grpSpPr>
        <p:sp>
          <p:nvSpPr>
            <p:cNvPr id="494" name="Shape 494"/>
            <p:cNvSpPr/>
            <p:nvPr/>
          </p:nvSpPr>
          <p:spPr>
            <a:xfrm>
              <a:off x="4267200" y="4800600"/>
              <a:ext cx="915986" cy="77787"/>
            </a:xfrm>
            <a:custGeom>
              <a:pathLst>
                <a:path extrusionOk="0" h="120000" w="120000">
                  <a:moveTo>
                    <a:pt x="0" y="117551"/>
                  </a:moveTo>
                  <a:lnTo>
                    <a:pt x="119792" y="117551"/>
                  </a:lnTo>
                  <a:lnTo>
                    <a:pt x="89844" y="0"/>
                  </a:lnTo>
                </a:path>
              </a:pathLst>
            </a:custGeom>
            <a:noFill/>
            <a:ln cap="rnd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4267200" y="4953000"/>
              <a:ext cx="915986" cy="77787"/>
            </a:xfrm>
            <a:custGeom>
              <a:pathLst>
                <a:path extrusionOk="0" h="120000" w="120000">
                  <a:moveTo>
                    <a:pt x="119792" y="0"/>
                  </a:moveTo>
                  <a:lnTo>
                    <a:pt x="0" y="0"/>
                  </a:lnTo>
                  <a:lnTo>
                    <a:pt x="29948" y="117551"/>
                  </a:lnTo>
                </a:path>
              </a:pathLst>
            </a:custGeom>
            <a:noFill/>
            <a:ln cap="rnd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4294967295"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685800" y="1828800"/>
            <a:ext cx="39623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cause the indicator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phenolphthalein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remain colorless.</a:t>
            </a:r>
          </a:p>
        </p:txBody>
      </p:sp>
      <p:pic>
        <p:nvPicPr>
          <p:cNvPr descr="Picture133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2809875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838200" y="2057400"/>
            <a:ext cx="7619999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HCl(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+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O(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→ 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+ Cl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ans Symbols"/>
              <a:buChar char="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HCl donates a proton to water.  Therefore, HCl is an acid.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ans Symbols"/>
              <a:buChar char="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accepts a proton from HCl.  Therefore,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is a base.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Bronsted-Lowry</a:t>
            </a: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G16_02"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85800"/>
            <a:ext cx="6608762" cy="5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18288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5a) Identify the acid and base in the following reaction. </a:t>
            </a:r>
          </a:p>
        </p:txBody>
      </p:sp>
      <p:pic>
        <p:nvPicPr>
          <p:cNvPr descr="qu18"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57600"/>
            <a:ext cx="8001000" cy="57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Shape 514"/>
          <p:cNvCxnSpPr/>
          <p:nvPr/>
        </p:nvCxnSpPr>
        <p:spPr>
          <a:xfrm rot="10800000">
            <a:off x="1219200" y="4191000"/>
            <a:ext cx="304799" cy="1066799"/>
          </a:xfrm>
          <a:prstGeom prst="straightConnector1">
            <a:avLst/>
          </a:prstGeom>
          <a:noFill/>
          <a:ln cap="flat" cmpd="sng" w="38100">
            <a:solidFill>
              <a:srgbClr val="BAFFF8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515" name="Shape 515"/>
          <p:cNvSpPr txBox="1"/>
          <p:nvPr/>
        </p:nvSpPr>
        <p:spPr>
          <a:xfrm>
            <a:off x="1066800" y="5257800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FFF8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BAFFF8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</a:p>
        </p:txBody>
      </p:sp>
      <p:cxnSp>
        <p:nvCxnSpPr>
          <p:cNvPr id="516" name="Shape 516"/>
          <p:cNvCxnSpPr/>
          <p:nvPr/>
        </p:nvCxnSpPr>
        <p:spPr>
          <a:xfrm flipH="1" rot="10800000">
            <a:off x="2971800" y="4191000"/>
            <a:ext cx="304799" cy="1219199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517" name="Shape 517"/>
          <p:cNvSpPr txBox="1"/>
          <p:nvPr/>
        </p:nvSpPr>
        <p:spPr>
          <a:xfrm>
            <a:off x="2438400" y="5334000"/>
            <a:ext cx="1143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18288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5b) Identify the acid and base in the following reaction. 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2514600" y="5181600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FFF8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BAFFF8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838200" y="5257800"/>
            <a:ext cx="1143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685800" y="3429000"/>
            <a:ext cx="7696199" cy="838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762000" y="3505200"/>
            <a:ext cx="7543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H</a:t>
            </a:r>
            <a:r>
              <a:rPr b="0" baseline="-25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NH</a:t>
            </a:r>
            <a:r>
              <a:rPr b="0" baseline="-25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baseline="30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+  HSO</a:t>
            </a:r>
            <a:r>
              <a:rPr b="0" baseline="-25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baseline="30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cxnSp>
        <p:nvCxnSpPr>
          <p:cNvPr id="528" name="Shape 528"/>
          <p:cNvCxnSpPr/>
          <p:nvPr/>
        </p:nvCxnSpPr>
        <p:spPr>
          <a:xfrm flipH="1" rot="10800000">
            <a:off x="1295400" y="4114800"/>
            <a:ext cx="304799" cy="1219199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29" name="Shape 529"/>
          <p:cNvCxnSpPr/>
          <p:nvPr/>
        </p:nvCxnSpPr>
        <p:spPr>
          <a:xfrm flipH="1" rot="10800000">
            <a:off x="3048000" y="4191000"/>
            <a:ext cx="152399" cy="1066799"/>
          </a:xfrm>
          <a:prstGeom prst="straightConnector1">
            <a:avLst/>
          </a:prstGeom>
          <a:noFill/>
          <a:ln cap="flat" cmpd="sng" w="38100">
            <a:solidFill>
              <a:srgbClr val="BAFFF8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ctrTitle"/>
          </p:nvPr>
        </p:nvSpPr>
        <p:spPr>
          <a:xfrm>
            <a:off x="685800" y="2354261"/>
            <a:ext cx="77724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 and Dilution</a:t>
            </a:r>
          </a:p>
        </p:txBody>
      </p:sp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838200" y="1676400"/>
            <a:ext cx="7391399" cy="195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 solution is the amount of solute present in a given quantity of solution.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540" name="Shape 54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/>
        </p:nvSpPr>
        <p:spPr>
          <a:xfrm>
            <a:off x="1143000" y="1905000"/>
            <a:ext cx="7086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Molarity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the number of moles of solute in 1 liter of solution.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914400" y="3505200"/>
            <a:ext cx="7315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  moles solute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Molarity  =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liters of solution</a:t>
            </a:r>
          </a:p>
        </p:txBody>
      </p:sp>
      <p:cxnSp>
        <p:nvCxnSpPr>
          <p:cNvPr id="547" name="Shape 547"/>
          <p:cNvCxnSpPr/>
          <p:nvPr/>
        </p:nvCxnSpPr>
        <p:spPr>
          <a:xfrm>
            <a:off x="3733800" y="4419600"/>
            <a:ext cx="2971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48" name="Shape 548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"/>
            <a:ext cx="7732712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1828800"/>
            <a:ext cx="7848599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procedure for preparing a less concentrated solution from a more concentrated one is called a </a:t>
            </a:r>
            <a:r>
              <a:rPr b="0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dilution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=  M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59" name="Shape 559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Dilution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33400"/>
            <a:ext cx="7623174" cy="573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4294967295" type="title"/>
          </p:nvPr>
        </p:nvSpPr>
        <p:spPr>
          <a:xfrm>
            <a:off x="685800" y="609600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sp>
        <p:nvSpPr>
          <p:cNvPr id="132" name="Shape 132"/>
          <p:cNvSpPr txBox="1"/>
          <p:nvPr>
            <p:ph idx="4294967295" type="body"/>
          </p:nvPr>
        </p:nvSpPr>
        <p:spPr>
          <a:xfrm>
            <a:off x="685800" y="1828800"/>
            <a:ext cx="5410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react with metals to form hydrogen gas. This property explains why acids corrode most metals.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Example: 2HBrO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Zn →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Zn(BrO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AAAAZKD0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905000"/>
            <a:ext cx="1924049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990600" y="1676400"/>
            <a:ext cx="7239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6) What is the molarity of an acetic acid (HC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solution with                   4.0 moles dissolved in 250 mL of solution?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4876800" y="41910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 = 16 M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990600" y="1676400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7) How many moles of hydrochloric acid (HCl) are needed to make 3.0 L of a 0.55 M HCl solution?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3810000" y="3962400"/>
            <a:ext cx="3886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moles = 1.7 moles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914400" y="1676400"/>
            <a:ext cx="7162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8) 0.600 moles of the base sodium hydroxide (NaOH) are dissolved in a small amount of water then diluted to 500. mL. What is the concentration?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5791200" y="4267200"/>
            <a:ext cx="2057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(1.20 M)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596" name="Shape 596"/>
          <p:cNvSpPr txBox="1"/>
          <p:nvPr>
            <p:ph idx="1" type="body"/>
          </p:nvPr>
        </p:nvSpPr>
        <p:spPr>
          <a:xfrm>
            <a:off x="914400" y="1676400"/>
            <a:ext cx="7162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9) 3.25 moles of the base potassium hydroxide (KOH) are dissolved in a small amount of water then diluted to 725 mL. What is the concentration?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791200" y="4267200"/>
            <a:ext cx="2057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(4.48 M)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914400" y="1676400"/>
            <a:ext cx="7162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10)How many moles are in 2.00 L of a 6.00 M solution of sulfuric acid (H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)?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5181600" y="41148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(12.0 mol)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914400" y="1676400"/>
            <a:ext cx="7162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11) How many moles are in 1250 mL of a 3.60 M solution of nitric acid (HNO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)?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5562600" y="4191000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(4.50 mol)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685800" y="1546225"/>
            <a:ext cx="7848599" cy="173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12) 6.0 L of a 1.55 M LiOH solution are diluted to 8.8 L. What is the new molarity of the lithium hydroxide solution?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4038600" y="3581400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(M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= 1.1 M)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685800" y="1546225"/>
            <a:ext cx="7772400" cy="134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13) You have 250 mL of 6.0 M HCl. How many milliliters of 1.2 M HCl can you make?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3810000" y="3429000"/>
            <a:ext cx="35052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= 1250 mL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609600" y="4953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990600" y="1752600"/>
            <a:ext cx="7239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14) 4.0 liters of a 0.75 M solution of sulfuric acid (H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are diluted to a 0.30 M solution. What is the final volume?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3962400" y="3886200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(V</a:t>
            </a:r>
            <a:r>
              <a:rPr b="1" baseline="-25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= 10. L)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85800" y="609600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85800" y="1676400"/>
            <a:ext cx="76961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Acids react with hydroxides (bases) to form water and a salt.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Example:  2HNO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Ba(OH)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→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				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Ba(NO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+ 2H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</p:txBody>
      </p:sp>
      <p:pic>
        <p:nvPicPr>
          <p:cNvPr descr="acind_plus_base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962400"/>
            <a:ext cx="2971799" cy="220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x="609600" y="500062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990600" y="1676400"/>
            <a:ext cx="72390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15) You need 350 mL of 0.25 M NaOH. All you have available is a             2.0 M stock solution of NaOH. How do you make the required solution?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990600" y="3962400"/>
            <a:ext cx="7086600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= 44 mL, Add 44 mL of the stock solution and dilute to 350 mL; in other words, add 306 mL of distilled water to it.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type="ctrTitle"/>
          </p:nvPr>
        </p:nvSpPr>
        <p:spPr>
          <a:xfrm>
            <a:off x="685800" y="2714625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of Acids and Bases</a:t>
            </a:r>
          </a:p>
        </p:txBody>
      </p:sp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Bases</a:t>
            </a:r>
          </a:p>
        </p:txBody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09600" y="1752600"/>
            <a:ext cx="7848599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strength of a base is based on the degree of dissociation.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strength of a base does NOT depend on the molarity.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1A and 2A hydroxides, excluding Be, are strong bases.</a:t>
            </a:r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Bases</a:t>
            </a:r>
          </a:p>
        </p:txBody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17526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bases, such as Mg(OH)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are not very soluble in water, and they don’t produce a large number of OH</a:t>
            </a:r>
            <a:r>
              <a:rPr b="0" baseline="30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However, they are still considered to be strong bases because all the base that does dissolve completely dissociates. </a:t>
            </a:r>
          </a:p>
        </p:txBody>
      </p:sp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Acids</a:t>
            </a:r>
          </a:p>
        </p:txBody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17526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strength of an acid is based on the degree of dissociation.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strength of an acid does NOT depend on the molarity.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84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6 strong acids: HCl, HBr, H</a:t>
            </a: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HClO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HNO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</a:p>
        </p:txBody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1752600"/>
            <a:ext cx="777240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Strong acids and bases are strong electrolytes because they dissociate completely.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Electrolytes conduct electricity.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 acids and bases don’t completely ionize so they are weak electrolytes.</a:t>
            </a:r>
          </a:p>
        </p:txBody>
      </p:sp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type="title"/>
          </p:nvPr>
        </p:nvSpPr>
        <p:spPr>
          <a:xfrm>
            <a:off x="6096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</a:p>
        </p:txBody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09600" y="1752600"/>
            <a:ext cx="7848599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Although the terms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strong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used to compare the strengths of acids and bases,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dilute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concentrated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terms used to describe the concentration of solutions.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609600" y="838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Acids</a:t>
            </a:r>
          </a:p>
        </p:txBody>
      </p:sp>
      <p:pic>
        <p:nvPicPr>
          <p:cNvPr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667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85800" y="609600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anchorCtr="1" anchor="t" bIns="46025" lIns="92075" rIns="92075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Bases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1828800"/>
            <a:ext cx="76961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Taste bitter.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Feel slippery.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can be strong or weak electrolytes.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ap141">
  <a:themeElements>
    <a:clrScheme name="">
      <a:dk1>
        <a:srgbClr val="081D58"/>
      </a:dk1>
      <a:lt1>
        <a:srgbClr val="FFFFFF"/>
      </a:lt1>
      <a:dk2>
        <a:srgbClr val="00279F"/>
      </a:dk2>
      <a:lt2>
        <a:srgbClr val="FAFD00"/>
      </a:lt2>
      <a:accent1>
        <a:srgbClr val="EAEC5E"/>
      </a:accent1>
      <a:accent2>
        <a:srgbClr val="00B7A5"/>
      </a:accent2>
      <a:accent3>
        <a:srgbClr val="AAACCD"/>
      </a:accent3>
      <a:accent4>
        <a:srgbClr val="DADADA"/>
      </a:accent4>
      <a:accent5>
        <a:srgbClr val="F3F4B6"/>
      </a:accent5>
      <a:accent6>
        <a:srgbClr val="00A695"/>
      </a:accent6>
      <a:hlink>
        <a:srgbClr val="618FFD"/>
      </a:hlink>
      <a:folHlink>
        <a:srgbClr val="063D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