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5" Type="http://schemas.openxmlformats.org/officeDocument/2006/relationships/slide" Target="slides/slide11.xml"/><Relationship Id="rId110" Type="http://schemas.openxmlformats.org/officeDocument/2006/relationships/slide" Target="slides/slide106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12" Type="http://schemas.openxmlformats.org/officeDocument/2006/relationships/slide" Target="slides/slide108.xml"/><Relationship Id="rId111" Type="http://schemas.openxmlformats.org/officeDocument/2006/relationships/slide" Target="slides/slide107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12" name="Shape 1012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13" name="Shape 101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8" name="Shape 10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Shape 10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5" name="Shape 10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2" name="Shape 10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hape 10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3" name="Shape 10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5" name="Shape 10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9" name="Shape 10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1" name="Shape 10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7" name="Shape 10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54112" y="693737"/>
            <a:ext cx="4549775" cy="3413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54112" y="693737"/>
            <a:ext cx="4549775" cy="3413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57" name="Shape 357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2" name="Shape 4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3" name="Shape 4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0" name="Shape 4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7" name="Shape 4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4" name="Shape 4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1" name="Shape 5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1" name="Shape 5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31" name="Shape 531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32" name="Shape 53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42" name="Shape 542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43" name="Shape 54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53" name="Shape 553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54" name="Shape 55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64" name="Shape 564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65" name="Shape 56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70" name="Shape 570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71" name="Shape 57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77" name="Shape 577"/>
          <p:cNvSpPr/>
          <p:nvPr>
            <p:ph idx="2" type="sldImg"/>
          </p:nvPr>
        </p:nvSpPr>
        <p:spPr>
          <a:xfrm>
            <a:off x="1154112" y="693737"/>
            <a:ext cx="4549775" cy="3413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78" name="Shape 57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84" name="Shape 584"/>
          <p:cNvSpPr/>
          <p:nvPr>
            <p:ph idx="2" type="sldImg"/>
          </p:nvPr>
        </p:nvSpPr>
        <p:spPr>
          <a:xfrm>
            <a:off x="1154112" y="693737"/>
            <a:ext cx="4549775" cy="3413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85" name="Shape 58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93" name="Shape 593"/>
          <p:cNvSpPr/>
          <p:nvPr>
            <p:ph idx="2" type="sldImg"/>
          </p:nvPr>
        </p:nvSpPr>
        <p:spPr>
          <a:xfrm>
            <a:off x="1154112" y="693737"/>
            <a:ext cx="4549775" cy="3413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94" name="Shape 59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02" name="Shape 602"/>
          <p:cNvSpPr/>
          <p:nvPr>
            <p:ph idx="2" type="sldImg"/>
          </p:nvPr>
        </p:nvSpPr>
        <p:spPr>
          <a:xfrm>
            <a:off x="1154112" y="693737"/>
            <a:ext cx="4549775" cy="3413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03" name="Shape 60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11" name="Shape 611"/>
          <p:cNvSpPr/>
          <p:nvPr>
            <p:ph idx="2" type="sldImg"/>
          </p:nvPr>
        </p:nvSpPr>
        <p:spPr>
          <a:xfrm>
            <a:off x="1154112" y="693737"/>
            <a:ext cx="4549775" cy="3413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12" name="Shape 61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17" name="Shape 617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18" name="Shape 61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25" name="Shape 625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26" name="Shape 62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32" name="Shape 632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33" name="Shape 63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40" name="Shape 640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41" name="Shape 64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7" name="Shape 6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4" name="Shape 6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0" name="Shape 6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9" name="Shape 6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9" name="Shape 6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86" name="Shape 686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87" name="Shape 68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95" name="Shape 695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96" name="Shape 69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4" name="Shape 7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9" name="Shape 7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9" name="Shape 7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9" name="Shape 7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7" name="Shape 7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5" name="Shape 7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85" name="Shape 785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786" name="Shape 78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9" name="Shape 7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19" name="Shape 819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820" name="Shape 82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3" name="Shape 8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41" name="Shape 841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842" name="Shape 84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0" name="Shape 8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5" name="Shape 8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1" name="Shape 8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7" name="Shape 8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3" name="Shape 8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0" name="Shape 8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87" name="Shape 887"/>
          <p:cNvSpPr/>
          <p:nvPr>
            <p:ph idx="2" type="sldImg"/>
          </p:nvPr>
        </p:nvSpPr>
        <p:spPr>
          <a:xfrm>
            <a:off x="1154112" y="693737"/>
            <a:ext cx="4549775" cy="3413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888" name="Shape 88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93" name="Shape 893"/>
          <p:cNvSpPr/>
          <p:nvPr>
            <p:ph idx="2" type="sldImg"/>
          </p:nvPr>
        </p:nvSpPr>
        <p:spPr>
          <a:xfrm>
            <a:off x="1154112" y="693737"/>
            <a:ext cx="4549775" cy="3413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894" name="Shape 89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03" name="Shape 903"/>
          <p:cNvSpPr/>
          <p:nvPr>
            <p:ph idx="2" type="sldImg"/>
          </p:nvPr>
        </p:nvSpPr>
        <p:spPr>
          <a:xfrm>
            <a:off x="1154112" y="693737"/>
            <a:ext cx="4549775" cy="3413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04" name="Shape 90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11" name="Shape 911"/>
          <p:cNvSpPr/>
          <p:nvPr>
            <p:ph idx="2" type="sldImg"/>
          </p:nvPr>
        </p:nvSpPr>
        <p:spPr>
          <a:xfrm>
            <a:off x="1154112" y="693737"/>
            <a:ext cx="4549775" cy="3413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12" name="Shape 91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18" name="Shape 918"/>
          <p:cNvSpPr/>
          <p:nvPr>
            <p:ph idx="2" type="sldImg"/>
          </p:nvPr>
        </p:nvSpPr>
        <p:spPr>
          <a:xfrm>
            <a:off x="1154112" y="693737"/>
            <a:ext cx="4549775" cy="3413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19" name="Shape 91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6" name="Shape 9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2" name="Shape 9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9" name="Shape 9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3" name="Shape 9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3" name="Shape 9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6" name="Shape 9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94" name="Shape 994"/>
          <p:cNvSpPr/>
          <p:nvPr>
            <p:ph idx="2" type="sldImg"/>
          </p:nvPr>
        </p:nvSpPr>
        <p:spPr>
          <a:xfrm>
            <a:off x="1154112" y="693737"/>
            <a:ext cx="4549775" cy="3413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95" name="Shape 99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3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03" name="Shape 1003"/>
          <p:cNvSpPr/>
          <p:nvPr>
            <p:ph idx="2" type="sldImg"/>
          </p:nvPr>
        </p:nvSpPr>
        <p:spPr>
          <a:xfrm>
            <a:off x="1154112" y="693737"/>
            <a:ext cx="4549775" cy="34131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04" name="Shape 100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1295400"/>
            <a:ext cx="38099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4648200" y="1295400"/>
            <a:ext cx="38099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1295400"/>
            <a:ext cx="77724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Media">
  <p:cSld name="Title, Text and Media Clip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1295400"/>
            <a:ext cx="38099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/>
          <p:nvPr>
            <p:ph idx="2" type="media"/>
          </p:nvPr>
        </p:nvSpPr>
        <p:spPr>
          <a:xfrm>
            <a:off x="4648200" y="1295400"/>
            <a:ext cx="38099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 rot="5400000">
            <a:off x="4562475" y="2428874"/>
            <a:ext cx="5829299" cy="1962149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 rot="5400000">
            <a:off x="561975" y="542924"/>
            <a:ext cx="5829299" cy="5734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 rot="5400000">
            <a:off x="2057400" y="-76200"/>
            <a:ext cx="5029199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rgbClr val="00175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13" name="Shape 13"/>
          <p:cNvGrpSpPr/>
          <p:nvPr/>
        </p:nvGrpSpPr>
        <p:grpSpPr>
          <a:xfrm>
            <a:off x="457200" y="357187"/>
            <a:ext cx="8231187" cy="1458911"/>
            <a:chOff x="457200" y="357187"/>
            <a:chExt cx="8231187" cy="1458911"/>
          </a:xfrm>
        </p:grpSpPr>
        <p:sp>
          <p:nvSpPr>
            <p:cNvPr id="14" name="Shape 14"/>
            <p:cNvSpPr/>
            <p:nvPr/>
          </p:nvSpPr>
          <p:spPr>
            <a:xfrm>
              <a:off x="457200" y="366712"/>
              <a:ext cx="136524" cy="1449386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18604" y="12617"/>
                  </a:lnTo>
                  <a:lnTo>
                    <a:pt x="118604" y="107250"/>
                  </a:lnTo>
                  <a:lnTo>
                    <a:pt x="0" y="119868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8550275" y="357187"/>
              <a:ext cx="138112" cy="1444624"/>
            </a:xfrm>
            <a:custGeom>
              <a:pathLst>
                <a:path extrusionOk="0" h="120000" w="120000">
                  <a:moveTo>
                    <a:pt x="118620" y="0"/>
                  </a:moveTo>
                  <a:lnTo>
                    <a:pt x="0" y="12263"/>
                  </a:lnTo>
                  <a:lnTo>
                    <a:pt x="0" y="107208"/>
                  </a:lnTo>
                  <a:lnTo>
                    <a:pt x="118620" y="119868"/>
                  </a:lnTo>
                  <a:lnTo>
                    <a:pt x="11862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57200" y="361950"/>
              <a:ext cx="8231187" cy="16351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19976" y="3495"/>
                  </a:lnTo>
                  <a:lnTo>
                    <a:pt x="117870" y="118834"/>
                  </a:lnTo>
                  <a:lnTo>
                    <a:pt x="2036" y="118834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Shape 17"/>
          <p:cNvSpPr/>
          <p:nvPr/>
        </p:nvSpPr>
        <p:spPr>
          <a:xfrm>
            <a:off x="457200" y="1343025"/>
            <a:ext cx="125412" cy="51974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18481" y="3921"/>
                </a:lnTo>
                <a:lnTo>
                  <a:pt x="118481" y="116041"/>
                </a:lnTo>
                <a:lnTo>
                  <a:pt x="0" y="119963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8550275" y="1247775"/>
            <a:ext cx="133349" cy="5278437"/>
          </a:xfrm>
          <a:custGeom>
            <a:pathLst>
              <a:path extrusionOk="0" h="120000" w="120000">
                <a:moveTo>
                  <a:pt x="118571" y="0"/>
                </a:moveTo>
                <a:lnTo>
                  <a:pt x="4285" y="3933"/>
                </a:lnTo>
                <a:lnTo>
                  <a:pt x="0" y="116679"/>
                </a:lnTo>
                <a:lnTo>
                  <a:pt x="118571" y="119963"/>
                </a:lnTo>
                <a:lnTo>
                  <a:pt x="118571" y="0"/>
                </a:lnTo>
              </a:path>
            </a:pathLst>
          </a:custGeom>
          <a:solidFill>
            <a:schemeClr val="folHlink"/>
          </a:solidFill>
          <a:ln cap="rnd" cmpd="sng" w="127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457200" y="6386512"/>
            <a:ext cx="8231187" cy="139699"/>
          </a:xfrm>
          <a:custGeom>
            <a:pathLst>
              <a:path extrusionOk="0" h="120000" w="120000">
                <a:moveTo>
                  <a:pt x="0" y="118636"/>
                </a:moveTo>
                <a:lnTo>
                  <a:pt x="119976" y="118636"/>
                </a:lnTo>
                <a:lnTo>
                  <a:pt x="117917" y="0"/>
                </a:lnTo>
                <a:lnTo>
                  <a:pt x="2059" y="0"/>
                </a:lnTo>
                <a:lnTo>
                  <a:pt x="0" y="118636"/>
                </a:lnTo>
              </a:path>
            </a:pathLst>
          </a:custGeom>
          <a:solidFill>
            <a:schemeClr val="hlink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592137" y="523875"/>
            <a:ext cx="7958137" cy="58578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685800" y="1295400"/>
            <a:ext cx="77724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25.jp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23.jp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26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26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26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26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9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2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2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2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6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4.jpg"/><Relationship Id="rId4" Type="http://schemas.openxmlformats.org/officeDocument/2006/relationships/image" Target="../media/image15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8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22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9.jpg"/><Relationship Id="rId4" Type="http://schemas.openxmlformats.org/officeDocument/2006/relationships/image" Target="../media/image24.jpg"/><Relationship Id="rId5" Type="http://schemas.openxmlformats.org/officeDocument/2006/relationships/image" Target="../media/image20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21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838200" y="838200"/>
            <a:ext cx="7467600" cy="521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Acids and Bases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6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 2</a:t>
            </a:r>
          </a:p>
        </p:txBody>
      </p:sp>
      <p:pic>
        <p:nvPicPr>
          <p:cNvPr descr="Picture1"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2209800"/>
            <a:ext cx="4232275" cy="2970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1676400"/>
            <a:ext cx="77724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375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 = - log [H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neutral solution, pH = 7.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an acidic solution,  pH &lt; 7.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a basic solution, pH &gt; 7.</a:t>
            </a:r>
          </a:p>
        </p:txBody>
      </p:sp>
      <p:pic>
        <p:nvPicPr>
          <p:cNvPr descr="phscale2"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4191000"/>
            <a:ext cx="4772024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 txBox="1"/>
          <p:nvPr>
            <p:ph type="ctrTitle"/>
          </p:nvPr>
        </p:nvSpPr>
        <p:spPr>
          <a:xfrm>
            <a:off x="685800" y="24765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 Curves</a:t>
            </a:r>
          </a:p>
        </p:txBody>
      </p:sp>
    </p:spTree>
  </p:cSld>
  <p:clrMapOvr>
    <a:masterClrMapping/>
  </p:clrMapOvr>
  <p:transition spd="slow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 txBox="1"/>
          <p:nvPr/>
        </p:nvSpPr>
        <p:spPr>
          <a:xfrm>
            <a:off x="609600" y="1295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plot of pH versus volume of acid (or base) added is called a 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titration curve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descr="tAcid-BaseTitrationMovie" id="1021" name="Shape 10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3657600"/>
            <a:ext cx="3124199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Shape 1022"/>
          <p:cNvSpPr txBox="1"/>
          <p:nvPr/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 Curves</a:t>
            </a:r>
          </a:p>
        </p:txBody>
      </p:sp>
    </p:spTree>
  </p:cSld>
  <p:clrMapOvr>
    <a:masterClrMapping/>
  </p:clrMapOvr>
  <p:transition spd="slow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G17_08" id="1027" name="Shape 10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1512887"/>
            <a:ext cx="3675061" cy="534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Shape 1028"/>
          <p:cNvSpPr txBox="1"/>
          <p:nvPr/>
        </p:nvSpPr>
        <p:spPr>
          <a:xfrm>
            <a:off x="609600" y="2209800"/>
            <a:ext cx="4190999" cy="29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Strong Base-Strong Acid Titration Curve</a:t>
            </a:r>
          </a:p>
        </p:txBody>
      </p:sp>
      <p:sp>
        <p:nvSpPr>
          <p:cNvPr id="1029" name="Shape 1029"/>
          <p:cNvSpPr txBox="1"/>
          <p:nvPr/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 Curves</a:t>
            </a:r>
          </a:p>
        </p:txBody>
      </p:sp>
    </p:spTree>
  </p:cSld>
  <p:clrMapOvr>
    <a:masterClrMapping/>
  </p:clrMapOvr>
  <p:transition spd="slow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hape 1034"/>
          <p:cNvSpPr txBox="1"/>
          <p:nvPr/>
        </p:nvSpPr>
        <p:spPr>
          <a:xfrm>
            <a:off x="609600" y="12954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Consider adding a strong base (e.g. NaOH) to a                                                 solution of a                                                  strong acid                                                       (e.g. HCl).</a:t>
            </a:r>
          </a:p>
        </p:txBody>
      </p:sp>
      <p:sp>
        <p:nvSpPr>
          <p:cNvPr id="1035" name="Shape 1035"/>
          <p:cNvSpPr txBox="1"/>
          <p:nvPr/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 Curves</a:t>
            </a:r>
          </a:p>
        </p:txBody>
      </p:sp>
      <p:pic>
        <p:nvPicPr>
          <p:cNvPr id="1036" name="Shape 10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2590800"/>
            <a:ext cx="4706937" cy="356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Shape 1037"/>
          <p:cNvSpPr txBox="1"/>
          <p:nvPr/>
        </p:nvSpPr>
        <p:spPr>
          <a:xfrm>
            <a:off x="6019800" y="5715000"/>
            <a:ext cx="76199" cy="30479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Shape 1038"/>
          <p:cNvSpPr txBox="1"/>
          <p:nvPr/>
        </p:nvSpPr>
        <p:spPr>
          <a:xfrm>
            <a:off x="5867400" y="5791200"/>
            <a:ext cx="4572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</a:p>
        </p:txBody>
      </p:sp>
      <p:sp>
        <p:nvSpPr>
          <p:cNvPr id="1039" name="Shape 1039"/>
          <p:cNvSpPr txBox="1"/>
          <p:nvPr/>
        </p:nvSpPr>
        <p:spPr>
          <a:xfrm>
            <a:off x="6629400" y="2743200"/>
            <a:ext cx="381000" cy="15239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Shape 1040"/>
          <p:cNvSpPr txBox="1"/>
          <p:nvPr/>
        </p:nvSpPr>
        <p:spPr>
          <a:xfrm>
            <a:off x="6553200" y="2743200"/>
            <a:ext cx="6857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HCl</a:t>
            </a:r>
          </a:p>
        </p:txBody>
      </p:sp>
    </p:spTree>
  </p:cSld>
  <p:clrMapOvr>
    <a:masterClrMapping/>
  </p:clrMapOvr>
  <p:transition spd="slow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 txBox="1"/>
          <p:nvPr/>
        </p:nvSpPr>
        <p:spPr>
          <a:xfrm>
            <a:off x="533400" y="1600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Before any base is added, the pH is given by the                                               strong acid                                              solution.                                           Therefore,                                                       pH &lt; 7.</a:t>
            </a:r>
          </a:p>
        </p:txBody>
      </p:sp>
      <p:sp>
        <p:nvSpPr>
          <p:cNvPr id="1046" name="Shape 1046"/>
          <p:cNvSpPr txBox="1"/>
          <p:nvPr/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 Curves</a:t>
            </a:r>
          </a:p>
        </p:txBody>
      </p:sp>
      <p:pic>
        <p:nvPicPr>
          <p:cNvPr id="1047" name="Shape 10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2590800"/>
            <a:ext cx="4706937" cy="356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Shape 1048"/>
          <p:cNvSpPr txBox="1"/>
          <p:nvPr/>
        </p:nvSpPr>
        <p:spPr>
          <a:xfrm>
            <a:off x="6019800" y="5715000"/>
            <a:ext cx="76199" cy="30479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Shape 1049"/>
          <p:cNvSpPr txBox="1"/>
          <p:nvPr/>
        </p:nvSpPr>
        <p:spPr>
          <a:xfrm>
            <a:off x="5867400" y="5791200"/>
            <a:ext cx="4572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</a:p>
        </p:txBody>
      </p:sp>
      <p:sp>
        <p:nvSpPr>
          <p:cNvPr id="1050" name="Shape 1050"/>
          <p:cNvSpPr txBox="1"/>
          <p:nvPr/>
        </p:nvSpPr>
        <p:spPr>
          <a:xfrm>
            <a:off x="6629400" y="2743200"/>
            <a:ext cx="381000" cy="15239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Shape 1051"/>
          <p:cNvSpPr txBox="1"/>
          <p:nvPr/>
        </p:nvSpPr>
        <p:spPr>
          <a:xfrm>
            <a:off x="6553200" y="2743200"/>
            <a:ext cx="6857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HCl</a:t>
            </a:r>
          </a:p>
        </p:txBody>
      </p:sp>
      <p:cxnSp>
        <p:nvCxnSpPr>
          <p:cNvPr id="1052" name="Shape 1052"/>
          <p:cNvCxnSpPr/>
          <p:nvPr/>
        </p:nvCxnSpPr>
        <p:spPr>
          <a:xfrm>
            <a:off x="2971800" y="4419600"/>
            <a:ext cx="1447800" cy="685799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Shape 1057"/>
          <p:cNvSpPr txBox="1"/>
          <p:nvPr/>
        </p:nvSpPr>
        <p:spPr>
          <a:xfrm>
            <a:off x="533400" y="144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base is added, before the equivalence point, the pH is given                                                         by the                                                           amount of                                                    strong acid                                            in excess.                                           Therefore,                                                       pH &lt; 7.</a:t>
            </a:r>
          </a:p>
        </p:txBody>
      </p:sp>
      <p:sp>
        <p:nvSpPr>
          <p:cNvPr id="1058" name="Shape 1058"/>
          <p:cNvSpPr txBox="1"/>
          <p:nvPr/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 Curves</a:t>
            </a:r>
          </a:p>
        </p:txBody>
      </p:sp>
      <p:pic>
        <p:nvPicPr>
          <p:cNvPr id="1059" name="Shape 10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2590800"/>
            <a:ext cx="4706937" cy="356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Shape 1060"/>
          <p:cNvSpPr txBox="1"/>
          <p:nvPr/>
        </p:nvSpPr>
        <p:spPr>
          <a:xfrm>
            <a:off x="6019800" y="5715000"/>
            <a:ext cx="76199" cy="30479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Shape 1061"/>
          <p:cNvSpPr txBox="1"/>
          <p:nvPr/>
        </p:nvSpPr>
        <p:spPr>
          <a:xfrm>
            <a:off x="5867400" y="5791200"/>
            <a:ext cx="4572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</a:p>
        </p:txBody>
      </p:sp>
      <p:sp>
        <p:nvSpPr>
          <p:cNvPr id="1062" name="Shape 1062"/>
          <p:cNvSpPr txBox="1"/>
          <p:nvPr/>
        </p:nvSpPr>
        <p:spPr>
          <a:xfrm>
            <a:off x="6629400" y="2743200"/>
            <a:ext cx="381000" cy="15239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Shape 1063"/>
          <p:cNvSpPr txBox="1"/>
          <p:nvPr/>
        </p:nvSpPr>
        <p:spPr>
          <a:xfrm>
            <a:off x="6553200" y="2667000"/>
            <a:ext cx="6857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HCl</a:t>
            </a:r>
          </a:p>
        </p:txBody>
      </p:sp>
      <p:cxnSp>
        <p:nvCxnSpPr>
          <p:cNvPr id="1064" name="Shape 1064"/>
          <p:cNvCxnSpPr/>
          <p:nvPr/>
        </p:nvCxnSpPr>
        <p:spPr>
          <a:xfrm>
            <a:off x="5029200" y="3200400"/>
            <a:ext cx="381000" cy="1600199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1065" name="Shape 1065"/>
          <p:cNvSpPr txBox="1"/>
          <p:nvPr/>
        </p:nvSpPr>
        <p:spPr>
          <a:xfrm>
            <a:off x="6400800" y="3886200"/>
            <a:ext cx="1981199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equivalencepoint</a:t>
            </a:r>
          </a:p>
        </p:txBody>
      </p:sp>
      <p:sp>
        <p:nvSpPr>
          <p:cNvPr id="1066" name="Shape 1066"/>
          <p:cNvSpPr/>
          <p:nvPr/>
        </p:nvSpPr>
        <p:spPr>
          <a:xfrm>
            <a:off x="6172200" y="4038600"/>
            <a:ext cx="304799" cy="228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 txBox="1"/>
          <p:nvPr/>
        </p:nvSpPr>
        <p:spPr>
          <a:xfrm>
            <a:off x="457200" y="144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equivalence point, the amount of base added is stoichiometrically equivalent to                                                            the amount                                                      of acid                                                        originally                                         present.                                      Therefore,                                                     pH = 7.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Shape 1072"/>
          <p:cNvSpPr txBox="1"/>
          <p:nvPr/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 Curves</a:t>
            </a:r>
          </a:p>
        </p:txBody>
      </p:sp>
      <p:pic>
        <p:nvPicPr>
          <p:cNvPr id="1073" name="Shape 10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2590800"/>
            <a:ext cx="4706937" cy="356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Shape 1074"/>
          <p:cNvSpPr txBox="1"/>
          <p:nvPr/>
        </p:nvSpPr>
        <p:spPr>
          <a:xfrm>
            <a:off x="6019800" y="5715000"/>
            <a:ext cx="76199" cy="30479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Shape 1075"/>
          <p:cNvSpPr txBox="1"/>
          <p:nvPr/>
        </p:nvSpPr>
        <p:spPr>
          <a:xfrm>
            <a:off x="5867400" y="5791200"/>
            <a:ext cx="4572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</a:p>
        </p:txBody>
      </p:sp>
      <p:sp>
        <p:nvSpPr>
          <p:cNvPr id="1076" name="Shape 1076"/>
          <p:cNvSpPr txBox="1"/>
          <p:nvPr/>
        </p:nvSpPr>
        <p:spPr>
          <a:xfrm>
            <a:off x="6629400" y="2743200"/>
            <a:ext cx="381000" cy="15239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Shape 1077"/>
          <p:cNvSpPr txBox="1"/>
          <p:nvPr/>
        </p:nvSpPr>
        <p:spPr>
          <a:xfrm>
            <a:off x="6553200" y="2743200"/>
            <a:ext cx="6857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HCl</a:t>
            </a:r>
          </a:p>
        </p:txBody>
      </p:sp>
      <p:cxnSp>
        <p:nvCxnSpPr>
          <p:cNvPr id="1078" name="Shape 1078"/>
          <p:cNvCxnSpPr/>
          <p:nvPr/>
        </p:nvCxnSpPr>
        <p:spPr>
          <a:xfrm>
            <a:off x="3810000" y="3657600"/>
            <a:ext cx="2438399" cy="45720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 txBox="1"/>
          <p:nvPr/>
        </p:nvSpPr>
        <p:spPr>
          <a:xfrm>
            <a:off x="914400" y="1524000"/>
            <a:ext cx="7315200" cy="25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detect the equivalent point, we use an indicator that changes color somewhere near 7.00.</a:t>
            </a:r>
          </a:p>
        </p:txBody>
      </p:sp>
      <p:sp>
        <p:nvSpPr>
          <p:cNvPr id="1084" name="Shape 1084"/>
          <p:cNvSpPr txBox="1"/>
          <p:nvPr/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 Curves</a:t>
            </a:r>
          </a:p>
        </p:txBody>
      </p:sp>
    </p:spTree>
  </p:cSld>
  <p:clrMapOvr>
    <a:masterClrMapping/>
  </p:clrMapOvr>
  <p:transition spd="slow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/>
          <p:nvPr/>
        </p:nvSpPr>
        <p:spPr>
          <a:xfrm>
            <a:off x="457200" y="144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Past the equivalence point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acid has been consumed.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Thus one need only account                                                 for excess                                                  base.                                                       Therefore,                                                     pH &gt; 7.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Shape 1090"/>
          <p:cNvSpPr txBox="1"/>
          <p:nvPr/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 Curves</a:t>
            </a:r>
          </a:p>
        </p:txBody>
      </p:sp>
      <p:pic>
        <p:nvPicPr>
          <p:cNvPr id="1091" name="Shape 10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2590800"/>
            <a:ext cx="4706937" cy="356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Shape 1092"/>
          <p:cNvSpPr txBox="1"/>
          <p:nvPr/>
        </p:nvSpPr>
        <p:spPr>
          <a:xfrm>
            <a:off x="6019800" y="5715000"/>
            <a:ext cx="76199" cy="30479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Shape 1093"/>
          <p:cNvSpPr txBox="1"/>
          <p:nvPr/>
        </p:nvSpPr>
        <p:spPr>
          <a:xfrm>
            <a:off x="5867400" y="5791200"/>
            <a:ext cx="4572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</a:p>
        </p:txBody>
      </p:sp>
      <p:sp>
        <p:nvSpPr>
          <p:cNvPr id="1094" name="Shape 1094"/>
          <p:cNvSpPr txBox="1"/>
          <p:nvPr/>
        </p:nvSpPr>
        <p:spPr>
          <a:xfrm>
            <a:off x="6629400" y="2743200"/>
            <a:ext cx="381000" cy="15239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Shape 1095"/>
          <p:cNvSpPr txBox="1"/>
          <p:nvPr/>
        </p:nvSpPr>
        <p:spPr>
          <a:xfrm>
            <a:off x="6553200" y="2743200"/>
            <a:ext cx="685799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HCl</a:t>
            </a:r>
          </a:p>
        </p:txBody>
      </p:sp>
      <p:cxnSp>
        <p:nvCxnSpPr>
          <p:cNvPr id="1096" name="Shape 1096"/>
          <p:cNvCxnSpPr/>
          <p:nvPr/>
        </p:nvCxnSpPr>
        <p:spPr>
          <a:xfrm rot="10800000">
            <a:off x="7239000" y="3352800"/>
            <a:ext cx="76199" cy="1676399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the pH drops from 7, the solution becomes more acidic.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pH increases from 7, the solution becomes more basic.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hscale"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4267200"/>
            <a:ext cx="7162799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6096000" y="5791200"/>
            <a:ext cx="1219199" cy="38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5486400" y="5715000"/>
            <a:ext cx="24526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alkaline (basic)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pH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a solution equals the negative logarithm of the </a:t>
            </a:r>
            <a:r>
              <a:rPr b="1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hydrogen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hydronium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ion concentration.</a:t>
            </a:r>
          </a:p>
        </p:txBody>
      </p:sp>
      <p:pic>
        <p:nvPicPr>
          <p:cNvPr descr="eq70" id="183" name="Shape 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3810000"/>
            <a:ext cx="5524500" cy="10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4294967295"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</a:t>
            </a:r>
          </a:p>
        </p:txBody>
      </p:sp>
      <p:sp>
        <p:nvSpPr>
          <p:cNvPr id="189" name="Shape 189"/>
          <p:cNvSpPr txBox="1"/>
          <p:nvPr>
            <p:ph idx="4294967295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 “goes with” the terms hydrogen and hydronium.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pOH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1752600"/>
            <a:ext cx="7696199" cy="396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pOH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a solution equals the negative logarithm of the </a:t>
            </a:r>
            <a:r>
              <a:rPr b="1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hydroxide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ion concentration.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q71a"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886200"/>
            <a:ext cx="6381749" cy="95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4294967295"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pOH</a:t>
            </a:r>
          </a:p>
        </p:txBody>
      </p:sp>
      <p:sp>
        <p:nvSpPr>
          <p:cNvPr id="202" name="Shape 202"/>
          <p:cNvSpPr txBox="1"/>
          <p:nvPr>
            <p:ph idx="4294967295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pOH “goes with” the term hydroxide.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 and pOH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1752600"/>
            <a:ext cx="7696199" cy="396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either pH or pOH is known, the other may be determined by using the following relationship. </a:t>
            </a:r>
          </a:p>
        </p:txBody>
      </p:sp>
      <p:pic>
        <p:nvPicPr>
          <p:cNvPr descr="eq71b"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4038600"/>
            <a:ext cx="5041899" cy="74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16a) Find the pH of the following solution. The hydronium ion concentration equals:  10</a:t>
            </a:r>
            <a:r>
              <a:rPr b="0" baseline="3000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 (which = 1 x 10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M)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2286000" y="3733800"/>
            <a:ext cx="4190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 = - log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4953000" y="3733800"/>
            <a:ext cx="129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[H+]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4876800" y="3733800"/>
            <a:ext cx="2439986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 x 10</a:t>
            </a:r>
            <a:r>
              <a:rPr b="0" baseline="30000" i="0" lang="en-US" sz="4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3733800" y="4800600"/>
            <a:ext cx="1904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pH = 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16b) Find the pH of the following solution. The hydrogen ion concentration equals:  10</a:t>
            </a:r>
            <a:r>
              <a:rPr b="0" baseline="3000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–11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M.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2286000" y="3733800"/>
            <a:ext cx="4190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 = - log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4953000" y="3733800"/>
            <a:ext cx="129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[H+]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4876800" y="3733800"/>
            <a:ext cx="2665411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 x 10</a:t>
            </a:r>
            <a:r>
              <a:rPr b="0" baseline="30000" i="0" lang="en-US" sz="4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-11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3733800" y="4800600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pH = 11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16c) Find the pH of the following solution. The hydronium ion concentration equals:  1 x 10</a:t>
            </a:r>
            <a:r>
              <a:rPr b="0" baseline="3000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–6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M.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2286000" y="3733800"/>
            <a:ext cx="4190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 = - log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4953000" y="3733800"/>
            <a:ext cx="1295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[H+]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4876800" y="3733800"/>
            <a:ext cx="2439986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 x 10</a:t>
            </a:r>
            <a:r>
              <a:rPr b="0" baseline="30000" i="0" lang="en-US" sz="4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3733800" y="4800600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pH = 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x="685800" y="2354261"/>
            <a:ext cx="77724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6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pH Scale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16d) Find the pH of the following solution. The hydroxide ion concentration equals: 10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–8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M.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1905000" y="3733800"/>
            <a:ext cx="4190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pOH = - log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4953000" y="3733800"/>
            <a:ext cx="16763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[OH-]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4876800" y="3733800"/>
            <a:ext cx="2439986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 x 10</a:t>
            </a:r>
            <a:r>
              <a:rPr b="0" baseline="30000" i="0" lang="en-US" sz="4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-8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3429000" y="4724400"/>
            <a:ext cx="2590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pOH = 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Problem, cont.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16d cont.) Find the pH of the following solution. The hydroxide ion concentration equals: 10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–8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M.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1905000" y="3733800"/>
            <a:ext cx="5714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  +             =  14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3733800" y="3733800"/>
            <a:ext cx="1371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pOH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4114800" y="3733800"/>
            <a:ext cx="4952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3429000" y="4724400"/>
            <a:ext cx="1904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pH = 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16e) Find the pH of the following solution. The hydroxide ion concentration equals:  10</a:t>
            </a:r>
            <a:r>
              <a:rPr b="0" baseline="3000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–5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M.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181600" y="3962400"/>
            <a:ext cx="2286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(pH = 9)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16f) Find the pH of the following solution. The hydroxide ion concentration equals:  10</a:t>
            </a:r>
            <a:r>
              <a:rPr b="0" baseline="3000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M.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5181600" y="3962400"/>
            <a:ext cx="2286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(pH = 11)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17) If a certain carbonated soft drink has a hydrogen ion concentration of               1.0 x 10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–4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what are the pH and pOH of the soft drink?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5181600" y="3962400"/>
            <a:ext cx="2286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(pH = 4)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4800600" y="5029200"/>
            <a:ext cx="27431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(pOH = 10)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4294967295"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291" name="Shape 291"/>
          <p:cNvSpPr txBox="1"/>
          <p:nvPr>
            <p:ph idx="4294967295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18) Find the pH if the hydrogen ion concentration equals: 3.25 x 10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5181600" y="3962400"/>
            <a:ext cx="2666999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(pH = 2.49)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4294967295"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298" name="Shape 298"/>
          <p:cNvSpPr txBox="1"/>
          <p:nvPr>
            <p:ph idx="4294967295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19) Find the pH if the hydroxide ion concentration equals: 7.36 x 10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–5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5181600" y="3962400"/>
            <a:ext cx="2971799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(pH = 9.87)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4294967295"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305" name="Shape 305"/>
          <p:cNvSpPr txBox="1"/>
          <p:nvPr>
            <p:ph idx="4294967295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20) Find the pOH if the hydroxide ion concentration equals: 8.34 x 10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–9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4724400" y="3962400"/>
            <a:ext cx="3124199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(pOH = 8.08)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4294967295"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312" name="Shape 312"/>
          <p:cNvSpPr txBox="1"/>
          <p:nvPr>
            <p:ph idx="4294967295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21) Find the pOH if the hydronium ion concentration equals: 1.45 x 10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–4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4572000" y="3962400"/>
            <a:ext cx="3276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(pOH = 10.16)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609600" y="685800"/>
            <a:ext cx="7772400" cy="2101849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ECCA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Calculating Ion Concentrations From pH</a:t>
            </a:r>
            <a:br>
              <a:rPr b="0" i="0" lang="en-US" sz="4400" u="none" cap="none" strike="noStrike">
                <a:solidFill>
                  <a:srgbClr val="ECCA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2209800"/>
            <a:ext cx="7696199" cy="396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either pH or pOH is known, the hydrogen/hydronium ion or hydroxide ion can be found. 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2362200" y="3962400"/>
            <a:ext cx="4419599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 =  10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-pH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2362200" y="5105400"/>
            <a:ext cx="4419599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 =  10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-pOH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066800" y="1600200"/>
            <a:ext cx="7086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Water ionizes; it falls apart into ions.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9375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0" i="0" lang="en-US" sz="3200" u="none" cap="none" strike="noStrik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OH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reaction above is called the self-ionization of water.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685800" y="685800"/>
            <a:ext cx="7696199" cy="1431924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ECCA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Calculating Ion Concentrations From pH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2209800"/>
            <a:ext cx="7696199" cy="396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a graphing calculator, hit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91428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then 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number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grpSp>
        <p:nvGrpSpPr>
          <p:cNvPr id="329" name="Shape 329"/>
          <p:cNvGrpSpPr/>
          <p:nvPr/>
        </p:nvGrpSpPr>
        <p:grpSpPr>
          <a:xfrm>
            <a:off x="1676400" y="2895600"/>
            <a:ext cx="914400" cy="609599"/>
            <a:chOff x="1676400" y="2895600"/>
            <a:chExt cx="914400" cy="609599"/>
          </a:xfrm>
        </p:grpSpPr>
        <p:sp>
          <p:nvSpPr>
            <p:cNvPr id="330" name="Shape 330"/>
            <p:cNvSpPr/>
            <p:nvPr/>
          </p:nvSpPr>
          <p:spPr>
            <a:xfrm>
              <a:off x="1676400" y="2895600"/>
              <a:ext cx="838199" cy="609599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Shape 331"/>
            <p:cNvSpPr txBox="1"/>
            <p:nvPr/>
          </p:nvSpPr>
          <p:spPr>
            <a:xfrm>
              <a:off x="1676400" y="2895600"/>
              <a:ext cx="914400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35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001350"/>
                  </a:solidFill>
                  <a:latin typeface="Arial"/>
                  <a:ea typeface="Arial"/>
                  <a:cs typeface="Arial"/>
                  <a:sym typeface="Arial"/>
                </a:rPr>
                <a:t>2nd</a:t>
              </a:r>
            </a:p>
          </p:txBody>
        </p:sp>
      </p:grpSp>
      <p:grpSp>
        <p:nvGrpSpPr>
          <p:cNvPr id="332" name="Shape 332"/>
          <p:cNvGrpSpPr/>
          <p:nvPr/>
        </p:nvGrpSpPr>
        <p:grpSpPr>
          <a:xfrm>
            <a:off x="1600200" y="3810000"/>
            <a:ext cx="1219199" cy="609599"/>
            <a:chOff x="1600200" y="3810000"/>
            <a:chExt cx="1219199" cy="609599"/>
          </a:xfrm>
        </p:grpSpPr>
        <p:sp>
          <p:nvSpPr>
            <p:cNvPr id="333" name="Shape 333"/>
            <p:cNvSpPr/>
            <p:nvPr/>
          </p:nvSpPr>
          <p:spPr>
            <a:xfrm>
              <a:off x="1676400" y="3810000"/>
              <a:ext cx="838199" cy="609599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Shape 334"/>
            <p:cNvSpPr txBox="1"/>
            <p:nvPr/>
          </p:nvSpPr>
          <p:spPr>
            <a:xfrm>
              <a:off x="1600200" y="3810000"/>
              <a:ext cx="1219199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2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LOG</a:t>
              </a:r>
            </a:p>
          </p:txBody>
        </p:sp>
      </p:grpSp>
      <p:grpSp>
        <p:nvGrpSpPr>
          <p:cNvPr id="335" name="Shape 335"/>
          <p:cNvGrpSpPr/>
          <p:nvPr/>
        </p:nvGrpSpPr>
        <p:grpSpPr>
          <a:xfrm>
            <a:off x="1524000" y="4800600"/>
            <a:ext cx="990599" cy="609599"/>
            <a:chOff x="1524000" y="4800600"/>
            <a:chExt cx="990599" cy="609599"/>
          </a:xfrm>
        </p:grpSpPr>
        <p:cxnSp>
          <p:nvCxnSpPr>
            <p:cNvPr id="336" name="Shape 336"/>
            <p:cNvCxnSpPr/>
            <p:nvPr/>
          </p:nvCxnSpPr>
          <p:spPr>
            <a:xfrm>
              <a:off x="2133600" y="5029200"/>
              <a:ext cx="304799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sp>
          <p:nvSpPr>
            <p:cNvPr id="337" name="Shape 337"/>
            <p:cNvSpPr/>
            <p:nvPr/>
          </p:nvSpPr>
          <p:spPr>
            <a:xfrm>
              <a:off x="1676400" y="4800600"/>
              <a:ext cx="838199" cy="60959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Shape 338"/>
            <p:cNvSpPr txBox="1"/>
            <p:nvPr/>
          </p:nvSpPr>
          <p:spPr>
            <a:xfrm>
              <a:off x="1524000" y="4800600"/>
              <a:ext cx="914400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   )</a:t>
              </a:r>
            </a:p>
          </p:txBody>
        </p:sp>
        <p:cxnSp>
          <p:nvCxnSpPr>
            <p:cNvPr id="339" name="Shape 339"/>
            <p:cNvCxnSpPr/>
            <p:nvPr/>
          </p:nvCxnSpPr>
          <p:spPr>
            <a:xfrm>
              <a:off x="1905000" y="5105400"/>
              <a:ext cx="304799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685800" y="685800"/>
            <a:ext cx="7696199" cy="1431924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ECCA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Calculating Ion Concentrations From pH</a:t>
            </a:r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2209800"/>
            <a:ext cx="7696199" cy="396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a scientific calculator, hit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91428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number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grpSp>
        <p:nvGrpSpPr>
          <p:cNvPr id="346" name="Shape 346"/>
          <p:cNvGrpSpPr/>
          <p:nvPr/>
        </p:nvGrpSpPr>
        <p:grpSpPr>
          <a:xfrm>
            <a:off x="1600199" y="4724400"/>
            <a:ext cx="1447799" cy="609599"/>
            <a:chOff x="3352800" y="4800600"/>
            <a:chExt cx="990600" cy="609599"/>
          </a:xfrm>
        </p:grpSpPr>
        <p:sp>
          <p:nvSpPr>
            <p:cNvPr id="347" name="Shape 347"/>
            <p:cNvSpPr/>
            <p:nvPr/>
          </p:nvSpPr>
          <p:spPr>
            <a:xfrm>
              <a:off x="3352800" y="4800600"/>
              <a:ext cx="838199" cy="609599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Shape 348"/>
            <p:cNvSpPr txBox="1"/>
            <p:nvPr/>
          </p:nvSpPr>
          <p:spPr>
            <a:xfrm>
              <a:off x="3429000" y="4800600"/>
              <a:ext cx="914400" cy="5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350"/>
                </a:buClr>
                <a:buSzPct val="25000"/>
                <a:buFont typeface="Arial"/>
                <a:buNone/>
              </a:pPr>
              <a:r>
                <a:rPr b="1" i="0" lang="en-US" sz="3200" u="none">
                  <a:solidFill>
                    <a:srgbClr val="001350"/>
                  </a:solidFill>
                  <a:latin typeface="Arial"/>
                  <a:ea typeface="Arial"/>
                  <a:cs typeface="Arial"/>
                  <a:sym typeface="Arial"/>
                </a:rPr>
                <a:t>shift</a:t>
              </a:r>
            </a:p>
          </p:txBody>
        </p:sp>
      </p:grpSp>
      <p:grpSp>
        <p:nvGrpSpPr>
          <p:cNvPr id="349" name="Shape 349"/>
          <p:cNvGrpSpPr/>
          <p:nvPr/>
        </p:nvGrpSpPr>
        <p:grpSpPr>
          <a:xfrm>
            <a:off x="1600200" y="5638800"/>
            <a:ext cx="1371599" cy="609599"/>
            <a:chOff x="4495800" y="3581400"/>
            <a:chExt cx="1219199" cy="609599"/>
          </a:xfrm>
        </p:grpSpPr>
        <p:sp>
          <p:nvSpPr>
            <p:cNvPr id="350" name="Shape 350"/>
            <p:cNvSpPr/>
            <p:nvPr/>
          </p:nvSpPr>
          <p:spPr>
            <a:xfrm>
              <a:off x="4495800" y="3581400"/>
              <a:ext cx="838199" cy="609599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Shape 351"/>
            <p:cNvSpPr txBox="1"/>
            <p:nvPr/>
          </p:nvSpPr>
          <p:spPr>
            <a:xfrm>
              <a:off x="4495800" y="3657600"/>
              <a:ext cx="1219199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2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LOG</a:t>
              </a:r>
            </a:p>
          </p:txBody>
        </p:sp>
      </p:grpSp>
      <p:grpSp>
        <p:nvGrpSpPr>
          <p:cNvPr id="352" name="Shape 352"/>
          <p:cNvGrpSpPr/>
          <p:nvPr/>
        </p:nvGrpSpPr>
        <p:grpSpPr>
          <a:xfrm>
            <a:off x="1600200" y="3657600"/>
            <a:ext cx="914400" cy="609599"/>
            <a:chOff x="1600200" y="3810000"/>
            <a:chExt cx="914400" cy="609599"/>
          </a:xfrm>
        </p:grpSpPr>
        <p:sp>
          <p:nvSpPr>
            <p:cNvPr id="353" name="Shape 353"/>
            <p:cNvSpPr/>
            <p:nvPr/>
          </p:nvSpPr>
          <p:spPr>
            <a:xfrm>
              <a:off x="1676400" y="3810000"/>
              <a:ext cx="838199" cy="60959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Shape 354"/>
            <p:cNvSpPr txBox="1"/>
            <p:nvPr/>
          </p:nvSpPr>
          <p:spPr>
            <a:xfrm>
              <a:off x="1600200" y="3810000"/>
              <a:ext cx="914400" cy="5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+/-   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22) Find the [H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of a solution that has a pH equal to 6.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2438400" y="5486400"/>
            <a:ext cx="4419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] = 1 x 10</a:t>
            </a:r>
            <a:r>
              <a:rPr b="0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</a:p>
        </p:txBody>
      </p:sp>
      <p:grpSp>
        <p:nvGrpSpPr>
          <p:cNvPr id="363" name="Shape 363"/>
          <p:cNvGrpSpPr/>
          <p:nvPr/>
        </p:nvGrpSpPr>
        <p:grpSpPr>
          <a:xfrm>
            <a:off x="1600200" y="4267200"/>
            <a:ext cx="6172199" cy="777874"/>
            <a:chOff x="1447800" y="4267200"/>
            <a:chExt cx="6172199" cy="777874"/>
          </a:xfrm>
        </p:grpSpPr>
        <p:sp>
          <p:nvSpPr>
            <p:cNvPr id="364" name="Shape 364"/>
            <p:cNvSpPr txBox="1"/>
            <p:nvPr/>
          </p:nvSpPr>
          <p:spPr>
            <a:xfrm>
              <a:off x="1447800" y="4267200"/>
              <a:ext cx="1904999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4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0" baseline="30000" i="0" lang="en-US" sz="4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4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r>
                <a:rPr b="0" i="0" lang="en-US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0" i="0" lang="en-US" sz="4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</a:p>
          </p:txBody>
        </p:sp>
        <p:grpSp>
          <p:nvGrpSpPr>
            <p:cNvPr id="365" name="Shape 365"/>
            <p:cNvGrpSpPr/>
            <p:nvPr/>
          </p:nvGrpSpPr>
          <p:grpSpPr>
            <a:xfrm>
              <a:off x="3352800" y="4419600"/>
              <a:ext cx="914400" cy="609599"/>
              <a:chOff x="1676400" y="2895600"/>
              <a:chExt cx="914400" cy="609599"/>
            </a:xfrm>
          </p:grpSpPr>
          <p:sp>
            <p:nvSpPr>
              <p:cNvPr id="366" name="Shape 366"/>
              <p:cNvSpPr/>
              <p:nvPr/>
            </p:nvSpPr>
            <p:spPr>
              <a:xfrm>
                <a:off x="1676400" y="2895600"/>
                <a:ext cx="838199" cy="609599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Shape 367"/>
              <p:cNvSpPr txBox="1"/>
              <p:nvPr/>
            </p:nvSpPr>
            <p:spPr>
              <a:xfrm>
                <a:off x="1676400" y="2895600"/>
                <a:ext cx="914400" cy="579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b="0" i="0" lang="en-US" sz="32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2nd</a:t>
                </a:r>
              </a:p>
            </p:txBody>
          </p:sp>
        </p:grpSp>
        <p:grpSp>
          <p:nvGrpSpPr>
            <p:cNvPr id="368" name="Shape 368"/>
            <p:cNvGrpSpPr/>
            <p:nvPr/>
          </p:nvGrpSpPr>
          <p:grpSpPr>
            <a:xfrm>
              <a:off x="4343400" y="4419600"/>
              <a:ext cx="1219199" cy="609599"/>
              <a:chOff x="1600200" y="3810000"/>
              <a:chExt cx="1219199" cy="609599"/>
            </a:xfrm>
          </p:grpSpPr>
          <p:sp>
            <p:nvSpPr>
              <p:cNvPr id="369" name="Shape 369"/>
              <p:cNvSpPr/>
              <p:nvPr/>
            </p:nvSpPr>
            <p:spPr>
              <a:xfrm>
                <a:off x="1676400" y="3810000"/>
                <a:ext cx="838199" cy="609599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Shape 370"/>
              <p:cNvSpPr txBox="1"/>
              <p:nvPr/>
            </p:nvSpPr>
            <p:spPr>
              <a:xfrm>
                <a:off x="1600200" y="3810000"/>
                <a:ext cx="1219199" cy="519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b="0" i="0" lang="en-US" sz="28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LOG</a:t>
                </a:r>
              </a:p>
            </p:txBody>
          </p:sp>
        </p:grpSp>
        <p:grpSp>
          <p:nvGrpSpPr>
            <p:cNvPr id="371" name="Shape 371"/>
            <p:cNvGrpSpPr/>
            <p:nvPr/>
          </p:nvGrpSpPr>
          <p:grpSpPr>
            <a:xfrm>
              <a:off x="5410200" y="4419600"/>
              <a:ext cx="990599" cy="609599"/>
              <a:chOff x="1524000" y="4800600"/>
              <a:chExt cx="990599" cy="609599"/>
            </a:xfrm>
          </p:grpSpPr>
          <p:cxnSp>
            <p:nvCxnSpPr>
              <p:cNvPr id="372" name="Shape 372"/>
              <p:cNvCxnSpPr/>
              <p:nvPr/>
            </p:nvCxnSpPr>
            <p:spPr>
              <a:xfrm>
                <a:off x="2133600" y="5029200"/>
                <a:ext cx="304799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sp>
            <p:nvSpPr>
              <p:cNvPr id="373" name="Shape 373"/>
              <p:cNvSpPr/>
              <p:nvPr/>
            </p:nvSpPr>
            <p:spPr>
              <a:xfrm>
                <a:off x="1676400" y="4800600"/>
                <a:ext cx="838199" cy="609599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Shape 374"/>
              <p:cNvSpPr txBox="1"/>
              <p:nvPr/>
            </p:nvSpPr>
            <p:spPr>
              <a:xfrm>
                <a:off x="1524000" y="4800600"/>
                <a:ext cx="914400" cy="579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Arial"/>
                  <a:buNone/>
                </a:pPr>
                <a:r>
                  <a:rPr b="0" i="0" lang="en-US" sz="32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(   )</a:t>
                </a:r>
              </a:p>
            </p:txBody>
          </p:sp>
          <p:cxnSp>
            <p:nvCxnSpPr>
              <p:cNvPr id="375" name="Shape 375"/>
              <p:cNvCxnSpPr/>
              <p:nvPr/>
            </p:nvCxnSpPr>
            <p:spPr>
              <a:xfrm>
                <a:off x="1905000" y="5105400"/>
                <a:ext cx="304799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</p:grpSp>
        <p:sp>
          <p:nvSpPr>
            <p:cNvPr id="376" name="Shape 376"/>
            <p:cNvSpPr txBox="1"/>
            <p:nvPr/>
          </p:nvSpPr>
          <p:spPr>
            <a:xfrm>
              <a:off x="6629400" y="4343400"/>
              <a:ext cx="990599" cy="70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4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23) Find the [H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of a solution that has a pH equal to 12.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3048000" y="3581400"/>
            <a:ext cx="4572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1" baseline="30000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] = 1 x 10</a:t>
            </a:r>
            <a:r>
              <a:rPr b="1" baseline="30000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-12</a:t>
            </a:r>
            <a:r>
              <a:rPr b="1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24) Find the [H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of a solution that has a pH equal to 5.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3124200" y="3657600"/>
            <a:ext cx="4572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1" baseline="30000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] = 1 x 10</a:t>
            </a:r>
            <a:r>
              <a:rPr b="1" baseline="30000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r>
              <a:rPr b="1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17526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25) Find the [H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of a solution that has a pOH equal to 6.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1905000" y="3733800"/>
            <a:ext cx="5714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  +             =  14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3733800" y="3733800"/>
            <a:ext cx="1371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pOH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4114800" y="4267200"/>
            <a:ext cx="4952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3505200" y="5105400"/>
            <a:ext cx="1904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 = 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Example, cont</a:t>
            </a:r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25) Find the [H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of a solution that has a pOH equal to 6.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2438400" y="5486400"/>
            <a:ext cx="4419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] = 1 x 10</a:t>
            </a:r>
            <a:r>
              <a:rPr b="0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-8</a:t>
            </a: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</a:p>
        </p:txBody>
      </p:sp>
      <p:grpSp>
        <p:nvGrpSpPr>
          <p:cNvPr id="408" name="Shape 408"/>
          <p:cNvGrpSpPr/>
          <p:nvPr/>
        </p:nvGrpSpPr>
        <p:grpSpPr>
          <a:xfrm>
            <a:off x="1600200" y="4267200"/>
            <a:ext cx="6172199" cy="777874"/>
            <a:chOff x="1447800" y="4267200"/>
            <a:chExt cx="6172199" cy="777874"/>
          </a:xfrm>
        </p:grpSpPr>
        <p:sp>
          <p:nvSpPr>
            <p:cNvPr id="409" name="Shape 409"/>
            <p:cNvSpPr txBox="1"/>
            <p:nvPr/>
          </p:nvSpPr>
          <p:spPr>
            <a:xfrm>
              <a:off x="1447800" y="4267200"/>
              <a:ext cx="1904999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4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0" baseline="30000" i="0" lang="en-US" sz="4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4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r>
                <a:rPr b="0" i="0" lang="en-US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0" i="0" lang="en-US" sz="4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</a:p>
          </p:txBody>
        </p:sp>
        <p:grpSp>
          <p:nvGrpSpPr>
            <p:cNvPr id="410" name="Shape 410"/>
            <p:cNvGrpSpPr/>
            <p:nvPr/>
          </p:nvGrpSpPr>
          <p:grpSpPr>
            <a:xfrm>
              <a:off x="3352800" y="4419600"/>
              <a:ext cx="914400" cy="609599"/>
              <a:chOff x="1676400" y="2895600"/>
              <a:chExt cx="914400" cy="609599"/>
            </a:xfrm>
          </p:grpSpPr>
          <p:sp>
            <p:nvSpPr>
              <p:cNvPr id="411" name="Shape 411"/>
              <p:cNvSpPr/>
              <p:nvPr/>
            </p:nvSpPr>
            <p:spPr>
              <a:xfrm>
                <a:off x="1676400" y="2895600"/>
                <a:ext cx="838199" cy="609599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Shape 412"/>
              <p:cNvSpPr txBox="1"/>
              <p:nvPr/>
            </p:nvSpPr>
            <p:spPr>
              <a:xfrm>
                <a:off x="1676400" y="2895600"/>
                <a:ext cx="914400" cy="579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b="0" i="0" lang="en-US" sz="32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2nd</a:t>
                </a:r>
              </a:p>
            </p:txBody>
          </p:sp>
        </p:grpSp>
        <p:grpSp>
          <p:nvGrpSpPr>
            <p:cNvPr id="413" name="Shape 413"/>
            <p:cNvGrpSpPr/>
            <p:nvPr/>
          </p:nvGrpSpPr>
          <p:grpSpPr>
            <a:xfrm>
              <a:off x="4343400" y="4419600"/>
              <a:ext cx="1219199" cy="609599"/>
              <a:chOff x="1600200" y="3810000"/>
              <a:chExt cx="1219199" cy="609599"/>
            </a:xfrm>
          </p:grpSpPr>
          <p:sp>
            <p:nvSpPr>
              <p:cNvPr id="414" name="Shape 414"/>
              <p:cNvSpPr/>
              <p:nvPr/>
            </p:nvSpPr>
            <p:spPr>
              <a:xfrm>
                <a:off x="1676400" y="3810000"/>
                <a:ext cx="838199" cy="609599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Shape 415"/>
              <p:cNvSpPr txBox="1"/>
              <p:nvPr/>
            </p:nvSpPr>
            <p:spPr>
              <a:xfrm>
                <a:off x="1600200" y="3810000"/>
                <a:ext cx="1219199" cy="519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b="0" i="0" lang="en-US" sz="28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LOG</a:t>
                </a:r>
              </a:p>
            </p:txBody>
          </p:sp>
        </p:grpSp>
        <p:grpSp>
          <p:nvGrpSpPr>
            <p:cNvPr id="416" name="Shape 416"/>
            <p:cNvGrpSpPr/>
            <p:nvPr/>
          </p:nvGrpSpPr>
          <p:grpSpPr>
            <a:xfrm>
              <a:off x="5410200" y="4419600"/>
              <a:ext cx="990599" cy="609599"/>
              <a:chOff x="1524000" y="4800600"/>
              <a:chExt cx="990599" cy="609599"/>
            </a:xfrm>
          </p:grpSpPr>
          <p:cxnSp>
            <p:nvCxnSpPr>
              <p:cNvPr id="417" name="Shape 417"/>
              <p:cNvCxnSpPr/>
              <p:nvPr/>
            </p:nvCxnSpPr>
            <p:spPr>
              <a:xfrm>
                <a:off x="2133600" y="5029200"/>
                <a:ext cx="304799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sp>
            <p:nvSpPr>
              <p:cNvPr id="418" name="Shape 418"/>
              <p:cNvSpPr/>
              <p:nvPr/>
            </p:nvSpPr>
            <p:spPr>
              <a:xfrm>
                <a:off x="1676400" y="4800600"/>
                <a:ext cx="838199" cy="609599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Shape 419"/>
              <p:cNvSpPr txBox="1"/>
              <p:nvPr/>
            </p:nvSpPr>
            <p:spPr>
              <a:xfrm>
                <a:off x="1524000" y="4800600"/>
                <a:ext cx="914400" cy="579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Arial"/>
                  <a:buNone/>
                </a:pPr>
                <a:r>
                  <a:rPr b="0" i="0" lang="en-US" sz="32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(   )</a:t>
                </a:r>
              </a:p>
            </p:txBody>
          </p:sp>
          <p:cxnSp>
            <p:nvCxnSpPr>
              <p:cNvPr id="420" name="Shape 420"/>
              <p:cNvCxnSpPr/>
              <p:nvPr/>
            </p:nvCxnSpPr>
            <p:spPr>
              <a:xfrm>
                <a:off x="1905000" y="5105400"/>
                <a:ext cx="304799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</p:grpSp>
        <p:sp>
          <p:nvSpPr>
            <p:cNvPr id="421" name="Shape 421"/>
            <p:cNvSpPr txBox="1"/>
            <p:nvPr/>
          </p:nvSpPr>
          <p:spPr>
            <a:xfrm>
              <a:off x="6629400" y="4343400"/>
              <a:ext cx="990599" cy="70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4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Example, cont</a:t>
            </a:r>
          </a:p>
        </p:txBody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26) Find the [OH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of a solution that has a pOH equal to 6.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2438400" y="5486400"/>
            <a:ext cx="4419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] = 1 x 10</a:t>
            </a:r>
            <a:r>
              <a:rPr b="0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</a:p>
        </p:txBody>
      </p:sp>
      <p:grpSp>
        <p:nvGrpSpPr>
          <p:cNvPr id="429" name="Shape 429"/>
          <p:cNvGrpSpPr/>
          <p:nvPr/>
        </p:nvGrpSpPr>
        <p:grpSpPr>
          <a:xfrm>
            <a:off x="1219200" y="4267200"/>
            <a:ext cx="6553199" cy="777874"/>
            <a:chOff x="1066800" y="4267200"/>
            <a:chExt cx="6553199" cy="777874"/>
          </a:xfrm>
        </p:grpSpPr>
        <p:sp>
          <p:nvSpPr>
            <p:cNvPr id="430" name="Shape 430"/>
            <p:cNvSpPr txBox="1"/>
            <p:nvPr/>
          </p:nvSpPr>
          <p:spPr>
            <a:xfrm>
              <a:off x="1066800" y="4267200"/>
              <a:ext cx="2286000" cy="769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4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[OH</a:t>
              </a:r>
              <a:r>
                <a:rPr b="0" baseline="30000" i="0" lang="en-US" sz="4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4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] =</a:t>
              </a:r>
            </a:p>
          </p:txBody>
        </p:sp>
        <p:grpSp>
          <p:nvGrpSpPr>
            <p:cNvPr id="431" name="Shape 431"/>
            <p:cNvGrpSpPr/>
            <p:nvPr/>
          </p:nvGrpSpPr>
          <p:grpSpPr>
            <a:xfrm>
              <a:off x="3352800" y="4419600"/>
              <a:ext cx="914400" cy="609599"/>
              <a:chOff x="1676400" y="2895600"/>
              <a:chExt cx="914400" cy="609599"/>
            </a:xfrm>
          </p:grpSpPr>
          <p:sp>
            <p:nvSpPr>
              <p:cNvPr id="432" name="Shape 432"/>
              <p:cNvSpPr/>
              <p:nvPr/>
            </p:nvSpPr>
            <p:spPr>
              <a:xfrm>
                <a:off x="1676400" y="2895600"/>
                <a:ext cx="838199" cy="609599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Shape 433"/>
              <p:cNvSpPr txBox="1"/>
              <p:nvPr/>
            </p:nvSpPr>
            <p:spPr>
              <a:xfrm>
                <a:off x="1676400" y="2895600"/>
                <a:ext cx="914400" cy="579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b="0" i="0" lang="en-US" sz="32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2nd</a:t>
                </a:r>
              </a:p>
            </p:txBody>
          </p:sp>
        </p:grpSp>
        <p:grpSp>
          <p:nvGrpSpPr>
            <p:cNvPr id="434" name="Shape 434"/>
            <p:cNvGrpSpPr/>
            <p:nvPr/>
          </p:nvGrpSpPr>
          <p:grpSpPr>
            <a:xfrm>
              <a:off x="4343400" y="4419600"/>
              <a:ext cx="1219199" cy="609599"/>
              <a:chOff x="1600200" y="3810000"/>
              <a:chExt cx="1219199" cy="609599"/>
            </a:xfrm>
          </p:grpSpPr>
          <p:sp>
            <p:nvSpPr>
              <p:cNvPr id="435" name="Shape 435"/>
              <p:cNvSpPr/>
              <p:nvPr/>
            </p:nvSpPr>
            <p:spPr>
              <a:xfrm>
                <a:off x="1676400" y="3810000"/>
                <a:ext cx="838199" cy="609599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Shape 436"/>
              <p:cNvSpPr txBox="1"/>
              <p:nvPr/>
            </p:nvSpPr>
            <p:spPr>
              <a:xfrm>
                <a:off x="1600200" y="3810000"/>
                <a:ext cx="1219199" cy="519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b="0" i="0" lang="en-US" sz="28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LOG</a:t>
                </a:r>
              </a:p>
            </p:txBody>
          </p:sp>
        </p:grpSp>
        <p:grpSp>
          <p:nvGrpSpPr>
            <p:cNvPr id="437" name="Shape 437"/>
            <p:cNvGrpSpPr/>
            <p:nvPr/>
          </p:nvGrpSpPr>
          <p:grpSpPr>
            <a:xfrm>
              <a:off x="5410200" y="4419600"/>
              <a:ext cx="990599" cy="609599"/>
              <a:chOff x="1524000" y="4800600"/>
              <a:chExt cx="990599" cy="609599"/>
            </a:xfrm>
          </p:grpSpPr>
          <p:cxnSp>
            <p:nvCxnSpPr>
              <p:cNvPr id="438" name="Shape 438"/>
              <p:cNvCxnSpPr/>
              <p:nvPr/>
            </p:nvCxnSpPr>
            <p:spPr>
              <a:xfrm>
                <a:off x="2133600" y="5029200"/>
                <a:ext cx="304799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sp>
            <p:nvSpPr>
              <p:cNvPr id="439" name="Shape 439"/>
              <p:cNvSpPr/>
              <p:nvPr/>
            </p:nvSpPr>
            <p:spPr>
              <a:xfrm>
                <a:off x="1676400" y="4800600"/>
                <a:ext cx="838199" cy="609599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Shape 440"/>
              <p:cNvSpPr txBox="1"/>
              <p:nvPr/>
            </p:nvSpPr>
            <p:spPr>
              <a:xfrm>
                <a:off x="1524000" y="4800600"/>
                <a:ext cx="914400" cy="579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Arial"/>
                  <a:buNone/>
                </a:pPr>
                <a:r>
                  <a:rPr b="0" i="0" lang="en-US" sz="32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(   )</a:t>
                </a:r>
              </a:p>
            </p:txBody>
          </p:sp>
          <p:cxnSp>
            <p:nvCxnSpPr>
              <p:cNvPr id="441" name="Shape 441"/>
              <p:cNvCxnSpPr/>
              <p:nvPr/>
            </p:nvCxnSpPr>
            <p:spPr>
              <a:xfrm>
                <a:off x="1905000" y="5105400"/>
                <a:ext cx="304799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</p:grpSp>
        <p:sp>
          <p:nvSpPr>
            <p:cNvPr id="442" name="Shape 442"/>
            <p:cNvSpPr txBox="1"/>
            <p:nvPr/>
          </p:nvSpPr>
          <p:spPr>
            <a:xfrm>
              <a:off x="6629400" y="4343400"/>
              <a:ext cx="990599" cy="70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4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27) Find the [H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of a solution that has a pOH equal to 2.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3048000" y="3886200"/>
            <a:ext cx="4572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1" baseline="30000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] = 1 x 10</a:t>
            </a:r>
            <a:r>
              <a:rPr b="1" baseline="30000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-12</a:t>
            </a:r>
            <a:r>
              <a:rPr b="1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</a:p>
        </p:txBody>
      </p:sp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28) Find the [H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of a solution that has a pOH equal to 4.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3048000" y="3886200"/>
            <a:ext cx="4572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1" baseline="30000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] = 1 x 10</a:t>
            </a:r>
            <a:r>
              <a:rPr b="1" baseline="30000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-10</a:t>
            </a:r>
            <a:r>
              <a:rPr b="1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914400" y="1600200"/>
            <a:ext cx="74676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375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] = [OH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= 1 x 10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-7 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9375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[H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] = [OH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], the solution is neutral.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9375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25 °C K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[H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] x [OH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= 1 x 10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-14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 called the ion-product constant.</a:t>
            </a:r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29) Find the [OH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of a solution that has a pH equal to 10.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3962400" y="3962400"/>
            <a:ext cx="3886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b="1" baseline="30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] = 1 x 10</a:t>
            </a:r>
            <a:r>
              <a:rPr b="1" baseline="30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-4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</a:p>
        </p:txBody>
      </p:sp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idx="4294967295"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469" name="Shape 469"/>
          <p:cNvSpPr txBox="1"/>
          <p:nvPr>
            <p:ph idx="4294967295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30) Find the [H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of a solution that has a pH equal to 4.23.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3352800" y="3962400"/>
            <a:ext cx="4495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1" baseline="30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] = 5.89 x 10</a:t>
            </a:r>
            <a:r>
              <a:rPr b="1" baseline="30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</a:p>
        </p:txBody>
      </p:sp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idx="4294967295"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476" name="Shape 476"/>
          <p:cNvSpPr txBox="1"/>
          <p:nvPr>
            <p:ph idx="4294967295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31) Find the [H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of a solution that has a pOH equal to 6.34.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3429000" y="3962400"/>
            <a:ext cx="44195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1" baseline="30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] = 2.19 x 10</a:t>
            </a:r>
            <a:r>
              <a:rPr b="1" baseline="30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-8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</a:p>
        </p:txBody>
      </p:sp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4294967295"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483" name="Shape 483"/>
          <p:cNvSpPr txBox="1"/>
          <p:nvPr>
            <p:ph idx="4294967295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32) Find the [OH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of a solution that has a pH equal to 10.5.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3352800" y="3962400"/>
            <a:ext cx="4495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b="1" baseline="30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] = 3.16 x 10</a:t>
            </a:r>
            <a:r>
              <a:rPr b="1" baseline="30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-4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</a:p>
        </p:txBody>
      </p:sp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idx="4294967295"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490" name="Shape 490"/>
          <p:cNvSpPr txBox="1"/>
          <p:nvPr>
            <p:ph idx="4294967295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33) Find the [OH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of a solution that has a pOH equal to 13.5.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3124200" y="3962400"/>
            <a:ext cx="4724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b="1" baseline="30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] = 3.17 x 10</a:t>
            </a:r>
            <a:r>
              <a:rPr b="1" baseline="30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-14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</a:p>
        </p:txBody>
      </p:sp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type="title"/>
          </p:nvPr>
        </p:nvSpPr>
        <p:spPr>
          <a:xfrm>
            <a:off x="609600" y="685800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ECCA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Calculating Ion Concentration From Ion Concentration</a:t>
            </a:r>
          </a:p>
        </p:txBody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685800" y="2209800"/>
            <a:ext cx="7696199" cy="396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either [H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or [OH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is known, the hydrogen ion or hydroxide ion can be found. 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1600200" y="3962400"/>
            <a:ext cx="586740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[OH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=  1 x 10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34) Find the hydrogen ion concentration if the hydroxide ion concentration equals: 1 x 10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–8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M.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1600200" y="3733800"/>
            <a:ext cx="632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              =  1 x 10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-14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3048000" y="3733800"/>
            <a:ext cx="1600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2667000" y="3733800"/>
            <a:ext cx="2035175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x 10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-8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2362200" y="4876800"/>
            <a:ext cx="4495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1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] = 1 x 10</a:t>
            </a:r>
            <a:r>
              <a:rPr b="1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-6 </a:t>
            </a:r>
            <a:r>
              <a:rPr b="1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35) Find the hydrogen ion concentration if the hydroxide ion concentration equals: 1 x 10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M.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1600200" y="3733800"/>
            <a:ext cx="632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              =  1 x 10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-14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3048000" y="3733800"/>
            <a:ext cx="1600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2667000" y="3733800"/>
            <a:ext cx="2035175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x 10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2362200" y="4876800"/>
            <a:ext cx="4495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] = 1 x 10</a:t>
            </a:r>
            <a:r>
              <a:rPr b="0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-12 </a:t>
            </a: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524" name="Shape 524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36) Find the hydroxide ion concentration if the hydrogen ion concentration equals: 1 x 10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–4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M.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3200400" y="3733800"/>
            <a:ext cx="4648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=  1 x 10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-14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2133600" y="3733800"/>
            <a:ext cx="1600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1219200" y="3733800"/>
            <a:ext cx="2035175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x 10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-4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2362200" y="4876800"/>
            <a:ext cx="5029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b="0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] = 1 x 10</a:t>
            </a:r>
            <a:r>
              <a:rPr b="0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-10 </a:t>
            </a: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535" name="Shape 535"/>
          <p:cNvSpPr txBox="1"/>
          <p:nvPr>
            <p:ph idx="1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37) Find the hydroxide ion concentration if the hydrogen ion concentration equals: 1 x 10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–9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M.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3200400" y="3733800"/>
            <a:ext cx="4648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=  1 x 10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-14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2133600" y="3733800"/>
            <a:ext cx="1600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1219200" y="3733800"/>
            <a:ext cx="2035175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x 10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2362200" y="4876800"/>
            <a:ext cx="5029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b="0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] = 1 x 10</a:t>
            </a:r>
            <a:r>
              <a:rPr b="0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-5 </a:t>
            </a: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Ion-Product Constant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1828800"/>
            <a:ext cx="7772400" cy="312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375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[H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&gt; [OH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], the solution is acidic.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baseline="3000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9375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solution is basic when [OH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&gt; [H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]. </a:t>
            </a:r>
          </a:p>
        </p:txBody>
      </p:sp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>
            <p:ph idx="4294967295"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546" name="Shape 546"/>
          <p:cNvSpPr txBox="1"/>
          <p:nvPr>
            <p:ph idx="4294967295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38) Find the hydrogen ion concentration if the hydroxide ion concentration equals: 3.25 x 10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M.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1676400" y="3733800"/>
            <a:ext cx="7010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            =  1 x 10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-14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x="3048000" y="3733800"/>
            <a:ext cx="1600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sp>
        <p:nvSpPr>
          <p:cNvPr id="549" name="Shape 549"/>
          <p:cNvSpPr txBox="1"/>
          <p:nvPr/>
        </p:nvSpPr>
        <p:spPr>
          <a:xfrm>
            <a:off x="685800" y="3733800"/>
            <a:ext cx="4122736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[H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3.25 x 10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1905000" y="4876800"/>
            <a:ext cx="5333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] = 3.08 x 10</a:t>
            </a:r>
            <a:r>
              <a:rPr b="0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-12 </a:t>
            </a: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idx="4294967295"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557" name="Shape 557"/>
          <p:cNvSpPr txBox="1"/>
          <p:nvPr>
            <p:ph idx="4294967295" type="body"/>
          </p:nvPr>
        </p:nvSpPr>
        <p:spPr>
          <a:xfrm>
            <a:off x="685800" y="1752600"/>
            <a:ext cx="77724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39) Find the hydroxide ion concentration if the hydrogen ion concentration equals: 6.44 x 10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–6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M.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3733800" y="3657600"/>
            <a:ext cx="4648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 =  1 x 10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-14</a:t>
            </a:r>
          </a:p>
        </p:txBody>
      </p:sp>
      <p:sp>
        <p:nvSpPr>
          <p:cNvPr id="559" name="Shape 559"/>
          <p:cNvSpPr txBox="1"/>
          <p:nvPr/>
        </p:nvSpPr>
        <p:spPr>
          <a:xfrm>
            <a:off x="2362200" y="3657600"/>
            <a:ext cx="1600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sp>
        <p:nvSpPr>
          <p:cNvPr id="560" name="Shape 560"/>
          <p:cNvSpPr txBox="1"/>
          <p:nvPr/>
        </p:nvSpPr>
        <p:spPr>
          <a:xfrm>
            <a:off x="990600" y="3733800"/>
            <a:ext cx="28130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6.44 x 10</a:t>
            </a:r>
            <a:r>
              <a:rPr b="0" baseline="30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1905000" y="4876800"/>
            <a:ext cx="54863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b="0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] = 1.55 x 10</a:t>
            </a:r>
            <a:r>
              <a:rPr b="0" baseline="30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-9 </a:t>
            </a: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type="ctrTitle"/>
          </p:nvPr>
        </p:nvSpPr>
        <p:spPr>
          <a:xfrm>
            <a:off x="685800" y="2354261"/>
            <a:ext cx="77724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6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Indicators</a:t>
            </a:r>
          </a:p>
        </p:txBody>
      </p:sp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type="title"/>
          </p:nvPr>
        </p:nvSpPr>
        <p:spPr>
          <a:xfrm>
            <a:off x="609600" y="762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Indicators </a:t>
            </a:r>
          </a:p>
        </p:txBody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x="685800" y="1828800"/>
            <a:ext cx="769619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Chemical dyes whose colors are affected by acidic and basic solutions are called </a:t>
            </a:r>
            <a:r>
              <a:rPr b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indicators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Many indicators do not have a sharp color change as a function of pH.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Most indicators tend to be red in more acidic solutions.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type="ctrTitle"/>
          </p:nvPr>
        </p:nvSpPr>
        <p:spPr>
          <a:xfrm>
            <a:off x="685800" y="4572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Indicators</a:t>
            </a:r>
          </a:p>
        </p:txBody>
      </p:sp>
      <p:pic>
        <p:nvPicPr>
          <p:cNvPr descr="FG16_07" id="581" name="Shape 5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2537"/>
            <a:ext cx="9144000" cy="560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type="title"/>
          </p:nvPr>
        </p:nvSpPr>
        <p:spPr>
          <a:xfrm>
            <a:off x="609600" y="762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Indicators </a:t>
            </a:r>
          </a:p>
        </p:txBody>
      </p:sp>
      <p:sp>
        <p:nvSpPr>
          <p:cNvPr id="588" name="Shape 588"/>
          <p:cNvSpPr txBox="1"/>
          <p:nvPr>
            <p:ph idx="1" type="body"/>
          </p:nvPr>
        </p:nvSpPr>
        <p:spPr>
          <a:xfrm>
            <a:off x="685800" y="1828800"/>
            <a:ext cx="769619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40) Which indicator is best to show an equivalence point pH of 4?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G16_07" id="589" name="Shape 5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121025"/>
            <a:ext cx="6097587" cy="3736974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Shape 590"/>
          <p:cNvSpPr txBox="1"/>
          <p:nvPr/>
        </p:nvSpPr>
        <p:spPr>
          <a:xfrm>
            <a:off x="6553200" y="3429000"/>
            <a:ext cx="17526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Methyl orange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>
            <p:ph type="title"/>
          </p:nvPr>
        </p:nvSpPr>
        <p:spPr>
          <a:xfrm>
            <a:off x="609600" y="762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Indicators </a:t>
            </a:r>
          </a:p>
        </p:txBody>
      </p:sp>
      <p:sp>
        <p:nvSpPr>
          <p:cNvPr id="597" name="Shape 597"/>
          <p:cNvSpPr txBox="1"/>
          <p:nvPr>
            <p:ph idx="1" type="body"/>
          </p:nvPr>
        </p:nvSpPr>
        <p:spPr>
          <a:xfrm>
            <a:off x="685800" y="1828800"/>
            <a:ext cx="769619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41) Which indicator is best to show an equivalence point pH of 11?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G16_07" id="598" name="Shape 5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121025"/>
            <a:ext cx="6097587" cy="3736974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Shape 599"/>
          <p:cNvSpPr txBox="1"/>
          <p:nvPr/>
        </p:nvSpPr>
        <p:spPr>
          <a:xfrm>
            <a:off x="6553200" y="3429000"/>
            <a:ext cx="17526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Alizarin yellow 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type="title"/>
          </p:nvPr>
        </p:nvSpPr>
        <p:spPr>
          <a:xfrm>
            <a:off x="609600" y="762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Indicators </a:t>
            </a:r>
          </a:p>
        </p:txBody>
      </p:sp>
      <p:sp>
        <p:nvSpPr>
          <p:cNvPr id="606" name="Shape 606"/>
          <p:cNvSpPr txBox="1"/>
          <p:nvPr>
            <p:ph idx="1" type="body"/>
          </p:nvPr>
        </p:nvSpPr>
        <p:spPr>
          <a:xfrm>
            <a:off x="685800" y="1828800"/>
            <a:ext cx="769619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42) Which indicator is best to show an equivalence point pH of 2?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G16_07" id="607" name="Shape 6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121025"/>
            <a:ext cx="6097587" cy="3736974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Shape 608"/>
          <p:cNvSpPr txBox="1"/>
          <p:nvPr/>
        </p:nvSpPr>
        <p:spPr>
          <a:xfrm>
            <a:off x="6553200" y="3429000"/>
            <a:ext cx="17526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Thymol blue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/>
          <p:nvPr>
            <p:ph type="ctrTitle"/>
          </p:nvPr>
        </p:nvSpPr>
        <p:spPr>
          <a:xfrm>
            <a:off x="685800" y="1897061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6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Neutralization</a:t>
            </a:r>
            <a:br>
              <a:rPr b="0" i="0" lang="en-US" sz="6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6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Reactions</a:t>
            </a:r>
          </a:p>
        </p:txBody>
      </p:sp>
    </p:spTree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/>
          <p:nvPr>
            <p:ph type="title"/>
          </p:nvPr>
        </p:nvSpPr>
        <p:spPr>
          <a:xfrm>
            <a:off x="609600" y="762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Neutralization Reactions </a:t>
            </a:r>
          </a:p>
        </p:txBody>
      </p:sp>
      <p:sp>
        <p:nvSpPr>
          <p:cNvPr id="621" name="Shape 621"/>
          <p:cNvSpPr txBox="1"/>
          <p:nvPr>
            <p:ph idx="1" type="body"/>
          </p:nvPr>
        </p:nvSpPr>
        <p:spPr>
          <a:xfrm>
            <a:off x="685800" y="1828800"/>
            <a:ext cx="769619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reaction of an acid and a base is called a </a:t>
            </a: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neutralization reaction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Acid + Base </a:t>
            </a:r>
            <a:r>
              <a:rPr b="0" i="0" lang="en-US" sz="3200" u="none" cap="none" strike="noStrik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Salt + water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Salt = an ionic compound</a:t>
            </a:r>
          </a:p>
        </p:txBody>
      </p:sp>
      <p:pic>
        <p:nvPicPr>
          <p:cNvPr descr="MiddleSchoolAudio" id="622" name="Shape 6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2438400"/>
            <a:ext cx="393700" cy="36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84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most applications, the observed range of possible hydronium or hydroxide ion concentrations spans   10</a:t>
            </a:r>
            <a:r>
              <a:rPr b="0" baseline="3000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–14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1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make this range of possible concentrations easier to work with, the pH scale was developed.</a:t>
            </a:r>
          </a:p>
        </p:txBody>
      </p:sp>
    </p:spTree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Neutralization Reactions </a:t>
            </a:r>
          </a:p>
        </p:txBody>
      </p:sp>
      <p:pic>
        <p:nvPicPr>
          <p:cNvPr id="629" name="Shape 6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266700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/>
          <p:nvPr>
            <p:ph type="title"/>
          </p:nvPr>
        </p:nvSpPr>
        <p:spPr>
          <a:xfrm>
            <a:off x="609600" y="762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Neutralization Reactions </a:t>
            </a:r>
          </a:p>
        </p:txBody>
      </p:sp>
      <p:sp>
        <p:nvSpPr>
          <p:cNvPr id="636" name="Shape 636"/>
          <p:cNvSpPr txBox="1"/>
          <p:nvPr>
            <p:ph idx="1" type="body"/>
          </p:nvPr>
        </p:nvSpPr>
        <p:spPr>
          <a:xfrm>
            <a:off x="685800" y="1676400"/>
            <a:ext cx="769619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Consider the following neutralization reaction. </a:t>
            </a:r>
          </a:p>
        </p:txBody>
      </p:sp>
      <p:pic>
        <p:nvPicPr>
          <p:cNvPr descr="im31 neutralization reactions" id="637" name="Shape 6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3200400"/>
            <a:ext cx="4438650" cy="25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/>
          <p:nvPr>
            <p:ph type="title"/>
          </p:nvPr>
        </p:nvSpPr>
        <p:spPr>
          <a:xfrm>
            <a:off x="609600" y="762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Neutralization Reactions </a:t>
            </a:r>
          </a:p>
        </p:txBody>
      </p:sp>
      <p:pic>
        <p:nvPicPr>
          <p:cNvPr id="644" name="Shape 6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266700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Neutralization Reactions </a:t>
            </a:r>
          </a:p>
        </p:txBody>
      </p:sp>
      <p:pic>
        <p:nvPicPr>
          <p:cNvPr descr="eq31" id="650" name="Shape 6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905000"/>
            <a:ext cx="7619999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Shape 65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312420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/>
          <p:nvPr>
            <p:ph type="title"/>
          </p:nvPr>
        </p:nvSpPr>
        <p:spPr>
          <a:xfrm>
            <a:off x="609600" y="762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</a:t>
            </a:r>
          </a:p>
        </p:txBody>
      </p:sp>
      <p:sp>
        <p:nvSpPr>
          <p:cNvPr id="657" name="Shape 657"/>
          <p:cNvSpPr txBox="1"/>
          <p:nvPr>
            <p:ph idx="1" type="body"/>
          </p:nvPr>
        </p:nvSpPr>
        <p:spPr>
          <a:xfrm>
            <a:off x="685800" y="1676400"/>
            <a:ext cx="769619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43) Predict the products of and balance the following neutralization reaction.  (Remember to check the oxidation numbers of the ions in the salt produced.)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a) HNO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KOH </a:t>
            </a:r>
            <a:r>
              <a:rPr b="0" i="0" lang="en-US" sz="3200" u="none" cap="none" strike="noStrik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/>
          <p:nvPr>
            <p:ph type="title"/>
          </p:nvPr>
        </p:nvSpPr>
        <p:spPr>
          <a:xfrm>
            <a:off x="609600" y="762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Example, cont. </a:t>
            </a:r>
          </a:p>
        </p:txBody>
      </p:sp>
      <p:sp>
        <p:nvSpPr>
          <p:cNvPr id="663" name="Shape 663"/>
          <p:cNvSpPr txBox="1"/>
          <p:nvPr>
            <p:ph idx="1" type="body"/>
          </p:nvPr>
        </p:nvSpPr>
        <p:spPr>
          <a:xfrm>
            <a:off x="685800" y="1676400"/>
            <a:ext cx="769619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Predict the products of and balance the following neutralization reaction.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a) HNO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KOH </a:t>
            </a:r>
            <a:r>
              <a:rPr b="0" i="0" lang="en-US" sz="3200" u="none" cap="none" strike="noStrik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64" name="Shape 664"/>
          <p:cNvSpPr txBox="1"/>
          <p:nvPr/>
        </p:nvSpPr>
        <p:spPr>
          <a:xfrm>
            <a:off x="1295400" y="3810000"/>
            <a:ext cx="6400799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salt is composed of the ___________ ion and the _______ ion.</a:t>
            </a:r>
          </a:p>
        </p:txBody>
      </p:sp>
      <p:sp>
        <p:nvSpPr>
          <p:cNvPr id="665" name="Shape 665"/>
          <p:cNvSpPr txBox="1"/>
          <p:nvPr/>
        </p:nvSpPr>
        <p:spPr>
          <a:xfrm>
            <a:off x="1524000" y="4267200"/>
            <a:ext cx="22860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potassium</a:t>
            </a:r>
          </a:p>
        </p:txBody>
      </p:sp>
      <p:sp>
        <p:nvSpPr>
          <p:cNvPr id="666" name="Shape 666"/>
          <p:cNvSpPr txBox="1"/>
          <p:nvPr/>
        </p:nvSpPr>
        <p:spPr>
          <a:xfrm>
            <a:off x="1524000" y="4800600"/>
            <a:ext cx="22860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nitrate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>
            <p:ph type="title"/>
          </p:nvPr>
        </p:nvSpPr>
        <p:spPr>
          <a:xfrm>
            <a:off x="609600" y="762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Example, cont. </a:t>
            </a:r>
          </a:p>
        </p:txBody>
      </p:sp>
      <p:sp>
        <p:nvSpPr>
          <p:cNvPr id="672" name="Shape 672"/>
          <p:cNvSpPr txBox="1"/>
          <p:nvPr>
            <p:ph idx="1" type="body"/>
          </p:nvPr>
        </p:nvSpPr>
        <p:spPr>
          <a:xfrm>
            <a:off x="685800" y="1676400"/>
            <a:ext cx="769619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Predict the products of and balance the following neutralization reaction.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a) HNO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KOH </a:t>
            </a:r>
            <a:r>
              <a:rPr b="0" i="0" lang="en-US" sz="3200" u="none" cap="none" strike="noStrik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73" name="Shape 673"/>
          <p:cNvSpPr txBox="1"/>
          <p:nvPr/>
        </p:nvSpPr>
        <p:spPr>
          <a:xfrm>
            <a:off x="3048000" y="3810000"/>
            <a:ext cx="289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   NO</a:t>
            </a:r>
            <a:r>
              <a:rPr b="0" baseline="-2500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674" name="Shape 674"/>
          <p:cNvSpPr txBox="1"/>
          <p:nvPr/>
        </p:nvSpPr>
        <p:spPr>
          <a:xfrm>
            <a:off x="3429000" y="3657600"/>
            <a:ext cx="9144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1+</a:t>
            </a:r>
          </a:p>
        </p:txBody>
      </p:sp>
      <p:sp>
        <p:nvSpPr>
          <p:cNvPr id="675" name="Shape 675"/>
          <p:cNvSpPr txBox="1"/>
          <p:nvPr/>
        </p:nvSpPr>
        <p:spPr>
          <a:xfrm>
            <a:off x="5105400" y="3657600"/>
            <a:ext cx="7620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1-</a:t>
            </a:r>
          </a:p>
        </p:txBody>
      </p:sp>
      <p:sp>
        <p:nvSpPr>
          <p:cNvPr id="676" name="Shape 676"/>
          <p:cNvSpPr txBox="1"/>
          <p:nvPr/>
        </p:nvSpPr>
        <p:spPr>
          <a:xfrm>
            <a:off x="1676400" y="4724400"/>
            <a:ext cx="5867400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Since the 2 oxidation numbers add to give zero, you do not need to criss-cross.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/>
          <p:nvPr>
            <p:ph type="title"/>
          </p:nvPr>
        </p:nvSpPr>
        <p:spPr>
          <a:xfrm>
            <a:off x="609600" y="762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Example, cont. </a:t>
            </a:r>
          </a:p>
        </p:txBody>
      </p:sp>
      <p:sp>
        <p:nvSpPr>
          <p:cNvPr id="682" name="Shape 682"/>
          <p:cNvSpPr txBox="1"/>
          <p:nvPr>
            <p:ph idx="1" type="body"/>
          </p:nvPr>
        </p:nvSpPr>
        <p:spPr>
          <a:xfrm>
            <a:off x="685800" y="1676400"/>
            <a:ext cx="769619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Predict the products of and balance the following neutralization reaction.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a) HNO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KOH </a:t>
            </a:r>
            <a:r>
              <a:rPr b="0" i="0" lang="en-US" sz="4000" u="none" cap="none" strike="noStrik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83" name="Shape 683"/>
          <p:cNvSpPr txBox="1"/>
          <p:nvPr/>
        </p:nvSpPr>
        <p:spPr>
          <a:xfrm>
            <a:off x="5029200" y="2819400"/>
            <a:ext cx="3429000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4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KNO</a:t>
            </a:r>
            <a:r>
              <a:rPr b="1" baseline="-25000" i="0" lang="en-US" sz="4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4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+  H</a:t>
            </a:r>
            <a:r>
              <a:rPr b="1" baseline="-25000" i="0" lang="en-US" sz="4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4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/>
          <p:nvPr>
            <p:ph type="title"/>
          </p:nvPr>
        </p:nvSpPr>
        <p:spPr>
          <a:xfrm>
            <a:off x="609600" y="762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690" name="Shape 690"/>
          <p:cNvSpPr txBox="1"/>
          <p:nvPr>
            <p:ph idx="1" type="body"/>
          </p:nvPr>
        </p:nvSpPr>
        <p:spPr>
          <a:xfrm>
            <a:off x="685800" y="1676400"/>
            <a:ext cx="769619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Predict the products of and balance the following neutralization reaction.  (Remember to check the oxidation numbers of the ions in the salt produced.)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b)    HCl + Mg(OH)</a:t>
            </a:r>
            <a:r>
              <a:rPr b="0" baseline="-2500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600" u="none" cap="none" strike="noStrik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91" name="Shape 691"/>
          <p:cNvSpPr txBox="1"/>
          <p:nvPr/>
        </p:nvSpPr>
        <p:spPr>
          <a:xfrm>
            <a:off x="5410200" y="4267200"/>
            <a:ext cx="31241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MgCl</a:t>
            </a:r>
            <a:r>
              <a:rPr b="1" baseline="-25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+ 2H</a:t>
            </a:r>
            <a:r>
              <a:rPr b="1" baseline="-25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sp>
        <p:nvSpPr>
          <p:cNvPr id="692" name="Shape 692"/>
          <p:cNvSpPr txBox="1"/>
          <p:nvPr/>
        </p:nvSpPr>
        <p:spPr>
          <a:xfrm>
            <a:off x="1219200" y="4267200"/>
            <a:ext cx="762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/>
          <p:nvPr>
            <p:ph type="title"/>
          </p:nvPr>
        </p:nvSpPr>
        <p:spPr>
          <a:xfrm>
            <a:off x="609600" y="762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699" name="Shape 699"/>
          <p:cNvSpPr txBox="1"/>
          <p:nvPr>
            <p:ph idx="1" type="body"/>
          </p:nvPr>
        </p:nvSpPr>
        <p:spPr>
          <a:xfrm>
            <a:off x="533400" y="1676400"/>
            <a:ext cx="784859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Predict the products of the following neutralization reaction.  (Remember to check the oxidation numbers of the ions in the salt produced.)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c) H</a:t>
            </a:r>
            <a:r>
              <a:rPr b="0" baseline="-2500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   NaOH </a:t>
            </a:r>
            <a:r>
              <a:rPr b="0" i="0" lang="en-US" sz="3600" u="none" cap="none" strike="noStrik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00" name="Shape 700"/>
          <p:cNvSpPr txBox="1"/>
          <p:nvPr/>
        </p:nvSpPr>
        <p:spPr>
          <a:xfrm>
            <a:off x="5181600" y="3810000"/>
            <a:ext cx="39623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-25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+ 2H</a:t>
            </a:r>
            <a:r>
              <a:rPr b="1" baseline="-25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2971800" y="3810000"/>
            <a:ext cx="762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1676400"/>
            <a:ext cx="7772400" cy="21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pH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 a mathematical scale in which the concentration of hydronium ions (H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in a solution is expressed as a number from 0 to 14. </a:t>
            </a:r>
          </a:p>
        </p:txBody>
      </p:sp>
      <p:pic>
        <p:nvPicPr>
          <p:cNvPr descr="MiddleSchoolAudio"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3276600"/>
            <a:ext cx="393700" cy="368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scale" id="145" name="Shape 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3886200"/>
            <a:ext cx="3590924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/>
          <p:nvPr>
            <p:ph type="ctrTitle"/>
          </p:nvPr>
        </p:nvSpPr>
        <p:spPr>
          <a:xfrm>
            <a:off x="685800" y="2354261"/>
            <a:ext cx="77724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6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Neutralization</a:t>
            </a:r>
          </a:p>
        </p:txBody>
      </p:sp>
    </p:spTree>
  </p:cSld>
  <p:clrMapOvr>
    <a:masterClrMapping/>
  </p:clrMapOvr>
  <p:transition spd="slow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/>
          <p:nvPr>
            <p:ph type="title"/>
          </p:nvPr>
        </p:nvSpPr>
        <p:spPr>
          <a:xfrm>
            <a:off x="762000" y="792162"/>
            <a:ext cx="7740649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712" name="Shape 712"/>
          <p:cNvSpPr txBox="1"/>
          <p:nvPr>
            <p:ph idx="1" type="body"/>
          </p:nvPr>
        </p:nvSpPr>
        <p:spPr>
          <a:xfrm>
            <a:off x="762000" y="1752600"/>
            <a:ext cx="7651750" cy="164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44) How many moles of HNO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are needed to neutralize 0.86 moles of KOH?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x="685800" y="4267200"/>
            <a:ext cx="36576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0.86 moles KOH</a:t>
            </a:r>
          </a:p>
        </p:txBody>
      </p:sp>
      <p:grpSp>
        <p:nvGrpSpPr>
          <p:cNvPr id="714" name="Shape 714"/>
          <p:cNvGrpSpPr/>
          <p:nvPr/>
        </p:nvGrpSpPr>
        <p:grpSpPr>
          <a:xfrm>
            <a:off x="4190999" y="4191000"/>
            <a:ext cx="3429000" cy="990600"/>
            <a:chOff x="3124200" y="3668712"/>
            <a:chExt cx="2744787" cy="981075"/>
          </a:xfrm>
        </p:grpSpPr>
        <p:grpSp>
          <p:nvGrpSpPr>
            <p:cNvPr id="715" name="Shape 715"/>
            <p:cNvGrpSpPr/>
            <p:nvPr/>
          </p:nvGrpSpPr>
          <p:grpSpPr>
            <a:xfrm>
              <a:off x="5624512" y="3668712"/>
              <a:ext cx="244475" cy="981075"/>
              <a:chOff x="5624512" y="3668712"/>
              <a:chExt cx="244475" cy="981075"/>
            </a:xfrm>
          </p:grpSpPr>
          <p:sp>
            <p:nvSpPr>
              <p:cNvPr id="716" name="Shape 716"/>
              <p:cNvSpPr/>
              <p:nvPr/>
            </p:nvSpPr>
            <p:spPr>
              <a:xfrm rot="10800000">
                <a:off x="5627687" y="4125912"/>
                <a:ext cx="241299" cy="523874"/>
              </a:xfrm>
              <a:custGeom>
                <a:pathLst>
                  <a:path extrusionOk="0" fill="none" h="120000" w="120000">
                    <a:moveTo>
                      <a:pt x="0" y="120000"/>
                    </a:moveTo>
                    <a:cubicBezTo>
                      <a:pt x="0" y="61454"/>
                      <a:pt x="40750" y="11130"/>
                      <a:pt x="97183" y="0"/>
                    </a:cubicBezTo>
                  </a:path>
                  <a:path extrusionOk="0" h="120000" w="120000">
                    <a:moveTo>
                      <a:pt x="0" y="120000"/>
                    </a:moveTo>
                    <a:cubicBezTo>
                      <a:pt x="0" y="61454"/>
                      <a:pt x="40750" y="11130"/>
                      <a:pt x="97183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Shape 717"/>
              <p:cNvSpPr/>
              <p:nvPr/>
            </p:nvSpPr>
            <p:spPr>
              <a:xfrm>
                <a:off x="5624512" y="3668712"/>
                <a:ext cx="242886" cy="523874"/>
              </a:xfrm>
              <a:custGeom>
                <a:pathLst>
                  <a:path extrusionOk="0" fill="none" h="120000" w="120000">
                    <a:moveTo>
                      <a:pt x="21911" y="0"/>
                    </a:moveTo>
                    <a:cubicBezTo>
                      <a:pt x="78761" y="10741"/>
                      <a:pt x="120000" y="61189"/>
                      <a:pt x="120000" y="120000"/>
                    </a:cubicBezTo>
                  </a:path>
                  <a:path extrusionOk="0" h="120000" w="120000">
                    <a:moveTo>
                      <a:pt x="21911" y="0"/>
                    </a:moveTo>
                    <a:cubicBezTo>
                      <a:pt x="78761" y="10741"/>
                      <a:pt x="120000" y="61189"/>
                      <a:pt x="120000" y="120000"/>
                    </a:cubicBezTo>
                    <a:lnTo>
                      <a:pt x="0" y="120000"/>
                    </a:lnTo>
                    <a:lnTo>
                      <a:pt x="21911" y="0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Shape 718"/>
            <p:cNvGrpSpPr/>
            <p:nvPr/>
          </p:nvGrpSpPr>
          <p:grpSpPr>
            <a:xfrm>
              <a:off x="3124200" y="3668712"/>
              <a:ext cx="244473" cy="981075"/>
              <a:chOff x="3124200" y="3668712"/>
              <a:chExt cx="244473" cy="981075"/>
            </a:xfrm>
          </p:grpSpPr>
          <p:sp>
            <p:nvSpPr>
              <p:cNvPr id="719" name="Shape 719"/>
              <p:cNvSpPr/>
              <p:nvPr/>
            </p:nvSpPr>
            <p:spPr>
              <a:xfrm rot="10800000">
                <a:off x="3124200" y="4125912"/>
                <a:ext cx="241299" cy="523874"/>
              </a:xfrm>
              <a:custGeom>
                <a:pathLst>
                  <a:path extrusionOk="0" fill="none" h="120000" w="120000">
                    <a:moveTo>
                      <a:pt x="22055" y="-5"/>
                    </a:moveTo>
                    <a:cubicBezTo>
                      <a:pt x="78838" y="10800"/>
                      <a:pt x="120000" y="61226"/>
                      <a:pt x="120000" y="120000"/>
                    </a:cubicBezTo>
                  </a:path>
                  <a:path extrusionOk="0" h="120000" w="120000">
                    <a:moveTo>
                      <a:pt x="22055" y="-5"/>
                    </a:moveTo>
                    <a:cubicBezTo>
                      <a:pt x="78838" y="10800"/>
                      <a:pt x="120000" y="61226"/>
                      <a:pt x="120000" y="120000"/>
                    </a:cubicBezTo>
                    <a:lnTo>
                      <a:pt x="0" y="120000"/>
                    </a:lnTo>
                    <a:lnTo>
                      <a:pt x="22055" y="-5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Shape 720"/>
              <p:cNvSpPr/>
              <p:nvPr/>
            </p:nvSpPr>
            <p:spPr>
              <a:xfrm>
                <a:off x="3125786" y="3668712"/>
                <a:ext cx="242886" cy="523874"/>
              </a:xfrm>
              <a:custGeom>
                <a:pathLst>
                  <a:path extrusionOk="0" fill="none" h="120000" w="120000">
                    <a:moveTo>
                      <a:pt x="0" y="120000"/>
                    </a:moveTo>
                    <a:cubicBezTo>
                      <a:pt x="0" y="61411"/>
                      <a:pt x="40827" y="11065"/>
                      <a:pt x="97327" y="0"/>
                    </a:cubicBezTo>
                  </a:path>
                  <a:path extrusionOk="0" h="120000" w="120000">
                    <a:moveTo>
                      <a:pt x="0" y="120000"/>
                    </a:moveTo>
                    <a:cubicBezTo>
                      <a:pt x="0" y="61411"/>
                      <a:pt x="40827" y="11065"/>
                      <a:pt x="97327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21" name="Shape 721"/>
            <p:cNvCxnSpPr/>
            <p:nvPr/>
          </p:nvCxnSpPr>
          <p:spPr>
            <a:xfrm>
              <a:off x="3446462" y="4157662"/>
              <a:ext cx="2097087" cy="0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722" name="Shape 722"/>
          <p:cNvSpPr txBox="1"/>
          <p:nvPr/>
        </p:nvSpPr>
        <p:spPr>
          <a:xfrm>
            <a:off x="4648200" y="4724400"/>
            <a:ext cx="2486024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mole KOH</a:t>
            </a:r>
          </a:p>
        </p:txBody>
      </p:sp>
      <p:sp>
        <p:nvSpPr>
          <p:cNvPr id="723" name="Shape 723"/>
          <p:cNvSpPr txBox="1"/>
          <p:nvPr/>
        </p:nvSpPr>
        <p:spPr>
          <a:xfrm>
            <a:off x="4648200" y="4038600"/>
            <a:ext cx="267652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mole HNO</a:t>
            </a:r>
            <a:r>
              <a:rPr b="1" baseline="-25000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724" name="Shape 724"/>
          <p:cNvSpPr txBox="1"/>
          <p:nvPr/>
        </p:nvSpPr>
        <p:spPr>
          <a:xfrm>
            <a:off x="7848600" y="4419600"/>
            <a:ext cx="4222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</p:txBody>
      </p:sp>
      <p:sp>
        <p:nvSpPr>
          <p:cNvPr id="725" name="Shape 725"/>
          <p:cNvSpPr txBox="1"/>
          <p:nvPr/>
        </p:nvSpPr>
        <p:spPr>
          <a:xfrm>
            <a:off x="5029200" y="5638800"/>
            <a:ext cx="3275011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0.86 moles KOH</a:t>
            </a:r>
          </a:p>
        </p:txBody>
      </p:sp>
      <p:sp>
        <p:nvSpPr>
          <p:cNvPr id="726" name="Shape 726"/>
          <p:cNvSpPr txBox="1"/>
          <p:nvPr/>
        </p:nvSpPr>
        <p:spPr>
          <a:xfrm>
            <a:off x="1600200" y="3200400"/>
            <a:ext cx="57912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HNO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KOH → KNO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+  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</a:p>
        </p:txBody>
      </p:sp>
    </p:spTree>
  </p:cSld>
  <p:clrMapOvr>
    <a:masterClrMapping/>
  </p:clrMapOvr>
  <p:transition spd="slow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/>
          <p:nvPr>
            <p:ph type="title"/>
          </p:nvPr>
        </p:nvSpPr>
        <p:spPr>
          <a:xfrm>
            <a:off x="609600" y="609600"/>
            <a:ext cx="77724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732" name="Shape 732"/>
          <p:cNvSpPr txBox="1"/>
          <p:nvPr>
            <p:ph idx="1" type="body"/>
          </p:nvPr>
        </p:nvSpPr>
        <p:spPr>
          <a:xfrm>
            <a:off x="762000" y="1828800"/>
            <a:ext cx="7651750" cy="12652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45) How many moles of HCl are needed to neutralize 3.5 moles of  Mg(OH)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733" name="Shape 733"/>
          <p:cNvSpPr txBox="1"/>
          <p:nvPr/>
        </p:nvSpPr>
        <p:spPr>
          <a:xfrm>
            <a:off x="533400" y="4267200"/>
            <a:ext cx="38099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3.5 moles Mg(OH)</a:t>
            </a:r>
            <a:r>
              <a:rPr b="1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grpSp>
        <p:nvGrpSpPr>
          <p:cNvPr id="734" name="Shape 734"/>
          <p:cNvGrpSpPr/>
          <p:nvPr/>
        </p:nvGrpSpPr>
        <p:grpSpPr>
          <a:xfrm>
            <a:off x="4343399" y="4191000"/>
            <a:ext cx="3505199" cy="990600"/>
            <a:chOff x="3124200" y="3668712"/>
            <a:chExt cx="2744787" cy="981075"/>
          </a:xfrm>
        </p:grpSpPr>
        <p:grpSp>
          <p:nvGrpSpPr>
            <p:cNvPr id="735" name="Shape 735"/>
            <p:cNvGrpSpPr/>
            <p:nvPr/>
          </p:nvGrpSpPr>
          <p:grpSpPr>
            <a:xfrm>
              <a:off x="5624512" y="3668712"/>
              <a:ext cx="244475" cy="981075"/>
              <a:chOff x="5624512" y="3668712"/>
              <a:chExt cx="244475" cy="981075"/>
            </a:xfrm>
          </p:grpSpPr>
          <p:sp>
            <p:nvSpPr>
              <p:cNvPr id="736" name="Shape 736"/>
              <p:cNvSpPr/>
              <p:nvPr/>
            </p:nvSpPr>
            <p:spPr>
              <a:xfrm rot="10800000">
                <a:off x="5627687" y="4125912"/>
                <a:ext cx="241299" cy="523874"/>
              </a:xfrm>
              <a:custGeom>
                <a:pathLst>
                  <a:path extrusionOk="0" fill="none" h="120000" w="120000">
                    <a:moveTo>
                      <a:pt x="0" y="120000"/>
                    </a:moveTo>
                    <a:cubicBezTo>
                      <a:pt x="0" y="61454"/>
                      <a:pt x="40750" y="11130"/>
                      <a:pt x="97183" y="0"/>
                    </a:cubicBezTo>
                  </a:path>
                  <a:path extrusionOk="0" h="120000" w="120000">
                    <a:moveTo>
                      <a:pt x="0" y="120000"/>
                    </a:moveTo>
                    <a:cubicBezTo>
                      <a:pt x="0" y="61454"/>
                      <a:pt x="40750" y="11130"/>
                      <a:pt x="97183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Shape 737"/>
              <p:cNvSpPr/>
              <p:nvPr/>
            </p:nvSpPr>
            <p:spPr>
              <a:xfrm>
                <a:off x="5624512" y="3668712"/>
                <a:ext cx="242886" cy="523874"/>
              </a:xfrm>
              <a:custGeom>
                <a:pathLst>
                  <a:path extrusionOk="0" fill="none" h="120000" w="120000">
                    <a:moveTo>
                      <a:pt x="21911" y="0"/>
                    </a:moveTo>
                    <a:cubicBezTo>
                      <a:pt x="78761" y="10741"/>
                      <a:pt x="120000" y="61189"/>
                      <a:pt x="120000" y="120000"/>
                    </a:cubicBezTo>
                  </a:path>
                  <a:path extrusionOk="0" h="120000" w="120000">
                    <a:moveTo>
                      <a:pt x="21911" y="0"/>
                    </a:moveTo>
                    <a:cubicBezTo>
                      <a:pt x="78761" y="10741"/>
                      <a:pt x="120000" y="61189"/>
                      <a:pt x="120000" y="120000"/>
                    </a:cubicBezTo>
                    <a:lnTo>
                      <a:pt x="0" y="120000"/>
                    </a:lnTo>
                    <a:lnTo>
                      <a:pt x="21911" y="0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8" name="Shape 738"/>
            <p:cNvGrpSpPr/>
            <p:nvPr/>
          </p:nvGrpSpPr>
          <p:grpSpPr>
            <a:xfrm>
              <a:off x="3124200" y="3668712"/>
              <a:ext cx="244473" cy="981075"/>
              <a:chOff x="3124200" y="3668712"/>
              <a:chExt cx="244473" cy="981075"/>
            </a:xfrm>
          </p:grpSpPr>
          <p:sp>
            <p:nvSpPr>
              <p:cNvPr id="739" name="Shape 739"/>
              <p:cNvSpPr/>
              <p:nvPr/>
            </p:nvSpPr>
            <p:spPr>
              <a:xfrm rot="10800000">
                <a:off x="3124200" y="4125912"/>
                <a:ext cx="241299" cy="523874"/>
              </a:xfrm>
              <a:custGeom>
                <a:pathLst>
                  <a:path extrusionOk="0" fill="none" h="120000" w="120000">
                    <a:moveTo>
                      <a:pt x="22055" y="-5"/>
                    </a:moveTo>
                    <a:cubicBezTo>
                      <a:pt x="78838" y="10800"/>
                      <a:pt x="120000" y="61226"/>
                      <a:pt x="120000" y="120000"/>
                    </a:cubicBezTo>
                  </a:path>
                  <a:path extrusionOk="0" h="120000" w="120000">
                    <a:moveTo>
                      <a:pt x="22055" y="-5"/>
                    </a:moveTo>
                    <a:cubicBezTo>
                      <a:pt x="78838" y="10800"/>
                      <a:pt x="120000" y="61226"/>
                      <a:pt x="120000" y="120000"/>
                    </a:cubicBezTo>
                    <a:lnTo>
                      <a:pt x="0" y="120000"/>
                    </a:lnTo>
                    <a:lnTo>
                      <a:pt x="22055" y="-5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Shape 740"/>
              <p:cNvSpPr/>
              <p:nvPr/>
            </p:nvSpPr>
            <p:spPr>
              <a:xfrm>
                <a:off x="3125786" y="3668712"/>
                <a:ext cx="242886" cy="523874"/>
              </a:xfrm>
              <a:custGeom>
                <a:pathLst>
                  <a:path extrusionOk="0" fill="none" h="120000" w="120000">
                    <a:moveTo>
                      <a:pt x="0" y="120000"/>
                    </a:moveTo>
                    <a:cubicBezTo>
                      <a:pt x="0" y="61411"/>
                      <a:pt x="40827" y="11065"/>
                      <a:pt x="97327" y="0"/>
                    </a:cubicBezTo>
                  </a:path>
                  <a:path extrusionOk="0" h="120000" w="120000">
                    <a:moveTo>
                      <a:pt x="0" y="120000"/>
                    </a:moveTo>
                    <a:cubicBezTo>
                      <a:pt x="0" y="61411"/>
                      <a:pt x="40827" y="11065"/>
                      <a:pt x="97327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41" name="Shape 741"/>
            <p:cNvCxnSpPr/>
            <p:nvPr/>
          </p:nvCxnSpPr>
          <p:spPr>
            <a:xfrm>
              <a:off x="3446462" y="4157662"/>
              <a:ext cx="2097087" cy="0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742" name="Shape 742"/>
          <p:cNvSpPr txBox="1"/>
          <p:nvPr/>
        </p:nvSpPr>
        <p:spPr>
          <a:xfrm>
            <a:off x="4572000" y="4724400"/>
            <a:ext cx="2970211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mol Mg(OH)</a:t>
            </a:r>
            <a:r>
              <a:rPr b="1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743" name="Shape 743"/>
          <p:cNvSpPr txBox="1"/>
          <p:nvPr/>
        </p:nvSpPr>
        <p:spPr>
          <a:xfrm>
            <a:off x="4953000" y="4038600"/>
            <a:ext cx="20574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mol HCl</a:t>
            </a:r>
          </a:p>
        </p:txBody>
      </p:sp>
      <p:sp>
        <p:nvSpPr>
          <p:cNvPr id="744" name="Shape 744"/>
          <p:cNvSpPr txBox="1"/>
          <p:nvPr/>
        </p:nvSpPr>
        <p:spPr>
          <a:xfrm>
            <a:off x="7924800" y="4343400"/>
            <a:ext cx="4222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</p:txBody>
      </p:sp>
      <p:sp>
        <p:nvSpPr>
          <p:cNvPr id="745" name="Shape 745"/>
          <p:cNvSpPr txBox="1"/>
          <p:nvPr/>
        </p:nvSpPr>
        <p:spPr>
          <a:xfrm>
            <a:off x="5029200" y="5638800"/>
            <a:ext cx="2874962" cy="58578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7.0 moles HCl</a:t>
            </a:r>
          </a:p>
        </p:txBody>
      </p:sp>
      <p:sp>
        <p:nvSpPr>
          <p:cNvPr id="746" name="Shape 746"/>
          <p:cNvSpPr txBox="1"/>
          <p:nvPr/>
        </p:nvSpPr>
        <p:spPr>
          <a:xfrm>
            <a:off x="1371600" y="2971800"/>
            <a:ext cx="66452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2HCl + Mg(OH)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→ MgCl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+  2H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</a:p>
        </p:txBody>
      </p:sp>
    </p:spTree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/>
          <p:nvPr>
            <p:ph type="title"/>
          </p:nvPr>
        </p:nvSpPr>
        <p:spPr>
          <a:xfrm>
            <a:off x="609600" y="609600"/>
            <a:ext cx="77724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752" name="Shape 752"/>
          <p:cNvSpPr txBox="1"/>
          <p:nvPr>
            <p:ph idx="1" type="body"/>
          </p:nvPr>
        </p:nvSpPr>
        <p:spPr>
          <a:xfrm>
            <a:off x="762000" y="1828800"/>
            <a:ext cx="765175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46) How many moles of 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are needed to neutralize 3.5 moles of Mg(OH)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x="4800600" y="4419600"/>
            <a:ext cx="3360737" cy="58578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2.3 moles H</a:t>
            </a:r>
            <a:r>
              <a:rPr b="1" baseline="-25000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r>
              <a:rPr b="1" baseline="-25000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457200" y="3352800"/>
            <a:ext cx="8061324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+ 3Mg(OH)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→ Mg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+  6H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</a:p>
        </p:txBody>
      </p:sp>
    </p:spTree>
  </p:cSld>
  <p:clrMapOvr>
    <a:masterClrMapping/>
  </p:clrMapOvr>
  <p:transition spd="slow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/>
          <p:nvPr>
            <p:ph type="title"/>
          </p:nvPr>
        </p:nvSpPr>
        <p:spPr>
          <a:xfrm>
            <a:off x="609600" y="609600"/>
            <a:ext cx="77724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760" name="Shape 760"/>
          <p:cNvSpPr txBox="1"/>
          <p:nvPr>
            <p:ph idx="1" type="body"/>
          </p:nvPr>
        </p:nvSpPr>
        <p:spPr>
          <a:xfrm>
            <a:off x="762000" y="1828800"/>
            <a:ext cx="7651750" cy="12652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47) How many moles of HC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are needed to neutralize 3.5 moles of Cr(OH)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761" name="Shape 761"/>
          <p:cNvSpPr txBox="1"/>
          <p:nvPr/>
        </p:nvSpPr>
        <p:spPr>
          <a:xfrm>
            <a:off x="4038600" y="4800600"/>
            <a:ext cx="3695699" cy="58578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11 moles HC</a:t>
            </a:r>
            <a:r>
              <a:rPr b="1" baseline="-25000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304800" y="3657600"/>
            <a:ext cx="85343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3HC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Cr(OH)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→ Cr(C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+  3H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</a:p>
        </p:txBody>
      </p:sp>
    </p:spTree>
  </p:cSld>
  <p:clrMapOvr>
    <a:masterClrMapping/>
  </p:clrMapOvr>
  <p:transition spd="slow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/>
          <p:nvPr>
            <p:ph type="title"/>
          </p:nvPr>
        </p:nvSpPr>
        <p:spPr>
          <a:xfrm>
            <a:off x="609600" y="563562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768" name="Shape 768"/>
          <p:cNvSpPr txBox="1"/>
          <p:nvPr>
            <p:ph idx="1" type="body"/>
          </p:nvPr>
        </p:nvSpPr>
        <p:spPr>
          <a:xfrm>
            <a:off x="762000" y="1371600"/>
            <a:ext cx="76199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48) If it takes 87 mL of an HCl solution to neutralize 0.67 moles of Mg(OH)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what is the concentration of the HCl solution?</a:t>
            </a:r>
          </a:p>
        </p:txBody>
      </p:sp>
      <p:sp>
        <p:nvSpPr>
          <p:cNvPr id="769" name="Shape 769"/>
          <p:cNvSpPr txBox="1"/>
          <p:nvPr/>
        </p:nvSpPr>
        <p:spPr>
          <a:xfrm>
            <a:off x="533400" y="4419600"/>
            <a:ext cx="4114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0.67 moles Mg(OH)</a:t>
            </a:r>
            <a:r>
              <a:rPr b="1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grpSp>
        <p:nvGrpSpPr>
          <p:cNvPr id="770" name="Shape 770"/>
          <p:cNvGrpSpPr/>
          <p:nvPr/>
        </p:nvGrpSpPr>
        <p:grpSpPr>
          <a:xfrm>
            <a:off x="4571999" y="4495800"/>
            <a:ext cx="3352800" cy="838199"/>
            <a:chOff x="3124200" y="3668712"/>
            <a:chExt cx="2744787" cy="981075"/>
          </a:xfrm>
        </p:grpSpPr>
        <p:grpSp>
          <p:nvGrpSpPr>
            <p:cNvPr id="771" name="Shape 771"/>
            <p:cNvGrpSpPr/>
            <p:nvPr/>
          </p:nvGrpSpPr>
          <p:grpSpPr>
            <a:xfrm>
              <a:off x="5624512" y="3668712"/>
              <a:ext cx="244475" cy="981075"/>
              <a:chOff x="5624512" y="3668712"/>
              <a:chExt cx="244475" cy="981075"/>
            </a:xfrm>
          </p:grpSpPr>
          <p:sp>
            <p:nvSpPr>
              <p:cNvPr id="772" name="Shape 772"/>
              <p:cNvSpPr/>
              <p:nvPr/>
            </p:nvSpPr>
            <p:spPr>
              <a:xfrm rot="10800000">
                <a:off x="5627687" y="4125912"/>
                <a:ext cx="241299" cy="523874"/>
              </a:xfrm>
              <a:custGeom>
                <a:pathLst>
                  <a:path extrusionOk="0" fill="none" h="120000" w="120000">
                    <a:moveTo>
                      <a:pt x="0" y="120000"/>
                    </a:moveTo>
                    <a:cubicBezTo>
                      <a:pt x="0" y="61454"/>
                      <a:pt x="40750" y="11130"/>
                      <a:pt x="97183" y="0"/>
                    </a:cubicBezTo>
                  </a:path>
                  <a:path extrusionOk="0" h="120000" w="120000">
                    <a:moveTo>
                      <a:pt x="0" y="120000"/>
                    </a:moveTo>
                    <a:cubicBezTo>
                      <a:pt x="0" y="61454"/>
                      <a:pt x="40750" y="11130"/>
                      <a:pt x="97183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Shape 773"/>
              <p:cNvSpPr/>
              <p:nvPr/>
            </p:nvSpPr>
            <p:spPr>
              <a:xfrm>
                <a:off x="5624512" y="3668712"/>
                <a:ext cx="242886" cy="523874"/>
              </a:xfrm>
              <a:custGeom>
                <a:pathLst>
                  <a:path extrusionOk="0" fill="none" h="120000" w="120000">
                    <a:moveTo>
                      <a:pt x="21911" y="0"/>
                    </a:moveTo>
                    <a:cubicBezTo>
                      <a:pt x="78761" y="10741"/>
                      <a:pt x="120000" y="61189"/>
                      <a:pt x="120000" y="120000"/>
                    </a:cubicBezTo>
                  </a:path>
                  <a:path extrusionOk="0" h="120000" w="120000">
                    <a:moveTo>
                      <a:pt x="21911" y="0"/>
                    </a:moveTo>
                    <a:cubicBezTo>
                      <a:pt x="78761" y="10741"/>
                      <a:pt x="120000" y="61189"/>
                      <a:pt x="120000" y="120000"/>
                    </a:cubicBezTo>
                    <a:lnTo>
                      <a:pt x="0" y="120000"/>
                    </a:lnTo>
                    <a:lnTo>
                      <a:pt x="21911" y="0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4" name="Shape 774"/>
            <p:cNvGrpSpPr/>
            <p:nvPr/>
          </p:nvGrpSpPr>
          <p:grpSpPr>
            <a:xfrm>
              <a:off x="3124200" y="3668712"/>
              <a:ext cx="244473" cy="981075"/>
              <a:chOff x="3124200" y="3668712"/>
              <a:chExt cx="244473" cy="981075"/>
            </a:xfrm>
          </p:grpSpPr>
          <p:sp>
            <p:nvSpPr>
              <p:cNvPr id="775" name="Shape 775"/>
              <p:cNvSpPr/>
              <p:nvPr/>
            </p:nvSpPr>
            <p:spPr>
              <a:xfrm rot="10800000">
                <a:off x="3124200" y="4125912"/>
                <a:ext cx="241299" cy="523874"/>
              </a:xfrm>
              <a:custGeom>
                <a:pathLst>
                  <a:path extrusionOk="0" fill="none" h="120000" w="120000">
                    <a:moveTo>
                      <a:pt x="22055" y="-5"/>
                    </a:moveTo>
                    <a:cubicBezTo>
                      <a:pt x="78838" y="10800"/>
                      <a:pt x="120000" y="61226"/>
                      <a:pt x="120000" y="120000"/>
                    </a:cubicBezTo>
                  </a:path>
                  <a:path extrusionOk="0" h="120000" w="120000">
                    <a:moveTo>
                      <a:pt x="22055" y="-5"/>
                    </a:moveTo>
                    <a:cubicBezTo>
                      <a:pt x="78838" y="10800"/>
                      <a:pt x="120000" y="61226"/>
                      <a:pt x="120000" y="120000"/>
                    </a:cubicBezTo>
                    <a:lnTo>
                      <a:pt x="0" y="120000"/>
                    </a:lnTo>
                    <a:lnTo>
                      <a:pt x="22055" y="-5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Shape 776"/>
              <p:cNvSpPr/>
              <p:nvPr/>
            </p:nvSpPr>
            <p:spPr>
              <a:xfrm>
                <a:off x="3125786" y="3668712"/>
                <a:ext cx="242886" cy="523874"/>
              </a:xfrm>
              <a:custGeom>
                <a:pathLst>
                  <a:path extrusionOk="0" fill="none" h="120000" w="120000">
                    <a:moveTo>
                      <a:pt x="0" y="120000"/>
                    </a:moveTo>
                    <a:cubicBezTo>
                      <a:pt x="0" y="61411"/>
                      <a:pt x="40827" y="11065"/>
                      <a:pt x="97327" y="0"/>
                    </a:cubicBezTo>
                  </a:path>
                  <a:path extrusionOk="0" h="120000" w="120000">
                    <a:moveTo>
                      <a:pt x="0" y="120000"/>
                    </a:moveTo>
                    <a:cubicBezTo>
                      <a:pt x="0" y="61411"/>
                      <a:pt x="40827" y="11065"/>
                      <a:pt x="97327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77" name="Shape 777"/>
            <p:cNvCxnSpPr/>
            <p:nvPr/>
          </p:nvCxnSpPr>
          <p:spPr>
            <a:xfrm>
              <a:off x="3446462" y="4157662"/>
              <a:ext cx="2097087" cy="0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778" name="Shape 778"/>
          <p:cNvSpPr txBox="1"/>
          <p:nvPr/>
        </p:nvSpPr>
        <p:spPr>
          <a:xfrm>
            <a:off x="4724400" y="4876800"/>
            <a:ext cx="2970211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mol Mg(OH)</a:t>
            </a:r>
            <a:r>
              <a:rPr b="1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779" name="Shape 779"/>
          <p:cNvSpPr txBox="1"/>
          <p:nvPr/>
        </p:nvSpPr>
        <p:spPr>
          <a:xfrm>
            <a:off x="5181600" y="4191000"/>
            <a:ext cx="20574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mol HCl</a:t>
            </a:r>
          </a:p>
        </p:txBody>
      </p:sp>
      <p:sp>
        <p:nvSpPr>
          <p:cNvPr id="780" name="Shape 780"/>
          <p:cNvSpPr txBox="1"/>
          <p:nvPr/>
        </p:nvSpPr>
        <p:spPr>
          <a:xfrm>
            <a:off x="8001000" y="4572000"/>
            <a:ext cx="4222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</p:txBody>
      </p:sp>
      <p:sp>
        <p:nvSpPr>
          <p:cNvPr id="781" name="Shape 781"/>
          <p:cNvSpPr txBox="1"/>
          <p:nvPr/>
        </p:nvSpPr>
        <p:spPr>
          <a:xfrm>
            <a:off x="5029200" y="5791200"/>
            <a:ext cx="2846387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1.3 moles HCl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1371600" y="3352800"/>
            <a:ext cx="643096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2HCl + Mg(OH)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→ 2KCl  +  2H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</a:p>
        </p:txBody>
      </p:sp>
    </p:spTree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Problem, cont.</a:t>
            </a:r>
          </a:p>
        </p:txBody>
      </p:sp>
      <p:sp>
        <p:nvSpPr>
          <p:cNvPr id="789" name="Shape 789"/>
          <p:cNvSpPr txBox="1"/>
          <p:nvPr>
            <p:ph idx="1" type="body"/>
          </p:nvPr>
        </p:nvSpPr>
        <p:spPr>
          <a:xfrm>
            <a:off x="914400" y="1676400"/>
            <a:ext cx="7239000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48) If it takes 87 mL of an HCl solution to neutralize 0.67 moles of Mg(OH)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what is the concentration of the HCl solution?</a:t>
            </a:r>
          </a:p>
        </p:txBody>
      </p:sp>
      <p:sp>
        <p:nvSpPr>
          <p:cNvPr id="790" name="Shape 790"/>
          <p:cNvSpPr txBox="1"/>
          <p:nvPr/>
        </p:nvSpPr>
        <p:spPr>
          <a:xfrm>
            <a:off x="2971800" y="4191000"/>
            <a:ext cx="35972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  = </a:t>
            </a:r>
          </a:p>
        </p:txBody>
      </p:sp>
      <p:sp>
        <p:nvSpPr>
          <p:cNvPr id="791" name="Shape 791"/>
          <p:cNvSpPr txBox="1"/>
          <p:nvPr/>
        </p:nvSpPr>
        <p:spPr>
          <a:xfrm>
            <a:off x="4114800" y="4495800"/>
            <a:ext cx="1828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0.087 L</a:t>
            </a:r>
          </a:p>
        </p:txBody>
      </p:sp>
      <p:cxnSp>
        <p:nvCxnSpPr>
          <p:cNvPr id="792" name="Shape 792"/>
          <p:cNvCxnSpPr/>
          <p:nvPr/>
        </p:nvCxnSpPr>
        <p:spPr>
          <a:xfrm>
            <a:off x="4114800" y="4495800"/>
            <a:ext cx="1752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93" name="Shape 793"/>
          <p:cNvSpPr txBox="1"/>
          <p:nvPr/>
        </p:nvSpPr>
        <p:spPr>
          <a:xfrm>
            <a:off x="4267200" y="3886200"/>
            <a:ext cx="1447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moles</a:t>
            </a:r>
          </a:p>
        </p:txBody>
      </p:sp>
      <p:sp>
        <p:nvSpPr>
          <p:cNvPr id="794" name="Shape 794"/>
          <p:cNvSpPr txBox="1"/>
          <p:nvPr/>
        </p:nvSpPr>
        <p:spPr>
          <a:xfrm>
            <a:off x="4495800" y="4495800"/>
            <a:ext cx="1447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liters</a:t>
            </a:r>
          </a:p>
        </p:txBody>
      </p:sp>
      <p:sp>
        <p:nvSpPr>
          <p:cNvPr id="795" name="Shape 795"/>
          <p:cNvSpPr txBox="1"/>
          <p:nvPr/>
        </p:nvSpPr>
        <p:spPr>
          <a:xfrm>
            <a:off x="3962400" y="3886200"/>
            <a:ext cx="1828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1.3 mol</a:t>
            </a:r>
          </a:p>
        </p:txBody>
      </p:sp>
      <p:sp>
        <p:nvSpPr>
          <p:cNvPr id="796" name="Shape 796"/>
          <p:cNvSpPr txBox="1"/>
          <p:nvPr/>
        </p:nvSpPr>
        <p:spPr>
          <a:xfrm>
            <a:off x="3276600" y="5486400"/>
            <a:ext cx="23622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 = 15 M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7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/>
          <p:nvPr>
            <p:ph type="title"/>
          </p:nvPr>
        </p:nvSpPr>
        <p:spPr>
          <a:xfrm>
            <a:off x="762000" y="381000"/>
            <a:ext cx="7696199" cy="868362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802" name="Shape 802"/>
          <p:cNvSpPr txBox="1"/>
          <p:nvPr>
            <p:ph idx="1" type="body"/>
          </p:nvPr>
        </p:nvSpPr>
        <p:spPr>
          <a:xfrm>
            <a:off x="685800" y="13716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49) If it takes 58 mL of an 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solution to neutralize 0.34 moles of NaOH what is the concentration of the 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solution?</a:t>
            </a:r>
          </a:p>
        </p:txBody>
      </p:sp>
      <p:sp>
        <p:nvSpPr>
          <p:cNvPr id="803" name="Shape 803"/>
          <p:cNvSpPr txBox="1"/>
          <p:nvPr/>
        </p:nvSpPr>
        <p:spPr>
          <a:xfrm>
            <a:off x="685800" y="4419600"/>
            <a:ext cx="36576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0.34 moles NaOH</a:t>
            </a:r>
          </a:p>
        </p:txBody>
      </p:sp>
      <p:grpSp>
        <p:nvGrpSpPr>
          <p:cNvPr id="804" name="Shape 804"/>
          <p:cNvGrpSpPr/>
          <p:nvPr/>
        </p:nvGrpSpPr>
        <p:grpSpPr>
          <a:xfrm>
            <a:off x="4267199" y="4343400"/>
            <a:ext cx="3352800" cy="990600"/>
            <a:chOff x="3124200" y="3668712"/>
            <a:chExt cx="2744787" cy="981075"/>
          </a:xfrm>
        </p:grpSpPr>
        <p:grpSp>
          <p:nvGrpSpPr>
            <p:cNvPr id="805" name="Shape 805"/>
            <p:cNvGrpSpPr/>
            <p:nvPr/>
          </p:nvGrpSpPr>
          <p:grpSpPr>
            <a:xfrm>
              <a:off x="5624512" y="3668712"/>
              <a:ext cx="244475" cy="981075"/>
              <a:chOff x="5624512" y="3668712"/>
              <a:chExt cx="244475" cy="981075"/>
            </a:xfrm>
          </p:grpSpPr>
          <p:sp>
            <p:nvSpPr>
              <p:cNvPr id="806" name="Shape 806"/>
              <p:cNvSpPr/>
              <p:nvPr/>
            </p:nvSpPr>
            <p:spPr>
              <a:xfrm rot="10800000">
                <a:off x="5627687" y="4125912"/>
                <a:ext cx="241299" cy="523874"/>
              </a:xfrm>
              <a:custGeom>
                <a:pathLst>
                  <a:path extrusionOk="0" fill="none" h="120000" w="120000">
                    <a:moveTo>
                      <a:pt x="0" y="120000"/>
                    </a:moveTo>
                    <a:cubicBezTo>
                      <a:pt x="0" y="61454"/>
                      <a:pt x="40750" y="11130"/>
                      <a:pt x="97183" y="0"/>
                    </a:cubicBezTo>
                  </a:path>
                  <a:path extrusionOk="0" h="120000" w="120000">
                    <a:moveTo>
                      <a:pt x="0" y="120000"/>
                    </a:moveTo>
                    <a:cubicBezTo>
                      <a:pt x="0" y="61454"/>
                      <a:pt x="40750" y="11130"/>
                      <a:pt x="97183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Shape 807"/>
              <p:cNvSpPr/>
              <p:nvPr/>
            </p:nvSpPr>
            <p:spPr>
              <a:xfrm>
                <a:off x="5624512" y="3668712"/>
                <a:ext cx="242886" cy="523874"/>
              </a:xfrm>
              <a:custGeom>
                <a:pathLst>
                  <a:path extrusionOk="0" fill="none" h="120000" w="120000">
                    <a:moveTo>
                      <a:pt x="21911" y="0"/>
                    </a:moveTo>
                    <a:cubicBezTo>
                      <a:pt x="78761" y="10741"/>
                      <a:pt x="120000" y="61189"/>
                      <a:pt x="120000" y="120000"/>
                    </a:cubicBezTo>
                  </a:path>
                  <a:path extrusionOk="0" h="120000" w="120000">
                    <a:moveTo>
                      <a:pt x="21911" y="0"/>
                    </a:moveTo>
                    <a:cubicBezTo>
                      <a:pt x="78761" y="10741"/>
                      <a:pt x="120000" y="61189"/>
                      <a:pt x="120000" y="120000"/>
                    </a:cubicBezTo>
                    <a:lnTo>
                      <a:pt x="0" y="120000"/>
                    </a:lnTo>
                    <a:lnTo>
                      <a:pt x="21911" y="0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Shape 808"/>
            <p:cNvGrpSpPr/>
            <p:nvPr/>
          </p:nvGrpSpPr>
          <p:grpSpPr>
            <a:xfrm>
              <a:off x="3124200" y="3668712"/>
              <a:ext cx="244473" cy="981075"/>
              <a:chOff x="3124200" y="3668712"/>
              <a:chExt cx="244473" cy="981075"/>
            </a:xfrm>
          </p:grpSpPr>
          <p:sp>
            <p:nvSpPr>
              <p:cNvPr id="809" name="Shape 809"/>
              <p:cNvSpPr/>
              <p:nvPr/>
            </p:nvSpPr>
            <p:spPr>
              <a:xfrm rot="10800000">
                <a:off x="3124200" y="4125912"/>
                <a:ext cx="241299" cy="523874"/>
              </a:xfrm>
              <a:custGeom>
                <a:pathLst>
                  <a:path extrusionOk="0" fill="none" h="120000" w="120000">
                    <a:moveTo>
                      <a:pt x="22055" y="-5"/>
                    </a:moveTo>
                    <a:cubicBezTo>
                      <a:pt x="78838" y="10800"/>
                      <a:pt x="120000" y="61226"/>
                      <a:pt x="120000" y="120000"/>
                    </a:cubicBezTo>
                  </a:path>
                  <a:path extrusionOk="0" h="120000" w="120000">
                    <a:moveTo>
                      <a:pt x="22055" y="-5"/>
                    </a:moveTo>
                    <a:cubicBezTo>
                      <a:pt x="78838" y="10800"/>
                      <a:pt x="120000" y="61226"/>
                      <a:pt x="120000" y="120000"/>
                    </a:cubicBezTo>
                    <a:lnTo>
                      <a:pt x="0" y="120000"/>
                    </a:lnTo>
                    <a:lnTo>
                      <a:pt x="22055" y="-5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Shape 810"/>
              <p:cNvSpPr/>
              <p:nvPr/>
            </p:nvSpPr>
            <p:spPr>
              <a:xfrm>
                <a:off x="3125786" y="3668712"/>
                <a:ext cx="242886" cy="523874"/>
              </a:xfrm>
              <a:custGeom>
                <a:pathLst>
                  <a:path extrusionOk="0" fill="none" h="120000" w="120000">
                    <a:moveTo>
                      <a:pt x="0" y="120000"/>
                    </a:moveTo>
                    <a:cubicBezTo>
                      <a:pt x="0" y="61411"/>
                      <a:pt x="40827" y="11065"/>
                      <a:pt x="97327" y="0"/>
                    </a:cubicBezTo>
                  </a:path>
                  <a:path extrusionOk="0" h="120000" w="120000">
                    <a:moveTo>
                      <a:pt x="0" y="120000"/>
                    </a:moveTo>
                    <a:cubicBezTo>
                      <a:pt x="0" y="61411"/>
                      <a:pt x="40827" y="11065"/>
                      <a:pt x="97327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11" name="Shape 811"/>
            <p:cNvCxnSpPr/>
            <p:nvPr/>
          </p:nvCxnSpPr>
          <p:spPr>
            <a:xfrm>
              <a:off x="3446462" y="4157662"/>
              <a:ext cx="2097087" cy="0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812" name="Shape 812"/>
          <p:cNvSpPr txBox="1"/>
          <p:nvPr/>
        </p:nvSpPr>
        <p:spPr>
          <a:xfrm>
            <a:off x="4572000" y="4876800"/>
            <a:ext cx="2486024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mol NaOH</a:t>
            </a:r>
          </a:p>
        </p:txBody>
      </p:sp>
      <p:sp>
        <p:nvSpPr>
          <p:cNvPr id="813" name="Shape 813"/>
          <p:cNvSpPr txBox="1"/>
          <p:nvPr/>
        </p:nvSpPr>
        <p:spPr>
          <a:xfrm>
            <a:off x="4648200" y="4191000"/>
            <a:ext cx="2576511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mol H</a:t>
            </a:r>
            <a:r>
              <a:rPr b="1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814" name="Shape 814"/>
          <p:cNvSpPr txBox="1"/>
          <p:nvPr/>
        </p:nvSpPr>
        <p:spPr>
          <a:xfrm>
            <a:off x="7848600" y="4572000"/>
            <a:ext cx="4222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</p:txBody>
      </p:sp>
      <p:sp>
        <p:nvSpPr>
          <p:cNvPr id="815" name="Shape 815"/>
          <p:cNvSpPr txBox="1"/>
          <p:nvPr/>
        </p:nvSpPr>
        <p:spPr>
          <a:xfrm>
            <a:off x="4572000" y="5715000"/>
            <a:ext cx="3548061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0.17 moles H</a:t>
            </a:r>
            <a:r>
              <a:rPr b="1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816" name="Shape 816"/>
          <p:cNvSpPr txBox="1"/>
          <p:nvPr/>
        </p:nvSpPr>
        <p:spPr>
          <a:xfrm>
            <a:off x="1066800" y="3429000"/>
            <a:ext cx="69881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+ 2NaOH → Na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+  2H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</a:p>
        </p:txBody>
      </p:sp>
    </p:spTree>
  </p:cSld>
  <p:clrMapOvr>
    <a:masterClrMapping/>
  </p:clrMapOvr>
  <p:transition spd="slow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/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Problem, cont.</a:t>
            </a:r>
          </a:p>
        </p:txBody>
      </p:sp>
      <p:sp>
        <p:nvSpPr>
          <p:cNvPr id="823" name="Shape 823"/>
          <p:cNvSpPr txBox="1"/>
          <p:nvPr>
            <p:ph idx="1" type="body"/>
          </p:nvPr>
        </p:nvSpPr>
        <p:spPr>
          <a:xfrm>
            <a:off x="914400" y="1600200"/>
            <a:ext cx="7315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49) If it takes 58 mL of an 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solution to neutralize 0.34 moles of NaOH what is the concentration of the 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solution?</a:t>
            </a:r>
          </a:p>
        </p:txBody>
      </p:sp>
      <p:sp>
        <p:nvSpPr>
          <p:cNvPr id="824" name="Shape 824"/>
          <p:cNvSpPr txBox="1"/>
          <p:nvPr/>
        </p:nvSpPr>
        <p:spPr>
          <a:xfrm>
            <a:off x="2971800" y="4114800"/>
            <a:ext cx="35972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  = </a:t>
            </a:r>
          </a:p>
        </p:txBody>
      </p:sp>
      <p:sp>
        <p:nvSpPr>
          <p:cNvPr id="825" name="Shape 825"/>
          <p:cNvSpPr txBox="1"/>
          <p:nvPr/>
        </p:nvSpPr>
        <p:spPr>
          <a:xfrm>
            <a:off x="4114800" y="4419600"/>
            <a:ext cx="1828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0.058 L</a:t>
            </a:r>
          </a:p>
        </p:txBody>
      </p:sp>
      <p:cxnSp>
        <p:nvCxnSpPr>
          <p:cNvPr id="826" name="Shape 826"/>
          <p:cNvCxnSpPr/>
          <p:nvPr/>
        </p:nvCxnSpPr>
        <p:spPr>
          <a:xfrm>
            <a:off x="4114800" y="4419600"/>
            <a:ext cx="1752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27" name="Shape 827"/>
          <p:cNvSpPr txBox="1"/>
          <p:nvPr/>
        </p:nvSpPr>
        <p:spPr>
          <a:xfrm>
            <a:off x="4267200" y="3810000"/>
            <a:ext cx="1447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moles</a:t>
            </a:r>
          </a:p>
        </p:txBody>
      </p:sp>
      <p:sp>
        <p:nvSpPr>
          <p:cNvPr id="828" name="Shape 828"/>
          <p:cNvSpPr txBox="1"/>
          <p:nvPr/>
        </p:nvSpPr>
        <p:spPr>
          <a:xfrm>
            <a:off x="4343400" y="4419600"/>
            <a:ext cx="1447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liters</a:t>
            </a:r>
          </a:p>
        </p:txBody>
      </p:sp>
      <p:sp>
        <p:nvSpPr>
          <p:cNvPr id="829" name="Shape 829"/>
          <p:cNvSpPr txBox="1"/>
          <p:nvPr/>
        </p:nvSpPr>
        <p:spPr>
          <a:xfrm>
            <a:off x="3962400" y="3810000"/>
            <a:ext cx="1828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0.17 mol</a:t>
            </a:r>
          </a:p>
        </p:txBody>
      </p:sp>
      <p:sp>
        <p:nvSpPr>
          <p:cNvPr id="830" name="Shape 830"/>
          <p:cNvSpPr txBox="1"/>
          <p:nvPr/>
        </p:nvSpPr>
        <p:spPr>
          <a:xfrm>
            <a:off x="3276600" y="5410200"/>
            <a:ext cx="23622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 = 2.9 M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 txBox="1"/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836" name="Shape 836"/>
          <p:cNvSpPr txBox="1"/>
          <p:nvPr>
            <p:ph idx="1" type="body"/>
          </p:nvPr>
        </p:nvSpPr>
        <p:spPr>
          <a:xfrm>
            <a:off x="914400" y="1600200"/>
            <a:ext cx="7315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50) If it takes 85 mL of an HNO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solution to neutralize 0.54 moles of Mg(OH)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what is the concentration of the HNO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solution?</a:t>
            </a:r>
          </a:p>
        </p:txBody>
      </p:sp>
      <p:sp>
        <p:nvSpPr>
          <p:cNvPr id="837" name="Shape 837"/>
          <p:cNvSpPr txBox="1"/>
          <p:nvPr/>
        </p:nvSpPr>
        <p:spPr>
          <a:xfrm>
            <a:off x="4343400" y="5029200"/>
            <a:ext cx="23622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 = 13 M</a:t>
            </a:r>
          </a:p>
        </p:txBody>
      </p:sp>
      <p:sp>
        <p:nvSpPr>
          <p:cNvPr id="838" name="Shape 838"/>
          <p:cNvSpPr txBox="1"/>
          <p:nvPr/>
        </p:nvSpPr>
        <p:spPr>
          <a:xfrm>
            <a:off x="762000" y="3962400"/>
            <a:ext cx="76612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2HNO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Mg(OH)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→ Mg(NO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+  2H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 meters are instruments that measure the exact pH of a solution.</a:t>
            </a:r>
          </a:p>
        </p:txBody>
      </p:sp>
      <p:pic>
        <p:nvPicPr>
          <p:cNvPr descr="im25a"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3124200"/>
            <a:ext cx="2406649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/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845" name="Shape 845"/>
          <p:cNvSpPr txBox="1"/>
          <p:nvPr>
            <p:ph idx="1" type="body"/>
          </p:nvPr>
        </p:nvSpPr>
        <p:spPr>
          <a:xfrm>
            <a:off x="914400" y="1600200"/>
            <a:ext cx="7315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51) If it takes 150. mL of an Ca(OH)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solution to neutralize 0.800 moles of HCl what is the concentration of the Ca(OH)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solution?</a:t>
            </a:r>
          </a:p>
        </p:txBody>
      </p:sp>
      <p:sp>
        <p:nvSpPr>
          <p:cNvPr id="846" name="Shape 846"/>
          <p:cNvSpPr txBox="1"/>
          <p:nvPr/>
        </p:nvSpPr>
        <p:spPr>
          <a:xfrm>
            <a:off x="4343400" y="5029200"/>
            <a:ext cx="23622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 = 2.67 M</a:t>
            </a:r>
          </a:p>
        </p:txBody>
      </p:sp>
      <p:sp>
        <p:nvSpPr>
          <p:cNvPr id="847" name="Shape 847"/>
          <p:cNvSpPr txBox="1"/>
          <p:nvPr/>
        </p:nvSpPr>
        <p:spPr>
          <a:xfrm>
            <a:off x="1447800" y="4038600"/>
            <a:ext cx="65563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2HCl + Ca(OH)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→ CaCl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+  2H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</a:p>
        </p:txBody>
      </p:sp>
    </p:spTree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/>
          <p:nvPr>
            <p:ph type="ctrTitle"/>
          </p:nvPr>
        </p:nvSpPr>
        <p:spPr>
          <a:xfrm>
            <a:off x="685800" y="2354261"/>
            <a:ext cx="77724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6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 Rain</a:t>
            </a:r>
          </a:p>
        </p:txBody>
      </p:sp>
    </p:spTree>
  </p:cSld>
  <p:clrMapOvr>
    <a:masterClrMapping/>
  </p:clrMapOvr>
  <p:transition spd="slow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 Rain</a:t>
            </a:r>
          </a:p>
        </p:txBody>
      </p:sp>
      <p:sp>
        <p:nvSpPr>
          <p:cNvPr id="858" name="Shape 858"/>
          <p:cNvSpPr txBox="1"/>
          <p:nvPr>
            <p:ph idx="1" type="body"/>
          </p:nvPr>
        </p:nvSpPr>
        <p:spPr>
          <a:xfrm>
            <a:off x="685800" y="1295400"/>
            <a:ext cx="77724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Acid Rain is any rain with a pH less than 5.6.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Pure rain is naturally acidic because of dissolved CO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is caused by the man-made oxides of sulfur and nitrogen.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➔ 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 Rain</a:t>
            </a:r>
          </a:p>
        </p:txBody>
      </p:sp>
      <p:sp>
        <p:nvSpPr>
          <p:cNvPr id="864" name="Shape 864"/>
          <p:cNvSpPr txBox="1"/>
          <p:nvPr>
            <p:ph idx="1" type="body"/>
          </p:nvPr>
        </p:nvSpPr>
        <p:spPr>
          <a:xfrm>
            <a:off x="685800" y="1676400"/>
            <a:ext cx="76199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Research shows acid rain is associated with parts of a country where heavy industries are situated &amp; also down-wind from such sites.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Analysis of acid rain indicates that especially sulfur oxides, SO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nitrogen oxides, NO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are mostly responsible from rain acidity.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 Rain</a:t>
            </a:r>
          </a:p>
        </p:txBody>
      </p:sp>
      <p:sp>
        <p:nvSpPr>
          <p:cNvPr id="870" name="Shape 870"/>
          <p:cNvSpPr txBox="1"/>
          <p:nvPr>
            <p:ph idx="1" type="body"/>
          </p:nvPr>
        </p:nvSpPr>
        <p:spPr>
          <a:xfrm>
            <a:off x="914400" y="1676400"/>
            <a:ext cx="73913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Snow fog, sleet, hail and drizzle all become contaminated with acids when SO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  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NO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are present as pollutants.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 Rain</a:t>
            </a:r>
          </a:p>
        </p:txBody>
      </p:sp>
      <p:sp>
        <p:nvSpPr>
          <p:cNvPr id="876" name="Shape 876"/>
          <p:cNvSpPr txBox="1"/>
          <p:nvPr>
            <p:ph idx="1" type="body"/>
          </p:nvPr>
        </p:nvSpPr>
        <p:spPr>
          <a:xfrm>
            <a:off x="914400" y="1676400"/>
            <a:ext cx="73913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Acid Rain damage caused by all the fires and ash in the air.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7" name="Shape 8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2667000"/>
            <a:ext cx="4762499" cy="357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 Rain</a:t>
            </a:r>
          </a:p>
        </p:txBody>
      </p:sp>
      <p:sp>
        <p:nvSpPr>
          <p:cNvPr id="883" name="Shape 883"/>
          <p:cNvSpPr txBox="1"/>
          <p:nvPr>
            <p:ph idx="1" type="body"/>
          </p:nvPr>
        </p:nvSpPr>
        <p:spPr>
          <a:xfrm>
            <a:off x="914400" y="1676400"/>
            <a:ext cx="73913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damage from Acid Rain.</a:t>
            </a:r>
          </a:p>
        </p:txBody>
      </p:sp>
      <p:pic>
        <p:nvPicPr>
          <p:cNvPr id="884" name="Shape 8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2743200"/>
            <a:ext cx="4570411" cy="342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/>
          <p:nvPr>
            <p:ph type="ctrTitle"/>
          </p:nvPr>
        </p:nvSpPr>
        <p:spPr>
          <a:xfrm>
            <a:off x="685800" y="2354261"/>
            <a:ext cx="77724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6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</a:t>
            </a:r>
          </a:p>
        </p:txBody>
      </p:sp>
    </p:spTree>
  </p:cSld>
  <p:clrMapOvr>
    <a:masterClrMapping/>
  </p:clrMapOvr>
  <p:transition spd="slow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hape 896"/>
          <p:cNvSpPr txBox="1"/>
          <p:nvPr>
            <p:ph type="ctrTitle"/>
          </p:nvPr>
        </p:nvSpPr>
        <p:spPr>
          <a:xfrm>
            <a:off x="685800" y="1143000"/>
            <a:ext cx="77724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6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</a:t>
            </a:r>
          </a:p>
        </p:txBody>
      </p:sp>
      <p:sp>
        <p:nvSpPr>
          <p:cNvPr id="897" name="Shape 897"/>
          <p:cNvSpPr txBox="1"/>
          <p:nvPr>
            <p:ph idx="1" type="subTitle"/>
          </p:nvPr>
        </p:nvSpPr>
        <p:spPr>
          <a:xfrm>
            <a:off x="1371600" y="22098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Determining an Unknown</a:t>
            </a:r>
          </a:p>
        </p:txBody>
      </p:sp>
      <p:pic>
        <p:nvPicPr>
          <p:cNvPr descr="im62a flask" id="898" name="Shape 8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4162" y="3962400"/>
            <a:ext cx="1570036" cy="1968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62b flask" id="899" name="Shape 8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0625" y="3943350"/>
            <a:ext cx="1527175" cy="1979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62c flask" id="900" name="Shape 9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6600" y="3943350"/>
            <a:ext cx="1727199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</a:t>
            </a:r>
          </a:p>
        </p:txBody>
      </p:sp>
      <p:sp>
        <p:nvSpPr>
          <p:cNvPr id="907" name="Shape 907"/>
          <p:cNvSpPr txBox="1"/>
          <p:nvPr>
            <p:ph idx="1" type="body"/>
          </p:nvPr>
        </p:nvSpPr>
        <p:spPr>
          <a:xfrm>
            <a:off x="609600" y="1600200"/>
            <a:ext cx="78485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general process of determining the molarity of an acid or a base through the use of an acid-base reaction is called an acid-base </a:t>
            </a: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titration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pic>
        <p:nvPicPr>
          <p:cNvPr descr="MiddleSchoolAudio" id="908" name="Shape 9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3124200"/>
            <a:ext cx="393700" cy="36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Indicators register different colors at different pH’s. </a:t>
            </a:r>
          </a:p>
        </p:txBody>
      </p:sp>
      <p:pic>
        <p:nvPicPr>
          <p:cNvPr descr="im25b"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200" y="3352800"/>
            <a:ext cx="2400300" cy="237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</a:t>
            </a:r>
          </a:p>
        </p:txBody>
      </p:sp>
      <p:pic>
        <p:nvPicPr>
          <p:cNvPr id="915" name="Shape 9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266700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</a:t>
            </a:r>
          </a:p>
        </p:txBody>
      </p:sp>
      <p:sp>
        <p:nvSpPr>
          <p:cNvPr id="922" name="Shape 922"/>
          <p:cNvSpPr txBox="1"/>
          <p:nvPr>
            <p:ph idx="1" type="body"/>
          </p:nvPr>
        </p:nvSpPr>
        <p:spPr>
          <a:xfrm>
            <a:off x="609600" y="1600200"/>
            <a:ext cx="78485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known reactant molarity is used to find the unknown molarity of the other solution.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Solutions of known molarity that are used in this fashion are called </a:t>
            </a: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standard solutions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pic>
        <p:nvPicPr>
          <p:cNvPr descr="MiddleSchoolAudio" id="923" name="Shape 9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4267200"/>
            <a:ext cx="393700" cy="36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</a:t>
            </a:r>
          </a:p>
        </p:txBody>
      </p:sp>
      <p:sp>
        <p:nvSpPr>
          <p:cNvPr id="929" name="Shape 929"/>
          <p:cNvSpPr txBox="1"/>
          <p:nvPr>
            <p:ph idx="1" type="body"/>
          </p:nvPr>
        </p:nvSpPr>
        <p:spPr>
          <a:xfrm>
            <a:off x="609600" y="1600200"/>
            <a:ext cx="78485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a titration, the molarity of one of the reactants, acid or base, is known, but the other is unknown.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935" name="Shape 935"/>
          <p:cNvSpPr txBox="1"/>
          <p:nvPr>
            <p:ph idx="1" type="body"/>
          </p:nvPr>
        </p:nvSpPr>
        <p:spPr>
          <a:xfrm>
            <a:off x="914400" y="1676400"/>
            <a:ext cx="72390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52) A 15.0-mL sample of a solution of H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with an unknown molarity is titrated with 32.4 mL of 0.145</a:t>
            </a:r>
            <a:r>
              <a:rPr b="0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NaOH to the bromothymol blue endpoint. Based upon this titration, what is the molarity of the sulfuric acid solution? 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Shape 936"/>
          <p:cNvSpPr txBox="1"/>
          <p:nvPr/>
        </p:nvSpPr>
        <p:spPr>
          <a:xfrm>
            <a:off x="762000" y="4724400"/>
            <a:ext cx="7543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+  2NaOH  →  Na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+  2H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</p:spTree>
  </p:cSld>
  <p:clrMapOvr>
    <a:masterClrMapping/>
  </p:clrMapOvr>
  <p:transition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/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Problem, cont.</a:t>
            </a:r>
          </a:p>
        </p:txBody>
      </p:sp>
      <p:sp>
        <p:nvSpPr>
          <p:cNvPr id="942" name="Shape 942"/>
          <p:cNvSpPr txBox="1"/>
          <p:nvPr>
            <p:ph idx="1" type="body"/>
          </p:nvPr>
        </p:nvSpPr>
        <p:spPr>
          <a:xfrm>
            <a:off x="914400" y="1600200"/>
            <a:ext cx="72390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find the number of moles of the solution for which you know the molarity and volume.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85714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 is titrated with 32.4 mL of 0.145</a:t>
            </a:r>
            <a:r>
              <a:rPr b="0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NaOH …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Shape 943"/>
          <p:cNvSpPr txBox="1"/>
          <p:nvPr/>
        </p:nvSpPr>
        <p:spPr>
          <a:xfrm>
            <a:off x="2971800" y="4495800"/>
            <a:ext cx="35972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  = </a:t>
            </a:r>
          </a:p>
        </p:txBody>
      </p:sp>
      <p:sp>
        <p:nvSpPr>
          <p:cNvPr id="944" name="Shape 944"/>
          <p:cNvSpPr txBox="1"/>
          <p:nvPr/>
        </p:nvSpPr>
        <p:spPr>
          <a:xfrm>
            <a:off x="4114800" y="4800600"/>
            <a:ext cx="1828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0.0324 L</a:t>
            </a:r>
          </a:p>
        </p:txBody>
      </p:sp>
      <p:cxnSp>
        <p:nvCxnSpPr>
          <p:cNvPr id="945" name="Shape 945"/>
          <p:cNvCxnSpPr/>
          <p:nvPr/>
        </p:nvCxnSpPr>
        <p:spPr>
          <a:xfrm>
            <a:off x="4114800" y="4800600"/>
            <a:ext cx="1752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46" name="Shape 946"/>
          <p:cNvSpPr txBox="1"/>
          <p:nvPr/>
        </p:nvSpPr>
        <p:spPr>
          <a:xfrm>
            <a:off x="4267200" y="4191000"/>
            <a:ext cx="1447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moles</a:t>
            </a:r>
          </a:p>
        </p:txBody>
      </p:sp>
      <p:sp>
        <p:nvSpPr>
          <p:cNvPr id="947" name="Shape 947"/>
          <p:cNvSpPr txBox="1"/>
          <p:nvPr/>
        </p:nvSpPr>
        <p:spPr>
          <a:xfrm>
            <a:off x="4267200" y="4800600"/>
            <a:ext cx="1447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liters</a:t>
            </a:r>
          </a:p>
        </p:txBody>
      </p:sp>
      <p:sp>
        <p:nvSpPr>
          <p:cNvPr id="948" name="Shape 948"/>
          <p:cNvSpPr txBox="1"/>
          <p:nvPr/>
        </p:nvSpPr>
        <p:spPr>
          <a:xfrm>
            <a:off x="3962400" y="4191000"/>
            <a:ext cx="1828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949" name="Shape 949"/>
          <p:cNvSpPr txBox="1"/>
          <p:nvPr/>
        </p:nvSpPr>
        <p:spPr>
          <a:xfrm>
            <a:off x="1981200" y="56388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 = 4.70 x 10</a:t>
            </a:r>
            <a:r>
              <a:rPr b="0" baseline="30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moles NaOH</a:t>
            </a:r>
          </a:p>
        </p:txBody>
      </p:sp>
      <p:sp>
        <p:nvSpPr>
          <p:cNvPr id="950" name="Shape 950"/>
          <p:cNvSpPr txBox="1"/>
          <p:nvPr/>
        </p:nvSpPr>
        <p:spPr>
          <a:xfrm>
            <a:off x="1752600" y="4495800"/>
            <a:ext cx="22860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0.145 M  =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 txBox="1"/>
          <p:nvPr>
            <p:ph type="title"/>
          </p:nvPr>
        </p:nvSpPr>
        <p:spPr>
          <a:xfrm>
            <a:off x="609600" y="639762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Problem, cont.</a:t>
            </a:r>
          </a:p>
        </p:txBody>
      </p:sp>
      <p:sp>
        <p:nvSpPr>
          <p:cNvPr id="956" name="Shape 956"/>
          <p:cNvSpPr txBox="1"/>
          <p:nvPr>
            <p:ph idx="1" type="body"/>
          </p:nvPr>
        </p:nvSpPr>
        <p:spPr>
          <a:xfrm>
            <a:off x="838200" y="1828800"/>
            <a:ext cx="75438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Next, use the mole-mole ratio to determine the moles of the unknown.</a:t>
            </a:r>
          </a:p>
        </p:txBody>
      </p:sp>
      <p:sp>
        <p:nvSpPr>
          <p:cNvPr id="957" name="Shape 957"/>
          <p:cNvSpPr txBox="1"/>
          <p:nvPr/>
        </p:nvSpPr>
        <p:spPr>
          <a:xfrm>
            <a:off x="533400" y="4191000"/>
            <a:ext cx="4419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4.70 x 10</a:t>
            </a:r>
            <a:r>
              <a:rPr b="1" baseline="30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mol NaOH</a:t>
            </a:r>
          </a:p>
        </p:txBody>
      </p:sp>
      <p:grpSp>
        <p:nvGrpSpPr>
          <p:cNvPr id="958" name="Shape 958"/>
          <p:cNvGrpSpPr/>
          <p:nvPr/>
        </p:nvGrpSpPr>
        <p:grpSpPr>
          <a:xfrm>
            <a:off x="4800600" y="4267200"/>
            <a:ext cx="3124200" cy="914400"/>
            <a:chOff x="3124200" y="3668712"/>
            <a:chExt cx="2744787" cy="981075"/>
          </a:xfrm>
        </p:grpSpPr>
        <p:grpSp>
          <p:nvGrpSpPr>
            <p:cNvPr id="959" name="Shape 959"/>
            <p:cNvGrpSpPr/>
            <p:nvPr/>
          </p:nvGrpSpPr>
          <p:grpSpPr>
            <a:xfrm>
              <a:off x="5624512" y="3668712"/>
              <a:ext cx="244475" cy="981075"/>
              <a:chOff x="5624512" y="3668712"/>
              <a:chExt cx="244475" cy="981075"/>
            </a:xfrm>
          </p:grpSpPr>
          <p:sp>
            <p:nvSpPr>
              <p:cNvPr id="960" name="Shape 960"/>
              <p:cNvSpPr/>
              <p:nvPr/>
            </p:nvSpPr>
            <p:spPr>
              <a:xfrm rot="10800000">
                <a:off x="5627687" y="4125912"/>
                <a:ext cx="241299" cy="523874"/>
              </a:xfrm>
              <a:custGeom>
                <a:pathLst>
                  <a:path extrusionOk="0" fill="none" h="120000" w="120000">
                    <a:moveTo>
                      <a:pt x="0" y="120000"/>
                    </a:moveTo>
                    <a:cubicBezTo>
                      <a:pt x="0" y="61454"/>
                      <a:pt x="40750" y="11130"/>
                      <a:pt x="97183" y="0"/>
                    </a:cubicBezTo>
                  </a:path>
                  <a:path extrusionOk="0" h="120000" w="120000">
                    <a:moveTo>
                      <a:pt x="0" y="120000"/>
                    </a:moveTo>
                    <a:cubicBezTo>
                      <a:pt x="0" y="61454"/>
                      <a:pt x="40750" y="11130"/>
                      <a:pt x="97183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Shape 961"/>
              <p:cNvSpPr/>
              <p:nvPr/>
            </p:nvSpPr>
            <p:spPr>
              <a:xfrm>
                <a:off x="5624512" y="3668712"/>
                <a:ext cx="242886" cy="523874"/>
              </a:xfrm>
              <a:custGeom>
                <a:pathLst>
                  <a:path extrusionOk="0" fill="none" h="120000" w="120000">
                    <a:moveTo>
                      <a:pt x="21911" y="0"/>
                    </a:moveTo>
                    <a:cubicBezTo>
                      <a:pt x="78761" y="10741"/>
                      <a:pt x="120000" y="61189"/>
                      <a:pt x="120000" y="120000"/>
                    </a:cubicBezTo>
                  </a:path>
                  <a:path extrusionOk="0" h="120000" w="120000">
                    <a:moveTo>
                      <a:pt x="21911" y="0"/>
                    </a:moveTo>
                    <a:cubicBezTo>
                      <a:pt x="78761" y="10741"/>
                      <a:pt x="120000" y="61189"/>
                      <a:pt x="120000" y="120000"/>
                    </a:cubicBezTo>
                    <a:lnTo>
                      <a:pt x="0" y="120000"/>
                    </a:lnTo>
                    <a:lnTo>
                      <a:pt x="21911" y="0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2" name="Shape 962"/>
            <p:cNvGrpSpPr/>
            <p:nvPr/>
          </p:nvGrpSpPr>
          <p:grpSpPr>
            <a:xfrm>
              <a:off x="3124200" y="3668712"/>
              <a:ext cx="244473" cy="981075"/>
              <a:chOff x="3124200" y="3668712"/>
              <a:chExt cx="244473" cy="981075"/>
            </a:xfrm>
          </p:grpSpPr>
          <p:sp>
            <p:nvSpPr>
              <p:cNvPr id="963" name="Shape 963"/>
              <p:cNvSpPr/>
              <p:nvPr/>
            </p:nvSpPr>
            <p:spPr>
              <a:xfrm rot="10800000">
                <a:off x="3124200" y="4125912"/>
                <a:ext cx="241299" cy="523874"/>
              </a:xfrm>
              <a:custGeom>
                <a:pathLst>
                  <a:path extrusionOk="0" fill="none" h="120000" w="120000">
                    <a:moveTo>
                      <a:pt x="22055" y="-5"/>
                    </a:moveTo>
                    <a:cubicBezTo>
                      <a:pt x="78838" y="10800"/>
                      <a:pt x="120000" y="61226"/>
                      <a:pt x="120000" y="120000"/>
                    </a:cubicBezTo>
                  </a:path>
                  <a:path extrusionOk="0" h="120000" w="120000">
                    <a:moveTo>
                      <a:pt x="22055" y="-5"/>
                    </a:moveTo>
                    <a:cubicBezTo>
                      <a:pt x="78838" y="10800"/>
                      <a:pt x="120000" y="61226"/>
                      <a:pt x="120000" y="120000"/>
                    </a:cubicBezTo>
                    <a:lnTo>
                      <a:pt x="0" y="120000"/>
                    </a:lnTo>
                    <a:lnTo>
                      <a:pt x="22055" y="-5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Shape 964"/>
              <p:cNvSpPr/>
              <p:nvPr/>
            </p:nvSpPr>
            <p:spPr>
              <a:xfrm>
                <a:off x="3125786" y="3668712"/>
                <a:ext cx="242886" cy="523874"/>
              </a:xfrm>
              <a:custGeom>
                <a:pathLst>
                  <a:path extrusionOk="0" fill="none" h="120000" w="120000">
                    <a:moveTo>
                      <a:pt x="0" y="120000"/>
                    </a:moveTo>
                    <a:cubicBezTo>
                      <a:pt x="0" y="61411"/>
                      <a:pt x="40827" y="11065"/>
                      <a:pt x="97327" y="0"/>
                    </a:cubicBezTo>
                  </a:path>
                  <a:path extrusionOk="0" h="120000" w="120000">
                    <a:moveTo>
                      <a:pt x="0" y="120000"/>
                    </a:moveTo>
                    <a:cubicBezTo>
                      <a:pt x="0" y="61411"/>
                      <a:pt x="40827" y="11065"/>
                      <a:pt x="97327" y="0"/>
                    </a:cubicBez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cap="rnd" cmpd="sng" w="571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965" name="Shape 965"/>
            <p:cNvCxnSpPr/>
            <p:nvPr/>
          </p:nvCxnSpPr>
          <p:spPr>
            <a:xfrm>
              <a:off x="3446462" y="4157662"/>
              <a:ext cx="2097087" cy="0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966" name="Shape 966"/>
          <p:cNvSpPr txBox="1"/>
          <p:nvPr/>
        </p:nvSpPr>
        <p:spPr>
          <a:xfrm>
            <a:off x="5105400" y="4648200"/>
            <a:ext cx="2486024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mol NaOH</a:t>
            </a:r>
          </a:p>
        </p:txBody>
      </p:sp>
      <p:sp>
        <p:nvSpPr>
          <p:cNvPr id="967" name="Shape 967"/>
          <p:cNvSpPr txBox="1"/>
          <p:nvPr/>
        </p:nvSpPr>
        <p:spPr>
          <a:xfrm>
            <a:off x="5029200" y="4038600"/>
            <a:ext cx="253365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mol H</a:t>
            </a:r>
            <a:r>
              <a:rPr b="1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968" name="Shape 968"/>
          <p:cNvSpPr txBox="1"/>
          <p:nvPr/>
        </p:nvSpPr>
        <p:spPr>
          <a:xfrm>
            <a:off x="8001000" y="4343400"/>
            <a:ext cx="4222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</p:txBody>
      </p:sp>
      <p:sp>
        <p:nvSpPr>
          <p:cNvPr id="969" name="Shape 969"/>
          <p:cNvSpPr txBox="1"/>
          <p:nvPr/>
        </p:nvSpPr>
        <p:spPr>
          <a:xfrm>
            <a:off x="3276600" y="5562600"/>
            <a:ext cx="46863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2.35 x 10</a:t>
            </a:r>
            <a:r>
              <a:rPr b="1" baseline="30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moles H</a:t>
            </a:r>
            <a:r>
              <a:rPr b="1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1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970" name="Shape 970"/>
          <p:cNvSpPr txBox="1"/>
          <p:nvPr/>
        </p:nvSpPr>
        <p:spPr>
          <a:xfrm>
            <a:off x="762000" y="3048000"/>
            <a:ext cx="7543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+  2NaOH  →  Na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+  2H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</p:spTree>
  </p:cSld>
  <p:clrMapOvr>
    <a:masterClrMapping/>
  </p:clrMapOvr>
  <p:transition spd="slow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 txBox="1"/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Problem, cont.</a:t>
            </a:r>
          </a:p>
        </p:txBody>
      </p:sp>
      <p:sp>
        <p:nvSpPr>
          <p:cNvPr id="976" name="Shape 976"/>
          <p:cNvSpPr txBox="1"/>
          <p:nvPr>
            <p:ph idx="1" type="body"/>
          </p:nvPr>
        </p:nvSpPr>
        <p:spPr>
          <a:xfrm>
            <a:off x="990600" y="1676400"/>
            <a:ext cx="7239000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Finally, determine the molarity of the unknown solution.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15.0-mL sample of a solution of H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977" name="Shape 977"/>
          <p:cNvSpPr txBox="1"/>
          <p:nvPr/>
        </p:nvSpPr>
        <p:spPr>
          <a:xfrm>
            <a:off x="2362200" y="4191000"/>
            <a:ext cx="35972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  = </a:t>
            </a:r>
          </a:p>
        </p:txBody>
      </p:sp>
      <p:sp>
        <p:nvSpPr>
          <p:cNvPr id="978" name="Shape 978"/>
          <p:cNvSpPr txBox="1"/>
          <p:nvPr/>
        </p:nvSpPr>
        <p:spPr>
          <a:xfrm>
            <a:off x="4114800" y="4495800"/>
            <a:ext cx="1828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0.015 L</a:t>
            </a:r>
          </a:p>
        </p:txBody>
      </p:sp>
      <p:cxnSp>
        <p:nvCxnSpPr>
          <p:cNvPr id="979" name="Shape 979"/>
          <p:cNvCxnSpPr/>
          <p:nvPr/>
        </p:nvCxnSpPr>
        <p:spPr>
          <a:xfrm>
            <a:off x="3505200" y="4495800"/>
            <a:ext cx="32003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80" name="Shape 980"/>
          <p:cNvSpPr txBox="1"/>
          <p:nvPr/>
        </p:nvSpPr>
        <p:spPr>
          <a:xfrm>
            <a:off x="4343400" y="3886200"/>
            <a:ext cx="1447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moles</a:t>
            </a:r>
          </a:p>
        </p:txBody>
      </p:sp>
      <p:sp>
        <p:nvSpPr>
          <p:cNvPr id="981" name="Shape 981"/>
          <p:cNvSpPr txBox="1"/>
          <p:nvPr/>
        </p:nvSpPr>
        <p:spPr>
          <a:xfrm>
            <a:off x="4495800" y="4495800"/>
            <a:ext cx="1447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liters</a:t>
            </a:r>
          </a:p>
        </p:txBody>
      </p:sp>
      <p:sp>
        <p:nvSpPr>
          <p:cNvPr id="982" name="Shape 982"/>
          <p:cNvSpPr txBox="1"/>
          <p:nvPr/>
        </p:nvSpPr>
        <p:spPr>
          <a:xfrm>
            <a:off x="3581400" y="3886200"/>
            <a:ext cx="30480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2.35 x 10</a:t>
            </a:r>
            <a:r>
              <a:rPr b="0" baseline="3000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mol</a:t>
            </a:r>
          </a:p>
        </p:txBody>
      </p:sp>
      <p:sp>
        <p:nvSpPr>
          <p:cNvPr id="983" name="Shape 983"/>
          <p:cNvSpPr txBox="1"/>
          <p:nvPr/>
        </p:nvSpPr>
        <p:spPr>
          <a:xfrm>
            <a:off x="3276600" y="5486400"/>
            <a:ext cx="33527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 = 0.157 M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989" name="Shape 989"/>
          <p:cNvSpPr txBox="1"/>
          <p:nvPr>
            <p:ph idx="1" type="body"/>
          </p:nvPr>
        </p:nvSpPr>
        <p:spPr>
          <a:xfrm>
            <a:off x="609600" y="1676400"/>
            <a:ext cx="7924799" cy="22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53) If it takes 45 mL of a 1.0 M NaOH solution to neutralize 57 mL of HCl, what is the concentration of the HCl ?</a:t>
            </a:r>
          </a:p>
        </p:txBody>
      </p:sp>
      <p:sp>
        <p:nvSpPr>
          <p:cNvPr id="990" name="Shape 990"/>
          <p:cNvSpPr txBox="1"/>
          <p:nvPr/>
        </p:nvSpPr>
        <p:spPr>
          <a:xfrm>
            <a:off x="1143000" y="3505200"/>
            <a:ext cx="6781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HCl  +  NaOH  →  NaCl  +  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sp>
        <p:nvSpPr>
          <p:cNvPr id="991" name="Shape 991"/>
          <p:cNvSpPr txBox="1"/>
          <p:nvPr/>
        </p:nvSpPr>
        <p:spPr>
          <a:xfrm>
            <a:off x="5334000" y="4724400"/>
            <a:ext cx="19049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(0.79 M)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998" name="Shape 998"/>
          <p:cNvSpPr txBox="1"/>
          <p:nvPr>
            <p:ph idx="1" type="body"/>
          </p:nvPr>
        </p:nvSpPr>
        <p:spPr>
          <a:xfrm>
            <a:off x="609600" y="1676400"/>
            <a:ext cx="79247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54) If it takes 67.0 mL of 0.500 M H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neutralize 15.0 mL of Al(OH)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what was the concentration of the Al(OH)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?</a:t>
            </a:r>
          </a:p>
        </p:txBody>
      </p:sp>
      <p:sp>
        <p:nvSpPr>
          <p:cNvPr id="999" name="Shape 999"/>
          <p:cNvSpPr txBox="1"/>
          <p:nvPr/>
        </p:nvSpPr>
        <p:spPr>
          <a:xfrm>
            <a:off x="1143000" y="3505200"/>
            <a:ext cx="67818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+  2Al(OH)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→       Al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+  6H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sp>
        <p:nvSpPr>
          <p:cNvPr id="1000" name="Shape 1000"/>
          <p:cNvSpPr txBox="1"/>
          <p:nvPr/>
        </p:nvSpPr>
        <p:spPr>
          <a:xfrm>
            <a:off x="5486400" y="5105400"/>
            <a:ext cx="19049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(1.49 M)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1007" name="Shape 1007"/>
          <p:cNvSpPr txBox="1"/>
          <p:nvPr>
            <p:ph idx="1" type="body"/>
          </p:nvPr>
        </p:nvSpPr>
        <p:spPr>
          <a:xfrm>
            <a:off x="609600" y="1676400"/>
            <a:ext cx="79247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55) How many moles of 0.275 M HCl will be needed to neutralize 25.0 mL of  0.154 M NaOH?</a:t>
            </a:r>
          </a:p>
        </p:txBody>
      </p:sp>
      <p:sp>
        <p:nvSpPr>
          <p:cNvPr id="1008" name="Shape 1008"/>
          <p:cNvSpPr txBox="1"/>
          <p:nvPr/>
        </p:nvSpPr>
        <p:spPr>
          <a:xfrm>
            <a:off x="1143000" y="3505200"/>
            <a:ext cx="6781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HCl  +  NaOH  →  NaCl  +  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sp>
        <p:nvSpPr>
          <p:cNvPr id="1009" name="Shape 1009"/>
          <p:cNvSpPr txBox="1"/>
          <p:nvPr/>
        </p:nvSpPr>
        <p:spPr>
          <a:xfrm>
            <a:off x="4495800" y="4800600"/>
            <a:ext cx="38862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(0.00385 moles)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ap141">
  <a:themeElements>
    <a:clrScheme name="">
      <a:dk1>
        <a:srgbClr val="081D58"/>
      </a:dk1>
      <a:lt1>
        <a:srgbClr val="FFFFFF"/>
      </a:lt1>
      <a:dk2>
        <a:srgbClr val="00279F"/>
      </a:dk2>
      <a:lt2>
        <a:srgbClr val="FAFD00"/>
      </a:lt2>
      <a:accent1>
        <a:srgbClr val="EAEC5E"/>
      </a:accent1>
      <a:accent2>
        <a:srgbClr val="00B7A5"/>
      </a:accent2>
      <a:accent3>
        <a:srgbClr val="AAACCD"/>
      </a:accent3>
      <a:accent4>
        <a:srgbClr val="DADADA"/>
      </a:accent4>
      <a:accent5>
        <a:srgbClr val="F3F4B6"/>
      </a:accent5>
      <a:accent6>
        <a:srgbClr val="00A695"/>
      </a:accent6>
      <a:hlink>
        <a:srgbClr val="618FFD"/>
      </a:hlink>
      <a:folHlink>
        <a:srgbClr val="063D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