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 id="2147483670" r:id="rId12"/>
    <p:sldMasterId id="2147483671" r:id="rId13"/>
    <p:sldMasterId id="2147483672" r:id="rId14"/>
    <p:sldMasterId id="2147483673" r:id="rId15"/>
    <p:sldMasterId id="2147483674"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337" r:id="rId99"/>
    <p:sldId id="338" r:id="rId100"/>
    <p:sldId id="339" r:id="rId101"/>
    <p:sldId id="340" r:id="rId102"/>
    <p:sldId id="341" r:id="rId103"/>
    <p:sldId id="342" r:id="rId104"/>
    <p:sldId id="343" r:id="rId105"/>
    <p:sldId id="344" r:id="rId106"/>
    <p:sldId id="345" r:id="rId107"/>
    <p:sldId id="346" r:id="rId108"/>
    <p:sldId id="347" r:id="rId109"/>
    <p:sldId id="348" r:id="rId110"/>
    <p:sldId id="349" r:id="rId111"/>
    <p:sldId id="350" r:id="rId112"/>
    <p:sldId id="351" r:id="rId113"/>
    <p:sldId id="352" r:id="rId114"/>
    <p:sldId id="353" r:id="rId115"/>
    <p:sldId id="354" r:id="rId116"/>
    <p:sldId id="355" r:id="rId117"/>
    <p:sldId id="356" r:id="rId118"/>
    <p:sldId id="357" r:id="rId119"/>
    <p:sldId id="358" r:id="rId120"/>
    <p:sldId id="359" r:id="rId121"/>
    <p:sldId id="360" r:id="rId122"/>
    <p:sldId id="361" r:id="rId123"/>
    <p:sldId id="362" r:id="rId124"/>
    <p:sldId id="363" r:id="rId125"/>
    <p:sldId id="364" r:id="rId126"/>
    <p:sldId id="365" r:id="rId127"/>
    <p:sldId id="366" r:id="rId128"/>
    <p:sldId id="367" r:id="rId129"/>
    <p:sldId id="368" r:id="rId130"/>
    <p:sldId id="369" r:id="rId131"/>
    <p:sldId id="370" r:id="rId132"/>
    <p:sldId id="371" r:id="rId133"/>
    <p:sldId id="372" r:id="rId134"/>
    <p:sldId id="373" r:id="rId135"/>
    <p:sldId id="374" r:id="rId136"/>
    <p:sldId id="375" r:id="rId137"/>
    <p:sldId id="376" r:id="rId138"/>
    <p:sldId id="377" r:id="rId139"/>
    <p:sldId id="378" r:id="rId140"/>
    <p:sldId id="379" r:id="rId141"/>
    <p:sldId id="380" r:id="rId142"/>
    <p:sldId id="381" r:id="rId143"/>
    <p:sldId id="382" r:id="rId144"/>
    <p:sldId id="383" r:id="rId145"/>
    <p:sldId id="384" r:id="rId146"/>
    <p:sldId id="385" r:id="rId147"/>
    <p:sldId id="386" r:id="rId148"/>
    <p:sldId id="387" r:id="rId149"/>
    <p:sldId id="388" r:id="rId150"/>
    <p:sldId id="389" r:id="rId151"/>
    <p:sldId id="390" r:id="rId152"/>
    <p:sldId id="391" r:id="rId153"/>
    <p:sldId id="392" r:id="rId154"/>
    <p:sldId id="393" r:id="rId155"/>
    <p:sldId id="394" r:id="rId156"/>
    <p:sldId id="395" r:id="rId157"/>
    <p:sldId id="396" r:id="rId158"/>
    <p:sldId id="397" r:id="rId159"/>
    <p:sldId id="398" r:id="rId160"/>
    <p:sldId id="399" r:id="rId161"/>
    <p:sldId id="400" r:id="rId162"/>
    <p:sldId id="401" r:id="rId163"/>
    <p:sldId id="402" r:id="rId164"/>
    <p:sldId id="403" r:id="rId165"/>
    <p:sldId id="404" r:id="rId166"/>
    <p:sldId id="405" r:id="rId167"/>
    <p:sldId id="406" r:id="rId168"/>
    <p:sldId id="407" r:id="rId169"/>
    <p:sldId id="408" r:id="rId170"/>
    <p:sldId id="409" r:id="rId171"/>
    <p:sldId id="410" r:id="rId172"/>
    <p:sldId id="411" r:id="rId173"/>
    <p:sldId id="412" r:id="rId174"/>
    <p:sldId id="413" r:id="rId175"/>
    <p:sldId id="414" r:id="rId176"/>
    <p:sldId id="415" r:id="rId177"/>
    <p:sldId id="416" r:id="rId17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23.xml"/><Relationship Id="rId42" Type="http://schemas.openxmlformats.org/officeDocument/2006/relationships/slide" Target="slides/slide25.xml"/><Relationship Id="rId41" Type="http://schemas.openxmlformats.org/officeDocument/2006/relationships/slide" Target="slides/slide24.xml"/><Relationship Id="rId44" Type="http://schemas.openxmlformats.org/officeDocument/2006/relationships/slide" Target="slides/slide27.xml"/><Relationship Id="rId43" Type="http://schemas.openxmlformats.org/officeDocument/2006/relationships/slide" Target="slides/slide26.xml"/><Relationship Id="rId46" Type="http://schemas.openxmlformats.org/officeDocument/2006/relationships/slide" Target="slides/slide29.xml"/><Relationship Id="rId45" Type="http://schemas.openxmlformats.org/officeDocument/2006/relationships/slide" Target="slides/slide28.xml"/><Relationship Id="rId107" Type="http://schemas.openxmlformats.org/officeDocument/2006/relationships/slide" Target="slides/slide90.xml"/><Relationship Id="rId106" Type="http://schemas.openxmlformats.org/officeDocument/2006/relationships/slide" Target="slides/slide89.xml"/><Relationship Id="rId105" Type="http://schemas.openxmlformats.org/officeDocument/2006/relationships/slide" Target="slides/slide88.xml"/><Relationship Id="rId104" Type="http://schemas.openxmlformats.org/officeDocument/2006/relationships/slide" Target="slides/slide87.xml"/><Relationship Id="rId109" Type="http://schemas.openxmlformats.org/officeDocument/2006/relationships/slide" Target="slides/slide92.xml"/><Relationship Id="rId108" Type="http://schemas.openxmlformats.org/officeDocument/2006/relationships/slide" Target="slides/slide91.xml"/><Relationship Id="rId48" Type="http://schemas.openxmlformats.org/officeDocument/2006/relationships/slide" Target="slides/slide31.xml"/><Relationship Id="rId47" Type="http://schemas.openxmlformats.org/officeDocument/2006/relationships/slide" Target="slides/slide30.xml"/><Relationship Id="rId49" Type="http://schemas.openxmlformats.org/officeDocument/2006/relationships/slide" Target="slides/slide32.xml"/><Relationship Id="rId103" Type="http://schemas.openxmlformats.org/officeDocument/2006/relationships/slide" Target="slides/slide86.xml"/><Relationship Id="rId102" Type="http://schemas.openxmlformats.org/officeDocument/2006/relationships/slide" Target="slides/slide85.xml"/><Relationship Id="rId101" Type="http://schemas.openxmlformats.org/officeDocument/2006/relationships/slide" Target="slides/slide84.xml"/><Relationship Id="rId100" Type="http://schemas.openxmlformats.org/officeDocument/2006/relationships/slide" Target="slides/slide83.xml"/><Relationship Id="rId31" Type="http://schemas.openxmlformats.org/officeDocument/2006/relationships/slide" Target="slides/slide14.xml"/><Relationship Id="rId30" Type="http://schemas.openxmlformats.org/officeDocument/2006/relationships/slide" Target="slides/slide13.xml"/><Relationship Id="rId33" Type="http://schemas.openxmlformats.org/officeDocument/2006/relationships/slide" Target="slides/slide16.xml"/><Relationship Id="rId32" Type="http://schemas.openxmlformats.org/officeDocument/2006/relationships/slide" Target="slides/slide15.xml"/><Relationship Id="rId35" Type="http://schemas.openxmlformats.org/officeDocument/2006/relationships/slide" Target="slides/slide18.xml"/><Relationship Id="rId34" Type="http://schemas.openxmlformats.org/officeDocument/2006/relationships/slide" Target="slides/slide17.xml"/><Relationship Id="rId37" Type="http://schemas.openxmlformats.org/officeDocument/2006/relationships/slide" Target="slides/slide20.xml"/><Relationship Id="rId176" Type="http://schemas.openxmlformats.org/officeDocument/2006/relationships/slide" Target="slides/slide159.xml"/><Relationship Id="rId36" Type="http://schemas.openxmlformats.org/officeDocument/2006/relationships/slide" Target="slides/slide19.xml"/><Relationship Id="rId175" Type="http://schemas.openxmlformats.org/officeDocument/2006/relationships/slide" Target="slides/slide158.xml"/><Relationship Id="rId39" Type="http://schemas.openxmlformats.org/officeDocument/2006/relationships/slide" Target="slides/slide22.xml"/><Relationship Id="rId174" Type="http://schemas.openxmlformats.org/officeDocument/2006/relationships/slide" Target="slides/slide157.xml"/><Relationship Id="rId38" Type="http://schemas.openxmlformats.org/officeDocument/2006/relationships/slide" Target="slides/slide21.xml"/><Relationship Id="rId173" Type="http://schemas.openxmlformats.org/officeDocument/2006/relationships/slide" Target="slides/slide156.xml"/><Relationship Id="rId178" Type="http://schemas.openxmlformats.org/officeDocument/2006/relationships/slide" Target="slides/slide161.xml"/><Relationship Id="rId177" Type="http://schemas.openxmlformats.org/officeDocument/2006/relationships/slide" Target="slides/slide160.xml"/><Relationship Id="rId20" Type="http://schemas.openxmlformats.org/officeDocument/2006/relationships/slide" Target="slides/slide3.xml"/><Relationship Id="rId22" Type="http://schemas.openxmlformats.org/officeDocument/2006/relationships/slide" Target="slides/slide5.xml"/><Relationship Id="rId21" Type="http://schemas.openxmlformats.org/officeDocument/2006/relationships/slide" Target="slides/slide4.xml"/><Relationship Id="rId24" Type="http://schemas.openxmlformats.org/officeDocument/2006/relationships/slide" Target="slides/slide7.xml"/><Relationship Id="rId23" Type="http://schemas.openxmlformats.org/officeDocument/2006/relationships/slide" Target="slides/slide6.xml"/><Relationship Id="rId129" Type="http://schemas.openxmlformats.org/officeDocument/2006/relationships/slide" Target="slides/slide112.xml"/><Relationship Id="rId128" Type="http://schemas.openxmlformats.org/officeDocument/2006/relationships/slide" Target="slides/slide111.xml"/><Relationship Id="rId127" Type="http://schemas.openxmlformats.org/officeDocument/2006/relationships/slide" Target="slides/slide110.xml"/><Relationship Id="rId126" Type="http://schemas.openxmlformats.org/officeDocument/2006/relationships/slide" Target="slides/slide109.xml"/><Relationship Id="rId26" Type="http://schemas.openxmlformats.org/officeDocument/2006/relationships/slide" Target="slides/slide9.xml"/><Relationship Id="rId121" Type="http://schemas.openxmlformats.org/officeDocument/2006/relationships/slide" Target="slides/slide104.xml"/><Relationship Id="rId25" Type="http://schemas.openxmlformats.org/officeDocument/2006/relationships/slide" Target="slides/slide8.xml"/><Relationship Id="rId120" Type="http://schemas.openxmlformats.org/officeDocument/2006/relationships/slide" Target="slides/slide103.xml"/><Relationship Id="rId28" Type="http://schemas.openxmlformats.org/officeDocument/2006/relationships/slide" Target="slides/slide11.xml"/><Relationship Id="rId27" Type="http://schemas.openxmlformats.org/officeDocument/2006/relationships/slide" Target="slides/slide10.xml"/><Relationship Id="rId125" Type="http://schemas.openxmlformats.org/officeDocument/2006/relationships/slide" Target="slides/slide108.xml"/><Relationship Id="rId29" Type="http://schemas.openxmlformats.org/officeDocument/2006/relationships/slide" Target="slides/slide12.xml"/><Relationship Id="rId124" Type="http://schemas.openxmlformats.org/officeDocument/2006/relationships/slide" Target="slides/slide107.xml"/><Relationship Id="rId123" Type="http://schemas.openxmlformats.org/officeDocument/2006/relationships/slide" Target="slides/slide106.xml"/><Relationship Id="rId122" Type="http://schemas.openxmlformats.org/officeDocument/2006/relationships/slide" Target="slides/slide105.xml"/><Relationship Id="rId95" Type="http://schemas.openxmlformats.org/officeDocument/2006/relationships/slide" Target="slides/slide78.xml"/><Relationship Id="rId94" Type="http://schemas.openxmlformats.org/officeDocument/2006/relationships/slide" Target="slides/slide77.xml"/><Relationship Id="rId97" Type="http://schemas.openxmlformats.org/officeDocument/2006/relationships/slide" Target="slides/slide80.xml"/><Relationship Id="rId96" Type="http://schemas.openxmlformats.org/officeDocument/2006/relationships/slide" Target="slides/slide79.xml"/><Relationship Id="rId11" Type="http://schemas.openxmlformats.org/officeDocument/2006/relationships/slideMaster" Target="slideMasters/slideMaster9.xml"/><Relationship Id="rId99" Type="http://schemas.openxmlformats.org/officeDocument/2006/relationships/slide" Target="slides/slide82.xml"/><Relationship Id="rId10" Type="http://schemas.openxmlformats.org/officeDocument/2006/relationships/slideMaster" Target="slideMasters/slideMaster8.xml"/><Relationship Id="rId98" Type="http://schemas.openxmlformats.org/officeDocument/2006/relationships/slide" Target="slides/slide81.xml"/><Relationship Id="rId13" Type="http://schemas.openxmlformats.org/officeDocument/2006/relationships/slideMaster" Target="slideMasters/slideMaster11.xml"/><Relationship Id="rId12" Type="http://schemas.openxmlformats.org/officeDocument/2006/relationships/slideMaster" Target="slideMasters/slideMaster10.xml"/><Relationship Id="rId91" Type="http://schemas.openxmlformats.org/officeDocument/2006/relationships/slide" Target="slides/slide74.xml"/><Relationship Id="rId90" Type="http://schemas.openxmlformats.org/officeDocument/2006/relationships/slide" Target="slides/slide73.xml"/><Relationship Id="rId93" Type="http://schemas.openxmlformats.org/officeDocument/2006/relationships/slide" Target="slides/slide76.xml"/><Relationship Id="rId92" Type="http://schemas.openxmlformats.org/officeDocument/2006/relationships/slide" Target="slides/slide75.xml"/><Relationship Id="rId118" Type="http://schemas.openxmlformats.org/officeDocument/2006/relationships/slide" Target="slides/slide101.xml"/><Relationship Id="rId117" Type="http://schemas.openxmlformats.org/officeDocument/2006/relationships/slide" Target="slides/slide100.xml"/><Relationship Id="rId116" Type="http://schemas.openxmlformats.org/officeDocument/2006/relationships/slide" Target="slides/slide99.xml"/><Relationship Id="rId115" Type="http://schemas.openxmlformats.org/officeDocument/2006/relationships/slide" Target="slides/slide98.xml"/><Relationship Id="rId119" Type="http://schemas.openxmlformats.org/officeDocument/2006/relationships/slide" Target="slides/slide102.xml"/><Relationship Id="rId15" Type="http://schemas.openxmlformats.org/officeDocument/2006/relationships/slideMaster" Target="slideMasters/slideMaster13.xml"/><Relationship Id="rId110" Type="http://schemas.openxmlformats.org/officeDocument/2006/relationships/slide" Target="slides/slide93.xml"/><Relationship Id="rId14" Type="http://schemas.openxmlformats.org/officeDocument/2006/relationships/slideMaster" Target="slideMasters/slideMaster12.xml"/><Relationship Id="rId17" Type="http://schemas.openxmlformats.org/officeDocument/2006/relationships/notesMaster" Target="notesMasters/notesMaster1.xml"/><Relationship Id="rId16" Type="http://schemas.openxmlformats.org/officeDocument/2006/relationships/slideMaster" Target="slideMasters/slideMaster14.xml"/><Relationship Id="rId19" Type="http://schemas.openxmlformats.org/officeDocument/2006/relationships/slide" Target="slides/slide2.xml"/><Relationship Id="rId114" Type="http://schemas.openxmlformats.org/officeDocument/2006/relationships/slide" Target="slides/slide97.xml"/><Relationship Id="rId18" Type="http://schemas.openxmlformats.org/officeDocument/2006/relationships/slide" Target="slides/slide1.xml"/><Relationship Id="rId113" Type="http://schemas.openxmlformats.org/officeDocument/2006/relationships/slide" Target="slides/slide96.xml"/><Relationship Id="rId112" Type="http://schemas.openxmlformats.org/officeDocument/2006/relationships/slide" Target="slides/slide95.xml"/><Relationship Id="rId111" Type="http://schemas.openxmlformats.org/officeDocument/2006/relationships/slide" Target="slides/slide94.xml"/><Relationship Id="rId84" Type="http://schemas.openxmlformats.org/officeDocument/2006/relationships/slide" Target="slides/slide67.xml"/><Relationship Id="rId83" Type="http://schemas.openxmlformats.org/officeDocument/2006/relationships/slide" Target="slides/slide66.xml"/><Relationship Id="rId86" Type="http://schemas.openxmlformats.org/officeDocument/2006/relationships/slide" Target="slides/slide69.xml"/><Relationship Id="rId85" Type="http://schemas.openxmlformats.org/officeDocument/2006/relationships/slide" Target="slides/slide68.xml"/><Relationship Id="rId88" Type="http://schemas.openxmlformats.org/officeDocument/2006/relationships/slide" Target="slides/slide71.xml"/><Relationship Id="rId150" Type="http://schemas.openxmlformats.org/officeDocument/2006/relationships/slide" Target="slides/slide133.xml"/><Relationship Id="rId87" Type="http://schemas.openxmlformats.org/officeDocument/2006/relationships/slide" Target="slides/slide70.xml"/><Relationship Id="rId89" Type="http://schemas.openxmlformats.org/officeDocument/2006/relationships/slide" Target="slides/slide72.xml"/><Relationship Id="rId80" Type="http://schemas.openxmlformats.org/officeDocument/2006/relationships/slide" Target="slides/slide63.xml"/><Relationship Id="rId82" Type="http://schemas.openxmlformats.org/officeDocument/2006/relationships/slide" Target="slides/slide65.xml"/><Relationship Id="rId81" Type="http://schemas.openxmlformats.org/officeDocument/2006/relationships/slide" Target="slides/slide64.xml"/><Relationship Id="rId1" Type="http://schemas.openxmlformats.org/officeDocument/2006/relationships/theme" Target="theme/theme14.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32.xml"/><Relationship Id="rId4" Type="http://schemas.openxmlformats.org/officeDocument/2006/relationships/slideMaster" Target="slideMasters/slideMaster2.xml"/><Relationship Id="rId148" Type="http://schemas.openxmlformats.org/officeDocument/2006/relationships/slide" Target="slides/slide131.xml"/><Relationship Id="rId9" Type="http://schemas.openxmlformats.org/officeDocument/2006/relationships/slideMaster" Target="slideMasters/slideMaster7.xml"/><Relationship Id="rId143" Type="http://schemas.openxmlformats.org/officeDocument/2006/relationships/slide" Target="slides/slide126.xml"/><Relationship Id="rId142" Type="http://schemas.openxmlformats.org/officeDocument/2006/relationships/slide" Target="slides/slide125.xml"/><Relationship Id="rId141" Type="http://schemas.openxmlformats.org/officeDocument/2006/relationships/slide" Target="slides/slide124.xml"/><Relationship Id="rId140" Type="http://schemas.openxmlformats.org/officeDocument/2006/relationships/slide" Target="slides/slide123.xml"/><Relationship Id="rId5" Type="http://schemas.openxmlformats.org/officeDocument/2006/relationships/slideMaster" Target="slideMasters/slideMaster3.xml"/><Relationship Id="rId147" Type="http://schemas.openxmlformats.org/officeDocument/2006/relationships/slide" Target="slides/slide130.xml"/><Relationship Id="rId6" Type="http://schemas.openxmlformats.org/officeDocument/2006/relationships/slideMaster" Target="slideMasters/slideMaster4.xml"/><Relationship Id="rId146" Type="http://schemas.openxmlformats.org/officeDocument/2006/relationships/slide" Target="slides/slide129.xml"/><Relationship Id="rId7" Type="http://schemas.openxmlformats.org/officeDocument/2006/relationships/slideMaster" Target="slideMasters/slideMaster5.xml"/><Relationship Id="rId145" Type="http://schemas.openxmlformats.org/officeDocument/2006/relationships/slide" Target="slides/slide128.xml"/><Relationship Id="rId8" Type="http://schemas.openxmlformats.org/officeDocument/2006/relationships/slideMaster" Target="slideMasters/slideMaster6.xml"/><Relationship Id="rId144" Type="http://schemas.openxmlformats.org/officeDocument/2006/relationships/slide" Target="slides/slide127.xml"/><Relationship Id="rId73" Type="http://schemas.openxmlformats.org/officeDocument/2006/relationships/slide" Target="slides/slide56.xml"/><Relationship Id="rId72" Type="http://schemas.openxmlformats.org/officeDocument/2006/relationships/slide" Target="slides/slide55.xml"/><Relationship Id="rId75" Type="http://schemas.openxmlformats.org/officeDocument/2006/relationships/slide" Target="slides/slide58.xml"/><Relationship Id="rId74" Type="http://schemas.openxmlformats.org/officeDocument/2006/relationships/slide" Target="slides/slide57.xml"/><Relationship Id="rId77" Type="http://schemas.openxmlformats.org/officeDocument/2006/relationships/slide" Target="slides/slide60.xml"/><Relationship Id="rId76" Type="http://schemas.openxmlformats.org/officeDocument/2006/relationships/slide" Target="slides/slide59.xml"/><Relationship Id="rId79" Type="http://schemas.openxmlformats.org/officeDocument/2006/relationships/slide" Target="slides/slide62.xml"/><Relationship Id="rId78" Type="http://schemas.openxmlformats.org/officeDocument/2006/relationships/slide" Target="slides/slide61.xml"/><Relationship Id="rId71" Type="http://schemas.openxmlformats.org/officeDocument/2006/relationships/slide" Target="slides/slide54.xml"/><Relationship Id="rId70" Type="http://schemas.openxmlformats.org/officeDocument/2006/relationships/slide" Target="slides/slide53.xml"/><Relationship Id="rId139" Type="http://schemas.openxmlformats.org/officeDocument/2006/relationships/slide" Target="slides/slide122.xml"/><Relationship Id="rId138" Type="http://schemas.openxmlformats.org/officeDocument/2006/relationships/slide" Target="slides/slide121.xml"/><Relationship Id="rId137" Type="http://schemas.openxmlformats.org/officeDocument/2006/relationships/slide" Target="slides/slide120.xml"/><Relationship Id="rId132" Type="http://schemas.openxmlformats.org/officeDocument/2006/relationships/slide" Target="slides/slide115.xml"/><Relationship Id="rId131" Type="http://schemas.openxmlformats.org/officeDocument/2006/relationships/slide" Target="slides/slide114.xml"/><Relationship Id="rId130" Type="http://schemas.openxmlformats.org/officeDocument/2006/relationships/slide" Target="slides/slide113.xml"/><Relationship Id="rId136" Type="http://schemas.openxmlformats.org/officeDocument/2006/relationships/slide" Target="slides/slide119.xml"/><Relationship Id="rId135" Type="http://schemas.openxmlformats.org/officeDocument/2006/relationships/slide" Target="slides/slide118.xml"/><Relationship Id="rId134" Type="http://schemas.openxmlformats.org/officeDocument/2006/relationships/slide" Target="slides/slide117.xml"/><Relationship Id="rId133" Type="http://schemas.openxmlformats.org/officeDocument/2006/relationships/slide" Target="slides/slide116.xml"/><Relationship Id="rId62" Type="http://schemas.openxmlformats.org/officeDocument/2006/relationships/slide" Target="slides/slide45.xml"/><Relationship Id="rId61" Type="http://schemas.openxmlformats.org/officeDocument/2006/relationships/slide" Target="slides/slide44.xml"/><Relationship Id="rId64" Type="http://schemas.openxmlformats.org/officeDocument/2006/relationships/slide" Target="slides/slide47.xml"/><Relationship Id="rId63" Type="http://schemas.openxmlformats.org/officeDocument/2006/relationships/slide" Target="slides/slide46.xml"/><Relationship Id="rId66" Type="http://schemas.openxmlformats.org/officeDocument/2006/relationships/slide" Target="slides/slide49.xml"/><Relationship Id="rId172" Type="http://schemas.openxmlformats.org/officeDocument/2006/relationships/slide" Target="slides/slide155.xml"/><Relationship Id="rId65" Type="http://schemas.openxmlformats.org/officeDocument/2006/relationships/slide" Target="slides/slide48.xml"/><Relationship Id="rId171" Type="http://schemas.openxmlformats.org/officeDocument/2006/relationships/slide" Target="slides/slide154.xml"/><Relationship Id="rId68" Type="http://schemas.openxmlformats.org/officeDocument/2006/relationships/slide" Target="slides/slide51.xml"/><Relationship Id="rId170" Type="http://schemas.openxmlformats.org/officeDocument/2006/relationships/slide" Target="slides/slide153.xml"/><Relationship Id="rId67" Type="http://schemas.openxmlformats.org/officeDocument/2006/relationships/slide" Target="slides/slide50.xml"/><Relationship Id="rId60" Type="http://schemas.openxmlformats.org/officeDocument/2006/relationships/slide" Target="slides/slide43.xml"/><Relationship Id="rId165" Type="http://schemas.openxmlformats.org/officeDocument/2006/relationships/slide" Target="slides/slide148.xml"/><Relationship Id="rId69" Type="http://schemas.openxmlformats.org/officeDocument/2006/relationships/slide" Target="slides/slide52.xml"/><Relationship Id="rId164" Type="http://schemas.openxmlformats.org/officeDocument/2006/relationships/slide" Target="slides/slide147.xml"/><Relationship Id="rId163" Type="http://schemas.openxmlformats.org/officeDocument/2006/relationships/slide" Target="slides/slide146.xml"/><Relationship Id="rId162" Type="http://schemas.openxmlformats.org/officeDocument/2006/relationships/slide" Target="slides/slide145.xml"/><Relationship Id="rId169" Type="http://schemas.openxmlformats.org/officeDocument/2006/relationships/slide" Target="slides/slide152.xml"/><Relationship Id="rId168" Type="http://schemas.openxmlformats.org/officeDocument/2006/relationships/slide" Target="slides/slide151.xml"/><Relationship Id="rId167" Type="http://schemas.openxmlformats.org/officeDocument/2006/relationships/slide" Target="slides/slide150.xml"/><Relationship Id="rId166" Type="http://schemas.openxmlformats.org/officeDocument/2006/relationships/slide" Target="slides/slide149.xml"/><Relationship Id="rId51" Type="http://schemas.openxmlformats.org/officeDocument/2006/relationships/slide" Target="slides/slide34.xml"/><Relationship Id="rId50" Type="http://schemas.openxmlformats.org/officeDocument/2006/relationships/slide" Target="slides/slide33.xml"/><Relationship Id="rId53" Type="http://schemas.openxmlformats.org/officeDocument/2006/relationships/slide" Target="slides/slide36.xml"/><Relationship Id="rId52" Type="http://schemas.openxmlformats.org/officeDocument/2006/relationships/slide" Target="slides/slide35.xml"/><Relationship Id="rId55" Type="http://schemas.openxmlformats.org/officeDocument/2006/relationships/slide" Target="slides/slide38.xml"/><Relationship Id="rId161" Type="http://schemas.openxmlformats.org/officeDocument/2006/relationships/slide" Target="slides/slide144.xml"/><Relationship Id="rId54" Type="http://schemas.openxmlformats.org/officeDocument/2006/relationships/slide" Target="slides/slide37.xml"/><Relationship Id="rId160" Type="http://schemas.openxmlformats.org/officeDocument/2006/relationships/slide" Target="slides/slide143.xml"/><Relationship Id="rId57" Type="http://schemas.openxmlformats.org/officeDocument/2006/relationships/slide" Target="slides/slide40.xml"/><Relationship Id="rId56" Type="http://schemas.openxmlformats.org/officeDocument/2006/relationships/slide" Target="slides/slide39.xml"/><Relationship Id="rId159" Type="http://schemas.openxmlformats.org/officeDocument/2006/relationships/slide" Target="slides/slide142.xml"/><Relationship Id="rId59" Type="http://schemas.openxmlformats.org/officeDocument/2006/relationships/slide" Target="slides/slide42.xml"/><Relationship Id="rId154" Type="http://schemas.openxmlformats.org/officeDocument/2006/relationships/slide" Target="slides/slide137.xml"/><Relationship Id="rId58" Type="http://schemas.openxmlformats.org/officeDocument/2006/relationships/slide" Target="slides/slide41.xml"/><Relationship Id="rId153" Type="http://schemas.openxmlformats.org/officeDocument/2006/relationships/slide" Target="slides/slide136.xml"/><Relationship Id="rId152" Type="http://schemas.openxmlformats.org/officeDocument/2006/relationships/slide" Target="slides/slide135.xml"/><Relationship Id="rId151" Type="http://schemas.openxmlformats.org/officeDocument/2006/relationships/slide" Target="slides/slide134.xml"/><Relationship Id="rId158" Type="http://schemas.openxmlformats.org/officeDocument/2006/relationships/slide" Target="slides/slide141.xml"/><Relationship Id="rId157" Type="http://schemas.openxmlformats.org/officeDocument/2006/relationships/slide" Target="slides/slide140.xml"/><Relationship Id="rId156" Type="http://schemas.openxmlformats.org/officeDocument/2006/relationships/slide" Target="slides/slide139.xml"/><Relationship Id="rId155" Type="http://schemas.openxmlformats.org/officeDocument/2006/relationships/slide" Target="slides/slide1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303" name="Shape 30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04" name="Shape 30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4" name="Shape 1704"/>
        <p:cNvGrpSpPr/>
        <p:nvPr/>
      </p:nvGrpSpPr>
      <p:grpSpPr>
        <a:xfrm>
          <a:off x="0" y="0"/>
          <a:ext cx="0" cy="0"/>
          <a:chOff x="0" y="0"/>
          <a:chExt cx="0" cy="0"/>
        </a:xfrm>
      </p:grpSpPr>
      <p:sp>
        <p:nvSpPr>
          <p:cNvPr id="1705" name="Shape 17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06" name="Shape 17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4" name="Shape 1714"/>
        <p:cNvGrpSpPr/>
        <p:nvPr/>
      </p:nvGrpSpPr>
      <p:grpSpPr>
        <a:xfrm>
          <a:off x="0" y="0"/>
          <a:ext cx="0" cy="0"/>
          <a:chOff x="0" y="0"/>
          <a:chExt cx="0" cy="0"/>
        </a:xfrm>
      </p:grpSpPr>
      <p:sp>
        <p:nvSpPr>
          <p:cNvPr id="1715" name="Shape 17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16" name="Shape 17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0" name="Shape 1720"/>
        <p:cNvGrpSpPr/>
        <p:nvPr/>
      </p:nvGrpSpPr>
      <p:grpSpPr>
        <a:xfrm>
          <a:off x="0" y="0"/>
          <a:ext cx="0" cy="0"/>
          <a:chOff x="0" y="0"/>
          <a:chExt cx="0" cy="0"/>
        </a:xfrm>
      </p:grpSpPr>
      <p:sp>
        <p:nvSpPr>
          <p:cNvPr id="1721" name="Shape 17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22" name="Shape 17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8" name="Shape 1738"/>
        <p:cNvGrpSpPr/>
        <p:nvPr/>
      </p:nvGrpSpPr>
      <p:grpSpPr>
        <a:xfrm>
          <a:off x="0" y="0"/>
          <a:ext cx="0" cy="0"/>
          <a:chOff x="0" y="0"/>
          <a:chExt cx="0" cy="0"/>
        </a:xfrm>
      </p:grpSpPr>
      <p:sp>
        <p:nvSpPr>
          <p:cNvPr id="1739" name="Shape 17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40" name="Shape 17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6" name="Shape 1746"/>
        <p:cNvGrpSpPr/>
        <p:nvPr/>
      </p:nvGrpSpPr>
      <p:grpSpPr>
        <a:xfrm>
          <a:off x="0" y="0"/>
          <a:ext cx="0" cy="0"/>
          <a:chOff x="0" y="0"/>
          <a:chExt cx="0" cy="0"/>
        </a:xfrm>
      </p:grpSpPr>
      <p:sp>
        <p:nvSpPr>
          <p:cNvPr id="1747" name="Shape 17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48" name="Shape 17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7" name="Shape 1767"/>
        <p:cNvGrpSpPr/>
        <p:nvPr/>
      </p:nvGrpSpPr>
      <p:grpSpPr>
        <a:xfrm>
          <a:off x="0" y="0"/>
          <a:ext cx="0" cy="0"/>
          <a:chOff x="0" y="0"/>
          <a:chExt cx="0" cy="0"/>
        </a:xfrm>
      </p:grpSpPr>
      <p:sp>
        <p:nvSpPr>
          <p:cNvPr id="1768" name="Shape 17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69" name="Shape 17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5" name="Shape 1775"/>
        <p:cNvGrpSpPr/>
        <p:nvPr/>
      </p:nvGrpSpPr>
      <p:grpSpPr>
        <a:xfrm>
          <a:off x="0" y="0"/>
          <a:ext cx="0" cy="0"/>
          <a:chOff x="0" y="0"/>
          <a:chExt cx="0" cy="0"/>
        </a:xfrm>
      </p:grpSpPr>
      <p:sp>
        <p:nvSpPr>
          <p:cNvPr id="1776" name="Shape 17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77" name="Shape 17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1" name="Shape 1791"/>
        <p:cNvGrpSpPr/>
        <p:nvPr/>
      </p:nvGrpSpPr>
      <p:grpSpPr>
        <a:xfrm>
          <a:off x="0" y="0"/>
          <a:ext cx="0" cy="0"/>
          <a:chOff x="0" y="0"/>
          <a:chExt cx="0" cy="0"/>
        </a:xfrm>
      </p:grpSpPr>
      <p:sp>
        <p:nvSpPr>
          <p:cNvPr id="1792" name="Shape 17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93" name="Shape 17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8" name="Shape 1808"/>
        <p:cNvGrpSpPr/>
        <p:nvPr/>
      </p:nvGrpSpPr>
      <p:grpSpPr>
        <a:xfrm>
          <a:off x="0" y="0"/>
          <a:ext cx="0" cy="0"/>
          <a:chOff x="0" y="0"/>
          <a:chExt cx="0" cy="0"/>
        </a:xfrm>
      </p:grpSpPr>
      <p:sp>
        <p:nvSpPr>
          <p:cNvPr id="1809" name="Shape 18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10" name="Shape 18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8" name="Shape 1818"/>
        <p:cNvGrpSpPr/>
        <p:nvPr/>
      </p:nvGrpSpPr>
      <p:grpSpPr>
        <a:xfrm>
          <a:off x="0" y="0"/>
          <a:ext cx="0" cy="0"/>
          <a:chOff x="0" y="0"/>
          <a:chExt cx="0" cy="0"/>
        </a:xfrm>
      </p:grpSpPr>
      <p:sp>
        <p:nvSpPr>
          <p:cNvPr id="1819" name="Shape 18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20" name="Shape 18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2" name="Shape 1832"/>
        <p:cNvGrpSpPr/>
        <p:nvPr/>
      </p:nvGrpSpPr>
      <p:grpSpPr>
        <a:xfrm>
          <a:off x="0" y="0"/>
          <a:ext cx="0" cy="0"/>
          <a:chOff x="0" y="0"/>
          <a:chExt cx="0" cy="0"/>
        </a:xfrm>
      </p:grpSpPr>
      <p:sp>
        <p:nvSpPr>
          <p:cNvPr id="1833" name="Shape 18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34" name="Shape 18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5" name="Shape 1845"/>
        <p:cNvGrpSpPr/>
        <p:nvPr/>
      </p:nvGrpSpPr>
      <p:grpSpPr>
        <a:xfrm>
          <a:off x="0" y="0"/>
          <a:ext cx="0" cy="0"/>
          <a:chOff x="0" y="0"/>
          <a:chExt cx="0" cy="0"/>
        </a:xfrm>
      </p:grpSpPr>
      <p:sp>
        <p:nvSpPr>
          <p:cNvPr id="1846" name="Shape 18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47" name="Shape 18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8" name="Shape 1858"/>
        <p:cNvGrpSpPr/>
        <p:nvPr/>
      </p:nvGrpSpPr>
      <p:grpSpPr>
        <a:xfrm>
          <a:off x="0" y="0"/>
          <a:ext cx="0" cy="0"/>
          <a:chOff x="0" y="0"/>
          <a:chExt cx="0" cy="0"/>
        </a:xfrm>
      </p:grpSpPr>
      <p:sp>
        <p:nvSpPr>
          <p:cNvPr id="1859" name="Shape 18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60" name="Shape 18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9" name="Shape 1879"/>
        <p:cNvGrpSpPr/>
        <p:nvPr/>
      </p:nvGrpSpPr>
      <p:grpSpPr>
        <a:xfrm>
          <a:off x="0" y="0"/>
          <a:ext cx="0" cy="0"/>
          <a:chOff x="0" y="0"/>
          <a:chExt cx="0" cy="0"/>
        </a:xfrm>
      </p:grpSpPr>
      <p:sp>
        <p:nvSpPr>
          <p:cNvPr id="1880" name="Shape 18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81" name="Shape 18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3" name="Shape 1893"/>
        <p:cNvGrpSpPr/>
        <p:nvPr/>
      </p:nvGrpSpPr>
      <p:grpSpPr>
        <a:xfrm>
          <a:off x="0" y="0"/>
          <a:ext cx="0" cy="0"/>
          <a:chOff x="0" y="0"/>
          <a:chExt cx="0" cy="0"/>
        </a:xfrm>
      </p:grpSpPr>
      <p:sp>
        <p:nvSpPr>
          <p:cNvPr id="1894" name="Shape 18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95" name="Shape 18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1" name="Shape 1901"/>
        <p:cNvGrpSpPr/>
        <p:nvPr/>
      </p:nvGrpSpPr>
      <p:grpSpPr>
        <a:xfrm>
          <a:off x="0" y="0"/>
          <a:ext cx="0" cy="0"/>
          <a:chOff x="0" y="0"/>
          <a:chExt cx="0" cy="0"/>
        </a:xfrm>
      </p:grpSpPr>
      <p:sp>
        <p:nvSpPr>
          <p:cNvPr id="1902" name="Shape 19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03" name="Shape 19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7" name="Shape 1917"/>
        <p:cNvGrpSpPr/>
        <p:nvPr/>
      </p:nvGrpSpPr>
      <p:grpSpPr>
        <a:xfrm>
          <a:off x="0" y="0"/>
          <a:ext cx="0" cy="0"/>
          <a:chOff x="0" y="0"/>
          <a:chExt cx="0" cy="0"/>
        </a:xfrm>
      </p:grpSpPr>
      <p:sp>
        <p:nvSpPr>
          <p:cNvPr id="1918" name="Shape 19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19" name="Shape 19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5" name="Shape 1925"/>
        <p:cNvGrpSpPr/>
        <p:nvPr/>
      </p:nvGrpSpPr>
      <p:grpSpPr>
        <a:xfrm>
          <a:off x="0" y="0"/>
          <a:ext cx="0" cy="0"/>
          <a:chOff x="0" y="0"/>
          <a:chExt cx="0" cy="0"/>
        </a:xfrm>
      </p:grpSpPr>
      <p:sp>
        <p:nvSpPr>
          <p:cNvPr id="1926" name="Shape 19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27" name="Shape 19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1" name="Shape 1941"/>
        <p:cNvGrpSpPr/>
        <p:nvPr/>
      </p:nvGrpSpPr>
      <p:grpSpPr>
        <a:xfrm>
          <a:off x="0" y="0"/>
          <a:ext cx="0" cy="0"/>
          <a:chOff x="0" y="0"/>
          <a:chExt cx="0" cy="0"/>
        </a:xfrm>
      </p:grpSpPr>
      <p:sp>
        <p:nvSpPr>
          <p:cNvPr id="1942" name="Shape 19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43" name="Shape 19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8" name="Shape 1958"/>
        <p:cNvGrpSpPr/>
        <p:nvPr/>
      </p:nvGrpSpPr>
      <p:grpSpPr>
        <a:xfrm>
          <a:off x="0" y="0"/>
          <a:ext cx="0" cy="0"/>
          <a:chOff x="0" y="0"/>
          <a:chExt cx="0" cy="0"/>
        </a:xfrm>
      </p:grpSpPr>
      <p:sp>
        <p:nvSpPr>
          <p:cNvPr id="1959" name="Shape 19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60" name="Shape 19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9" name="Shape 1969"/>
        <p:cNvGrpSpPr/>
        <p:nvPr/>
      </p:nvGrpSpPr>
      <p:grpSpPr>
        <a:xfrm>
          <a:off x="0" y="0"/>
          <a:ext cx="0" cy="0"/>
          <a:chOff x="0" y="0"/>
          <a:chExt cx="0" cy="0"/>
        </a:xfrm>
      </p:grpSpPr>
      <p:sp>
        <p:nvSpPr>
          <p:cNvPr id="1970" name="Shape 19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71" name="Shape 19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3" name="Shape 1983"/>
        <p:cNvGrpSpPr/>
        <p:nvPr/>
      </p:nvGrpSpPr>
      <p:grpSpPr>
        <a:xfrm>
          <a:off x="0" y="0"/>
          <a:ext cx="0" cy="0"/>
          <a:chOff x="0" y="0"/>
          <a:chExt cx="0" cy="0"/>
        </a:xfrm>
      </p:grpSpPr>
      <p:sp>
        <p:nvSpPr>
          <p:cNvPr id="1984" name="Shape 19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85" name="Shape 19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6" name="Shape 1996"/>
        <p:cNvGrpSpPr/>
        <p:nvPr/>
      </p:nvGrpSpPr>
      <p:grpSpPr>
        <a:xfrm>
          <a:off x="0" y="0"/>
          <a:ext cx="0" cy="0"/>
          <a:chOff x="0" y="0"/>
          <a:chExt cx="0" cy="0"/>
        </a:xfrm>
      </p:grpSpPr>
      <p:sp>
        <p:nvSpPr>
          <p:cNvPr id="1997" name="Shape 19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98" name="Shape 19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1" name="Shape 2011"/>
        <p:cNvGrpSpPr/>
        <p:nvPr/>
      </p:nvGrpSpPr>
      <p:grpSpPr>
        <a:xfrm>
          <a:off x="0" y="0"/>
          <a:ext cx="0" cy="0"/>
          <a:chOff x="0" y="0"/>
          <a:chExt cx="0" cy="0"/>
        </a:xfrm>
      </p:grpSpPr>
      <p:sp>
        <p:nvSpPr>
          <p:cNvPr id="2012" name="Shape 20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13" name="Shape 20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6" name="Shape 2026"/>
        <p:cNvGrpSpPr/>
        <p:nvPr/>
      </p:nvGrpSpPr>
      <p:grpSpPr>
        <a:xfrm>
          <a:off x="0" y="0"/>
          <a:ext cx="0" cy="0"/>
          <a:chOff x="0" y="0"/>
          <a:chExt cx="0" cy="0"/>
        </a:xfrm>
      </p:grpSpPr>
      <p:sp>
        <p:nvSpPr>
          <p:cNvPr id="2027" name="Shape 20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28" name="Shape 20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3" name="Shape 2043"/>
        <p:cNvGrpSpPr/>
        <p:nvPr/>
      </p:nvGrpSpPr>
      <p:grpSpPr>
        <a:xfrm>
          <a:off x="0" y="0"/>
          <a:ext cx="0" cy="0"/>
          <a:chOff x="0" y="0"/>
          <a:chExt cx="0" cy="0"/>
        </a:xfrm>
      </p:grpSpPr>
      <p:sp>
        <p:nvSpPr>
          <p:cNvPr id="2044" name="Shape 20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45" name="Shape 20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0" name="Shape 2060"/>
        <p:cNvGrpSpPr/>
        <p:nvPr/>
      </p:nvGrpSpPr>
      <p:grpSpPr>
        <a:xfrm>
          <a:off x="0" y="0"/>
          <a:ext cx="0" cy="0"/>
          <a:chOff x="0" y="0"/>
          <a:chExt cx="0" cy="0"/>
        </a:xfrm>
      </p:grpSpPr>
      <p:sp>
        <p:nvSpPr>
          <p:cNvPr id="2061" name="Shape 20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62" name="Shape 20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5" name="Shape 2075"/>
        <p:cNvGrpSpPr/>
        <p:nvPr/>
      </p:nvGrpSpPr>
      <p:grpSpPr>
        <a:xfrm>
          <a:off x="0" y="0"/>
          <a:ext cx="0" cy="0"/>
          <a:chOff x="0" y="0"/>
          <a:chExt cx="0" cy="0"/>
        </a:xfrm>
      </p:grpSpPr>
      <p:sp>
        <p:nvSpPr>
          <p:cNvPr id="2076" name="Shape 20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77" name="Shape 20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8" name="Shape 2088"/>
        <p:cNvGrpSpPr/>
        <p:nvPr/>
      </p:nvGrpSpPr>
      <p:grpSpPr>
        <a:xfrm>
          <a:off x="0" y="0"/>
          <a:ext cx="0" cy="0"/>
          <a:chOff x="0" y="0"/>
          <a:chExt cx="0" cy="0"/>
        </a:xfrm>
      </p:grpSpPr>
      <p:sp>
        <p:nvSpPr>
          <p:cNvPr id="2089" name="Shape 20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90" name="Shape 20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6" name="Shape 2096"/>
        <p:cNvGrpSpPr/>
        <p:nvPr/>
      </p:nvGrpSpPr>
      <p:grpSpPr>
        <a:xfrm>
          <a:off x="0" y="0"/>
          <a:ext cx="0" cy="0"/>
          <a:chOff x="0" y="0"/>
          <a:chExt cx="0" cy="0"/>
        </a:xfrm>
      </p:grpSpPr>
      <p:sp>
        <p:nvSpPr>
          <p:cNvPr id="2097" name="Shape 20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98" name="Shape 20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2" name="Shape 2112"/>
        <p:cNvGrpSpPr/>
        <p:nvPr/>
      </p:nvGrpSpPr>
      <p:grpSpPr>
        <a:xfrm>
          <a:off x="0" y="0"/>
          <a:ext cx="0" cy="0"/>
          <a:chOff x="0" y="0"/>
          <a:chExt cx="0" cy="0"/>
        </a:xfrm>
      </p:grpSpPr>
      <p:sp>
        <p:nvSpPr>
          <p:cNvPr id="2113" name="Shape 2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14" name="Shape 2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9" name="Shape 2119"/>
        <p:cNvGrpSpPr/>
        <p:nvPr/>
      </p:nvGrpSpPr>
      <p:grpSpPr>
        <a:xfrm>
          <a:off x="0" y="0"/>
          <a:ext cx="0" cy="0"/>
          <a:chOff x="0" y="0"/>
          <a:chExt cx="0" cy="0"/>
        </a:xfrm>
      </p:grpSpPr>
      <p:sp>
        <p:nvSpPr>
          <p:cNvPr id="2120" name="Shape 2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21" name="Shape 2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3" name="Shape 2133"/>
        <p:cNvGrpSpPr/>
        <p:nvPr/>
      </p:nvGrpSpPr>
      <p:grpSpPr>
        <a:xfrm>
          <a:off x="0" y="0"/>
          <a:ext cx="0" cy="0"/>
          <a:chOff x="0" y="0"/>
          <a:chExt cx="0" cy="0"/>
        </a:xfrm>
      </p:grpSpPr>
      <p:sp>
        <p:nvSpPr>
          <p:cNvPr id="2134" name="Shape 2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35" name="Shape 2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0" name="Shape 2150"/>
        <p:cNvGrpSpPr/>
        <p:nvPr/>
      </p:nvGrpSpPr>
      <p:grpSpPr>
        <a:xfrm>
          <a:off x="0" y="0"/>
          <a:ext cx="0" cy="0"/>
          <a:chOff x="0" y="0"/>
          <a:chExt cx="0" cy="0"/>
        </a:xfrm>
      </p:grpSpPr>
      <p:sp>
        <p:nvSpPr>
          <p:cNvPr id="2151" name="Shape 2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52" name="Shape 2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9" name="Shape 2159"/>
        <p:cNvGrpSpPr/>
        <p:nvPr/>
      </p:nvGrpSpPr>
      <p:grpSpPr>
        <a:xfrm>
          <a:off x="0" y="0"/>
          <a:ext cx="0" cy="0"/>
          <a:chOff x="0" y="0"/>
          <a:chExt cx="0" cy="0"/>
        </a:xfrm>
      </p:grpSpPr>
      <p:sp>
        <p:nvSpPr>
          <p:cNvPr id="2160" name="Shape 2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61" name="Shape 2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2" name="Shape 2172"/>
        <p:cNvGrpSpPr/>
        <p:nvPr/>
      </p:nvGrpSpPr>
      <p:grpSpPr>
        <a:xfrm>
          <a:off x="0" y="0"/>
          <a:ext cx="0" cy="0"/>
          <a:chOff x="0" y="0"/>
          <a:chExt cx="0" cy="0"/>
        </a:xfrm>
      </p:grpSpPr>
      <p:sp>
        <p:nvSpPr>
          <p:cNvPr id="2173" name="Shape 2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74" name="Shape 2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4" name="Shape 2184"/>
        <p:cNvGrpSpPr/>
        <p:nvPr/>
      </p:nvGrpSpPr>
      <p:grpSpPr>
        <a:xfrm>
          <a:off x="0" y="0"/>
          <a:ext cx="0" cy="0"/>
          <a:chOff x="0" y="0"/>
          <a:chExt cx="0" cy="0"/>
        </a:xfrm>
      </p:grpSpPr>
      <p:sp>
        <p:nvSpPr>
          <p:cNvPr id="2185" name="Shape 2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86" name="Shape 2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5" name="Shape 2215"/>
        <p:cNvGrpSpPr/>
        <p:nvPr/>
      </p:nvGrpSpPr>
      <p:grpSpPr>
        <a:xfrm>
          <a:off x="0" y="0"/>
          <a:ext cx="0" cy="0"/>
          <a:chOff x="0" y="0"/>
          <a:chExt cx="0" cy="0"/>
        </a:xfrm>
      </p:grpSpPr>
      <p:sp>
        <p:nvSpPr>
          <p:cNvPr id="2216" name="Shape 22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17" name="Shape 2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0" name="Shape 2250"/>
        <p:cNvGrpSpPr/>
        <p:nvPr/>
      </p:nvGrpSpPr>
      <p:grpSpPr>
        <a:xfrm>
          <a:off x="0" y="0"/>
          <a:ext cx="0" cy="0"/>
          <a:chOff x="0" y="0"/>
          <a:chExt cx="0" cy="0"/>
        </a:xfrm>
      </p:grpSpPr>
      <p:sp>
        <p:nvSpPr>
          <p:cNvPr id="2251" name="Shape 22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52" name="Shape 2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3" name="Shape 2293"/>
        <p:cNvGrpSpPr/>
        <p:nvPr/>
      </p:nvGrpSpPr>
      <p:grpSpPr>
        <a:xfrm>
          <a:off x="0" y="0"/>
          <a:ext cx="0" cy="0"/>
          <a:chOff x="0" y="0"/>
          <a:chExt cx="0" cy="0"/>
        </a:xfrm>
      </p:grpSpPr>
      <p:sp>
        <p:nvSpPr>
          <p:cNvPr id="2294" name="Shape 22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95" name="Shape 2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336" name="Shape 33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37" name="Shape 33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8" name="Shape 2298"/>
        <p:cNvGrpSpPr/>
        <p:nvPr/>
      </p:nvGrpSpPr>
      <p:grpSpPr>
        <a:xfrm>
          <a:off x="0" y="0"/>
          <a:ext cx="0" cy="0"/>
          <a:chOff x="0" y="0"/>
          <a:chExt cx="0" cy="0"/>
        </a:xfrm>
      </p:grpSpPr>
      <p:sp>
        <p:nvSpPr>
          <p:cNvPr id="2299" name="Shape 22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00" name="Shape 2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3" name="Shape 2303"/>
        <p:cNvGrpSpPr/>
        <p:nvPr/>
      </p:nvGrpSpPr>
      <p:grpSpPr>
        <a:xfrm>
          <a:off x="0" y="0"/>
          <a:ext cx="0" cy="0"/>
          <a:chOff x="0" y="0"/>
          <a:chExt cx="0" cy="0"/>
        </a:xfrm>
      </p:grpSpPr>
      <p:sp>
        <p:nvSpPr>
          <p:cNvPr id="2304" name="Shape 23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05" name="Shape 2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8" name="Shape 2308"/>
        <p:cNvGrpSpPr/>
        <p:nvPr/>
      </p:nvGrpSpPr>
      <p:grpSpPr>
        <a:xfrm>
          <a:off x="0" y="0"/>
          <a:ext cx="0" cy="0"/>
          <a:chOff x="0" y="0"/>
          <a:chExt cx="0" cy="0"/>
        </a:xfrm>
      </p:grpSpPr>
      <p:sp>
        <p:nvSpPr>
          <p:cNvPr id="2309" name="Shape 23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10" name="Shape 2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3" name="Shape 2313"/>
        <p:cNvGrpSpPr/>
        <p:nvPr/>
      </p:nvGrpSpPr>
      <p:grpSpPr>
        <a:xfrm>
          <a:off x="0" y="0"/>
          <a:ext cx="0" cy="0"/>
          <a:chOff x="0" y="0"/>
          <a:chExt cx="0" cy="0"/>
        </a:xfrm>
      </p:grpSpPr>
      <p:sp>
        <p:nvSpPr>
          <p:cNvPr id="2314" name="Shape 23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15" name="Shape 2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9" name="Shape 2319"/>
        <p:cNvGrpSpPr/>
        <p:nvPr/>
      </p:nvGrpSpPr>
      <p:grpSpPr>
        <a:xfrm>
          <a:off x="0" y="0"/>
          <a:ext cx="0" cy="0"/>
          <a:chOff x="0" y="0"/>
          <a:chExt cx="0" cy="0"/>
        </a:xfrm>
      </p:grpSpPr>
      <p:sp>
        <p:nvSpPr>
          <p:cNvPr id="2320" name="Shape 23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21" name="Shape 2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5" name="Shape 2325"/>
        <p:cNvGrpSpPr/>
        <p:nvPr/>
      </p:nvGrpSpPr>
      <p:grpSpPr>
        <a:xfrm>
          <a:off x="0" y="0"/>
          <a:ext cx="0" cy="0"/>
          <a:chOff x="0" y="0"/>
          <a:chExt cx="0" cy="0"/>
        </a:xfrm>
      </p:grpSpPr>
      <p:sp>
        <p:nvSpPr>
          <p:cNvPr id="2326" name="Shape 23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27" name="Shape 23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3" name="Shape 2333"/>
        <p:cNvGrpSpPr/>
        <p:nvPr/>
      </p:nvGrpSpPr>
      <p:grpSpPr>
        <a:xfrm>
          <a:off x="0" y="0"/>
          <a:ext cx="0" cy="0"/>
          <a:chOff x="0" y="0"/>
          <a:chExt cx="0" cy="0"/>
        </a:xfrm>
      </p:grpSpPr>
      <p:sp>
        <p:nvSpPr>
          <p:cNvPr id="2334" name="Shape 23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35" name="Shape 2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3" name="Shape 2343"/>
        <p:cNvGrpSpPr/>
        <p:nvPr/>
      </p:nvGrpSpPr>
      <p:grpSpPr>
        <a:xfrm>
          <a:off x="0" y="0"/>
          <a:ext cx="0" cy="0"/>
          <a:chOff x="0" y="0"/>
          <a:chExt cx="0" cy="0"/>
        </a:xfrm>
      </p:grpSpPr>
      <p:sp>
        <p:nvSpPr>
          <p:cNvPr id="2344" name="Shape 23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45" name="Shape 2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9" name="Shape 2349"/>
        <p:cNvGrpSpPr/>
        <p:nvPr/>
      </p:nvGrpSpPr>
      <p:grpSpPr>
        <a:xfrm>
          <a:off x="0" y="0"/>
          <a:ext cx="0" cy="0"/>
          <a:chOff x="0" y="0"/>
          <a:chExt cx="0" cy="0"/>
        </a:xfrm>
      </p:grpSpPr>
      <p:sp>
        <p:nvSpPr>
          <p:cNvPr id="2350" name="Shape 23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51" name="Shape 2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7" name="Shape 2357"/>
        <p:cNvGrpSpPr/>
        <p:nvPr/>
      </p:nvGrpSpPr>
      <p:grpSpPr>
        <a:xfrm>
          <a:off x="0" y="0"/>
          <a:ext cx="0" cy="0"/>
          <a:chOff x="0" y="0"/>
          <a:chExt cx="0" cy="0"/>
        </a:xfrm>
      </p:grpSpPr>
      <p:sp>
        <p:nvSpPr>
          <p:cNvPr id="2358" name="Shape 23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59" name="Shape 2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2" name="Shape 3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5" name="Shape 2365"/>
        <p:cNvGrpSpPr/>
        <p:nvPr/>
      </p:nvGrpSpPr>
      <p:grpSpPr>
        <a:xfrm>
          <a:off x="0" y="0"/>
          <a:ext cx="0" cy="0"/>
          <a:chOff x="0" y="0"/>
          <a:chExt cx="0" cy="0"/>
        </a:xfrm>
      </p:grpSpPr>
      <p:sp>
        <p:nvSpPr>
          <p:cNvPr id="2366" name="Shape 23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67" name="Shape 2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3" name="Shape 2373"/>
        <p:cNvGrpSpPr/>
        <p:nvPr/>
      </p:nvGrpSpPr>
      <p:grpSpPr>
        <a:xfrm>
          <a:off x="0" y="0"/>
          <a:ext cx="0" cy="0"/>
          <a:chOff x="0" y="0"/>
          <a:chExt cx="0" cy="0"/>
        </a:xfrm>
      </p:grpSpPr>
      <p:sp>
        <p:nvSpPr>
          <p:cNvPr id="2374" name="Shape 23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75" name="Shape 23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8" name="Shape 2378"/>
        <p:cNvGrpSpPr/>
        <p:nvPr/>
      </p:nvGrpSpPr>
      <p:grpSpPr>
        <a:xfrm>
          <a:off x="0" y="0"/>
          <a:ext cx="0" cy="0"/>
          <a:chOff x="0" y="0"/>
          <a:chExt cx="0" cy="0"/>
        </a:xfrm>
      </p:grpSpPr>
      <p:sp>
        <p:nvSpPr>
          <p:cNvPr id="2379" name="Shape 23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80" name="Shape 2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5" name="Shape 2385"/>
        <p:cNvGrpSpPr/>
        <p:nvPr/>
      </p:nvGrpSpPr>
      <p:grpSpPr>
        <a:xfrm>
          <a:off x="0" y="0"/>
          <a:ext cx="0" cy="0"/>
          <a:chOff x="0" y="0"/>
          <a:chExt cx="0" cy="0"/>
        </a:xfrm>
      </p:grpSpPr>
      <p:sp>
        <p:nvSpPr>
          <p:cNvPr id="2386" name="Shape 23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87" name="Shape 23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1" name="Shape 2391"/>
        <p:cNvGrpSpPr/>
        <p:nvPr/>
      </p:nvGrpSpPr>
      <p:grpSpPr>
        <a:xfrm>
          <a:off x="0" y="0"/>
          <a:ext cx="0" cy="0"/>
          <a:chOff x="0" y="0"/>
          <a:chExt cx="0" cy="0"/>
        </a:xfrm>
      </p:grpSpPr>
      <p:sp>
        <p:nvSpPr>
          <p:cNvPr id="2392" name="Shape 23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93" name="Shape 2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7" name="Shape 2397"/>
        <p:cNvGrpSpPr/>
        <p:nvPr/>
      </p:nvGrpSpPr>
      <p:grpSpPr>
        <a:xfrm>
          <a:off x="0" y="0"/>
          <a:ext cx="0" cy="0"/>
          <a:chOff x="0" y="0"/>
          <a:chExt cx="0" cy="0"/>
        </a:xfrm>
      </p:grpSpPr>
      <p:sp>
        <p:nvSpPr>
          <p:cNvPr id="2398" name="Shape 23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99" name="Shape 2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3" name="Shape 2403"/>
        <p:cNvGrpSpPr/>
        <p:nvPr/>
      </p:nvGrpSpPr>
      <p:grpSpPr>
        <a:xfrm>
          <a:off x="0" y="0"/>
          <a:ext cx="0" cy="0"/>
          <a:chOff x="0" y="0"/>
          <a:chExt cx="0" cy="0"/>
        </a:xfrm>
      </p:grpSpPr>
      <p:sp>
        <p:nvSpPr>
          <p:cNvPr id="2404" name="Shape 24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05" name="Shape 24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1" name="Shape 2411"/>
        <p:cNvGrpSpPr/>
        <p:nvPr/>
      </p:nvGrpSpPr>
      <p:grpSpPr>
        <a:xfrm>
          <a:off x="0" y="0"/>
          <a:ext cx="0" cy="0"/>
          <a:chOff x="0" y="0"/>
          <a:chExt cx="0" cy="0"/>
        </a:xfrm>
      </p:grpSpPr>
      <p:sp>
        <p:nvSpPr>
          <p:cNvPr id="2412" name="Shape 24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13" name="Shape 24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7" name="Shape 2417"/>
        <p:cNvGrpSpPr/>
        <p:nvPr/>
      </p:nvGrpSpPr>
      <p:grpSpPr>
        <a:xfrm>
          <a:off x="0" y="0"/>
          <a:ext cx="0" cy="0"/>
          <a:chOff x="0" y="0"/>
          <a:chExt cx="0" cy="0"/>
        </a:xfrm>
      </p:grpSpPr>
      <p:sp>
        <p:nvSpPr>
          <p:cNvPr id="2418" name="Shape 24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19" name="Shape 24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4" name="Shape 2424"/>
        <p:cNvGrpSpPr/>
        <p:nvPr/>
      </p:nvGrpSpPr>
      <p:grpSpPr>
        <a:xfrm>
          <a:off x="0" y="0"/>
          <a:ext cx="0" cy="0"/>
          <a:chOff x="0" y="0"/>
          <a:chExt cx="0" cy="0"/>
        </a:xfrm>
      </p:grpSpPr>
      <p:sp>
        <p:nvSpPr>
          <p:cNvPr id="2425" name="Shape 24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26" name="Shape 24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372" name="Shape 37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73" name="Shape 37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2" name="Shape 2432"/>
        <p:cNvGrpSpPr/>
        <p:nvPr/>
      </p:nvGrpSpPr>
      <p:grpSpPr>
        <a:xfrm>
          <a:off x="0" y="0"/>
          <a:ext cx="0" cy="0"/>
          <a:chOff x="0" y="0"/>
          <a:chExt cx="0" cy="0"/>
        </a:xfrm>
      </p:grpSpPr>
      <p:sp>
        <p:nvSpPr>
          <p:cNvPr id="2433" name="Shape 24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34" name="Shape 24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9" name="Shape 2439"/>
        <p:cNvGrpSpPr/>
        <p:nvPr/>
      </p:nvGrpSpPr>
      <p:grpSpPr>
        <a:xfrm>
          <a:off x="0" y="0"/>
          <a:ext cx="0" cy="0"/>
          <a:chOff x="0" y="0"/>
          <a:chExt cx="0" cy="0"/>
        </a:xfrm>
      </p:grpSpPr>
      <p:sp>
        <p:nvSpPr>
          <p:cNvPr id="2440" name="Shape 24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41" name="Shape 24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388" name="Shape 38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89" name="Shape 38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02" name="Shape 40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03" name="Shape 40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13" name="Shape 41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14" name="Shape 41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21" name="Shape 42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22" name="Shape 42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29" name="Shape 42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30" name="Shape 43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36" name="Shape 43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37" name="Shape 43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43" name="Shape 44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44" name="Shape 44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50" name="Shape 45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51" name="Shape 45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8" name="Shape 468"/>
        <p:cNvGrpSpPr/>
        <p:nvPr/>
      </p:nvGrpSpPr>
      <p:grpSpPr>
        <a:xfrm>
          <a:off x="0" y="0"/>
          <a:ext cx="0" cy="0"/>
          <a:chOff x="0" y="0"/>
          <a:chExt cx="0" cy="0"/>
        </a:xfrm>
      </p:grpSpPr>
      <p:sp>
        <p:nvSpPr>
          <p:cNvPr id="469" name="Shape 46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70" name="Shape 47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71" name="Shape 47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5" name="Shape 485"/>
        <p:cNvGrpSpPr/>
        <p:nvPr/>
      </p:nvGrpSpPr>
      <p:grpSpPr>
        <a:xfrm>
          <a:off x="0" y="0"/>
          <a:ext cx="0" cy="0"/>
          <a:chOff x="0" y="0"/>
          <a:chExt cx="0" cy="0"/>
        </a:xfrm>
      </p:grpSpPr>
      <p:sp>
        <p:nvSpPr>
          <p:cNvPr id="486" name="Shape 48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487" name="Shape 48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88" name="Shape 48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503" name="Shape 50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04" name="Shape 50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8" name="Shape 518"/>
        <p:cNvGrpSpPr/>
        <p:nvPr/>
      </p:nvGrpSpPr>
      <p:grpSpPr>
        <a:xfrm>
          <a:off x="0" y="0"/>
          <a:ext cx="0" cy="0"/>
          <a:chOff x="0" y="0"/>
          <a:chExt cx="0" cy="0"/>
        </a:xfrm>
      </p:grpSpPr>
      <p:sp>
        <p:nvSpPr>
          <p:cNvPr id="519" name="Shape 51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520" name="Shape 52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21" name="Shape 52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538" name="Shape 53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39" name="Shape 53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5" name="Shape 2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5" name="Shape 555"/>
        <p:cNvGrpSpPr/>
        <p:nvPr/>
      </p:nvGrpSpPr>
      <p:grpSpPr>
        <a:xfrm>
          <a:off x="0" y="0"/>
          <a:ext cx="0" cy="0"/>
          <a:chOff x="0" y="0"/>
          <a:chExt cx="0" cy="0"/>
        </a:xfrm>
      </p:grpSpPr>
      <p:sp>
        <p:nvSpPr>
          <p:cNvPr id="556" name="Shape 55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557" name="Shape 5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58" name="Shape 55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578" name="Shape 57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579" name="Shape 57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1" name="Shape 601"/>
        <p:cNvGrpSpPr/>
        <p:nvPr/>
      </p:nvGrpSpPr>
      <p:grpSpPr>
        <a:xfrm>
          <a:off x="0" y="0"/>
          <a:ext cx="0" cy="0"/>
          <a:chOff x="0" y="0"/>
          <a:chExt cx="0" cy="0"/>
        </a:xfrm>
      </p:grpSpPr>
      <p:sp>
        <p:nvSpPr>
          <p:cNvPr id="602" name="Shape 6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03" name="Shape 6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29" name="Shape 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3" name="Shape 653"/>
        <p:cNvGrpSpPr/>
        <p:nvPr/>
      </p:nvGrpSpPr>
      <p:grpSpPr>
        <a:xfrm>
          <a:off x="0" y="0"/>
          <a:ext cx="0" cy="0"/>
          <a:chOff x="0" y="0"/>
          <a:chExt cx="0" cy="0"/>
        </a:xfrm>
      </p:grpSpPr>
      <p:sp>
        <p:nvSpPr>
          <p:cNvPr id="654" name="Shape 65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655" name="Shape 65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56" name="Shape 65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2" name="Shape 682"/>
        <p:cNvGrpSpPr/>
        <p:nvPr/>
      </p:nvGrpSpPr>
      <p:grpSpPr>
        <a:xfrm>
          <a:off x="0" y="0"/>
          <a:ext cx="0" cy="0"/>
          <a:chOff x="0" y="0"/>
          <a:chExt cx="0" cy="0"/>
        </a:xfrm>
      </p:grpSpPr>
      <p:sp>
        <p:nvSpPr>
          <p:cNvPr id="683" name="Shape 68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684" name="Shape 68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85" name="Shape 685"/>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9" name="Shape 709"/>
        <p:cNvGrpSpPr/>
        <p:nvPr/>
      </p:nvGrpSpPr>
      <p:grpSpPr>
        <a:xfrm>
          <a:off x="0" y="0"/>
          <a:ext cx="0" cy="0"/>
          <a:chOff x="0" y="0"/>
          <a:chExt cx="0" cy="0"/>
        </a:xfrm>
      </p:grpSpPr>
      <p:sp>
        <p:nvSpPr>
          <p:cNvPr id="710" name="Shape 71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711" name="Shape 71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712" name="Shape 71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7" name="Shape 717"/>
        <p:cNvGrpSpPr/>
        <p:nvPr/>
      </p:nvGrpSpPr>
      <p:grpSpPr>
        <a:xfrm>
          <a:off x="0" y="0"/>
          <a:ext cx="0" cy="0"/>
          <a:chOff x="0" y="0"/>
          <a:chExt cx="0" cy="0"/>
        </a:xfrm>
      </p:grpSpPr>
      <p:sp>
        <p:nvSpPr>
          <p:cNvPr id="718" name="Shape 7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19" name="Shape 7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4" name="Shape 724"/>
        <p:cNvGrpSpPr/>
        <p:nvPr/>
      </p:nvGrpSpPr>
      <p:grpSpPr>
        <a:xfrm>
          <a:off x="0" y="0"/>
          <a:ext cx="0" cy="0"/>
          <a:chOff x="0" y="0"/>
          <a:chExt cx="0" cy="0"/>
        </a:xfrm>
      </p:grpSpPr>
      <p:sp>
        <p:nvSpPr>
          <p:cNvPr id="725" name="Shape 7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26" name="Shape 7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1" name="Shape 731"/>
        <p:cNvGrpSpPr/>
        <p:nvPr/>
      </p:nvGrpSpPr>
      <p:grpSpPr>
        <a:xfrm>
          <a:off x="0" y="0"/>
          <a:ext cx="0" cy="0"/>
          <a:chOff x="0" y="0"/>
          <a:chExt cx="0" cy="0"/>
        </a:xfrm>
      </p:grpSpPr>
      <p:sp>
        <p:nvSpPr>
          <p:cNvPr id="732" name="Shape 7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33" name="Shape 7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252" name="Shape 25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3" name="Shape 25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8" name="Shape 738"/>
        <p:cNvGrpSpPr/>
        <p:nvPr/>
      </p:nvGrpSpPr>
      <p:grpSpPr>
        <a:xfrm>
          <a:off x="0" y="0"/>
          <a:ext cx="0" cy="0"/>
          <a:chOff x="0" y="0"/>
          <a:chExt cx="0" cy="0"/>
        </a:xfrm>
      </p:grpSpPr>
      <p:sp>
        <p:nvSpPr>
          <p:cNvPr id="739" name="Shape 7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40" name="Shape 7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4" name="Shape 744"/>
        <p:cNvGrpSpPr/>
        <p:nvPr/>
      </p:nvGrpSpPr>
      <p:grpSpPr>
        <a:xfrm>
          <a:off x="0" y="0"/>
          <a:ext cx="0" cy="0"/>
          <a:chOff x="0" y="0"/>
          <a:chExt cx="0" cy="0"/>
        </a:xfrm>
      </p:grpSpPr>
      <p:sp>
        <p:nvSpPr>
          <p:cNvPr id="745" name="Shape 7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46" name="Shape 7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1" name="Shape 751"/>
        <p:cNvGrpSpPr/>
        <p:nvPr/>
      </p:nvGrpSpPr>
      <p:grpSpPr>
        <a:xfrm>
          <a:off x="0" y="0"/>
          <a:ext cx="0" cy="0"/>
          <a:chOff x="0" y="0"/>
          <a:chExt cx="0" cy="0"/>
        </a:xfrm>
      </p:grpSpPr>
      <p:sp>
        <p:nvSpPr>
          <p:cNvPr id="752" name="Shape 7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53" name="Shape 7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8" name="Shape 758"/>
        <p:cNvGrpSpPr/>
        <p:nvPr/>
      </p:nvGrpSpPr>
      <p:grpSpPr>
        <a:xfrm>
          <a:off x="0" y="0"/>
          <a:ext cx="0" cy="0"/>
          <a:chOff x="0" y="0"/>
          <a:chExt cx="0" cy="0"/>
        </a:xfrm>
      </p:grpSpPr>
      <p:sp>
        <p:nvSpPr>
          <p:cNvPr id="759" name="Shape 7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60" name="Shape 7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6" name="Shape 766"/>
        <p:cNvGrpSpPr/>
        <p:nvPr/>
      </p:nvGrpSpPr>
      <p:grpSpPr>
        <a:xfrm>
          <a:off x="0" y="0"/>
          <a:ext cx="0" cy="0"/>
          <a:chOff x="0" y="0"/>
          <a:chExt cx="0" cy="0"/>
        </a:xfrm>
      </p:grpSpPr>
      <p:sp>
        <p:nvSpPr>
          <p:cNvPr id="767" name="Shape 7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68" name="Shape 7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4" name="Shape 774"/>
        <p:cNvGrpSpPr/>
        <p:nvPr/>
      </p:nvGrpSpPr>
      <p:grpSpPr>
        <a:xfrm>
          <a:off x="0" y="0"/>
          <a:ext cx="0" cy="0"/>
          <a:chOff x="0" y="0"/>
          <a:chExt cx="0" cy="0"/>
        </a:xfrm>
      </p:grpSpPr>
      <p:sp>
        <p:nvSpPr>
          <p:cNvPr id="775" name="Shape 7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76" name="Shape 7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9" name="Shape 779"/>
        <p:cNvGrpSpPr/>
        <p:nvPr/>
      </p:nvGrpSpPr>
      <p:grpSpPr>
        <a:xfrm>
          <a:off x="0" y="0"/>
          <a:ext cx="0" cy="0"/>
          <a:chOff x="0" y="0"/>
          <a:chExt cx="0" cy="0"/>
        </a:xfrm>
      </p:grpSpPr>
      <p:sp>
        <p:nvSpPr>
          <p:cNvPr id="780" name="Shape 78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781" name="Shape 78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782" name="Shape 78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6" name="Shape 786"/>
        <p:cNvGrpSpPr/>
        <p:nvPr/>
      </p:nvGrpSpPr>
      <p:grpSpPr>
        <a:xfrm>
          <a:off x="0" y="0"/>
          <a:ext cx="0" cy="0"/>
          <a:chOff x="0" y="0"/>
          <a:chExt cx="0" cy="0"/>
        </a:xfrm>
      </p:grpSpPr>
      <p:sp>
        <p:nvSpPr>
          <p:cNvPr id="787" name="Shape 7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88" name="Shape 7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4" name="Shape 794"/>
        <p:cNvGrpSpPr/>
        <p:nvPr/>
      </p:nvGrpSpPr>
      <p:grpSpPr>
        <a:xfrm>
          <a:off x="0" y="0"/>
          <a:ext cx="0" cy="0"/>
          <a:chOff x="0" y="0"/>
          <a:chExt cx="0" cy="0"/>
        </a:xfrm>
      </p:grpSpPr>
      <p:sp>
        <p:nvSpPr>
          <p:cNvPr id="795" name="Shape 7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96" name="Shape 7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0" name="Shape 800"/>
        <p:cNvGrpSpPr/>
        <p:nvPr/>
      </p:nvGrpSpPr>
      <p:grpSpPr>
        <a:xfrm>
          <a:off x="0" y="0"/>
          <a:ext cx="0" cy="0"/>
          <a:chOff x="0" y="0"/>
          <a:chExt cx="0" cy="0"/>
        </a:xfrm>
      </p:grpSpPr>
      <p:sp>
        <p:nvSpPr>
          <p:cNvPr id="801" name="Shape 80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802" name="Shape 80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803" name="Shape 80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7" name="Shape 807"/>
        <p:cNvGrpSpPr/>
        <p:nvPr/>
      </p:nvGrpSpPr>
      <p:grpSpPr>
        <a:xfrm>
          <a:off x="0" y="0"/>
          <a:ext cx="0" cy="0"/>
          <a:chOff x="0" y="0"/>
          <a:chExt cx="0" cy="0"/>
        </a:xfrm>
      </p:grpSpPr>
      <p:sp>
        <p:nvSpPr>
          <p:cNvPr id="808" name="Shape 8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09" name="Shape 8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3" name="Shape 813"/>
        <p:cNvGrpSpPr/>
        <p:nvPr/>
      </p:nvGrpSpPr>
      <p:grpSpPr>
        <a:xfrm>
          <a:off x="0" y="0"/>
          <a:ext cx="0" cy="0"/>
          <a:chOff x="0" y="0"/>
          <a:chExt cx="0" cy="0"/>
        </a:xfrm>
      </p:grpSpPr>
      <p:sp>
        <p:nvSpPr>
          <p:cNvPr id="814" name="Shape 81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815" name="Shape 81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816" name="Shape 81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1" name="Shape 821"/>
        <p:cNvGrpSpPr/>
        <p:nvPr/>
      </p:nvGrpSpPr>
      <p:grpSpPr>
        <a:xfrm>
          <a:off x="0" y="0"/>
          <a:ext cx="0" cy="0"/>
          <a:chOff x="0" y="0"/>
          <a:chExt cx="0" cy="0"/>
        </a:xfrm>
      </p:grpSpPr>
      <p:sp>
        <p:nvSpPr>
          <p:cNvPr id="822" name="Shape 8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23" name="Shape 8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7" name="Shape 827"/>
        <p:cNvGrpSpPr/>
        <p:nvPr/>
      </p:nvGrpSpPr>
      <p:grpSpPr>
        <a:xfrm>
          <a:off x="0" y="0"/>
          <a:ext cx="0" cy="0"/>
          <a:chOff x="0" y="0"/>
          <a:chExt cx="0" cy="0"/>
        </a:xfrm>
      </p:grpSpPr>
      <p:sp>
        <p:nvSpPr>
          <p:cNvPr id="828" name="Shape 82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829" name="Shape 82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830" name="Shape 83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4" name="Shape 834"/>
        <p:cNvGrpSpPr/>
        <p:nvPr/>
      </p:nvGrpSpPr>
      <p:grpSpPr>
        <a:xfrm>
          <a:off x="0" y="0"/>
          <a:ext cx="0" cy="0"/>
          <a:chOff x="0" y="0"/>
          <a:chExt cx="0" cy="0"/>
        </a:xfrm>
      </p:grpSpPr>
      <p:sp>
        <p:nvSpPr>
          <p:cNvPr id="835" name="Shape 8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36" name="Shape 8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1" name="Shape 841"/>
        <p:cNvGrpSpPr/>
        <p:nvPr/>
      </p:nvGrpSpPr>
      <p:grpSpPr>
        <a:xfrm>
          <a:off x="0" y="0"/>
          <a:ext cx="0" cy="0"/>
          <a:chOff x="0" y="0"/>
          <a:chExt cx="0" cy="0"/>
        </a:xfrm>
      </p:grpSpPr>
      <p:sp>
        <p:nvSpPr>
          <p:cNvPr id="842" name="Shape 8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43" name="Shape 8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7" name="Shape 847"/>
        <p:cNvGrpSpPr/>
        <p:nvPr/>
      </p:nvGrpSpPr>
      <p:grpSpPr>
        <a:xfrm>
          <a:off x="0" y="0"/>
          <a:ext cx="0" cy="0"/>
          <a:chOff x="0" y="0"/>
          <a:chExt cx="0" cy="0"/>
        </a:xfrm>
      </p:grpSpPr>
      <p:sp>
        <p:nvSpPr>
          <p:cNvPr id="848" name="Shape 8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49" name="Shape 8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3" name="Shape 853"/>
        <p:cNvGrpSpPr/>
        <p:nvPr/>
      </p:nvGrpSpPr>
      <p:grpSpPr>
        <a:xfrm>
          <a:off x="0" y="0"/>
          <a:ext cx="0" cy="0"/>
          <a:chOff x="0" y="0"/>
          <a:chExt cx="0" cy="0"/>
        </a:xfrm>
      </p:grpSpPr>
      <p:sp>
        <p:nvSpPr>
          <p:cNvPr id="854" name="Shape 8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55" name="Shape 8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0" name="Shape 870"/>
        <p:cNvGrpSpPr/>
        <p:nvPr/>
      </p:nvGrpSpPr>
      <p:grpSpPr>
        <a:xfrm>
          <a:off x="0" y="0"/>
          <a:ext cx="0" cy="0"/>
          <a:chOff x="0" y="0"/>
          <a:chExt cx="0" cy="0"/>
        </a:xfrm>
      </p:grpSpPr>
      <p:sp>
        <p:nvSpPr>
          <p:cNvPr id="871" name="Shape 8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72" name="Shape 8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8" name="Shape 898"/>
        <p:cNvGrpSpPr/>
        <p:nvPr/>
      </p:nvGrpSpPr>
      <p:grpSpPr>
        <a:xfrm>
          <a:off x="0" y="0"/>
          <a:ext cx="0" cy="0"/>
          <a:chOff x="0" y="0"/>
          <a:chExt cx="0" cy="0"/>
        </a:xfrm>
      </p:grpSpPr>
      <p:sp>
        <p:nvSpPr>
          <p:cNvPr id="899" name="Shape 89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900" name="Shape 90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01" name="Shape 90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265" name="Shape 26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66" name="Shape 26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7" name="Shape 927"/>
        <p:cNvGrpSpPr/>
        <p:nvPr/>
      </p:nvGrpSpPr>
      <p:grpSpPr>
        <a:xfrm>
          <a:off x="0" y="0"/>
          <a:ext cx="0" cy="0"/>
          <a:chOff x="0" y="0"/>
          <a:chExt cx="0" cy="0"/>
        </a:xfrm>
      </p:grpSpPr>
      <p:sp>
        <p:nvSpPr>
          <p:cNvPr id="928" name="Shape 92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929" name="Shape 92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30" name="Shape 93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6" name="Shape 956"/>
        <p:cNvGrpSpPr/>
        <p:nvPr/>
      </p:nvGrpSpPr>
      <p:grpSpPr>
        <a:xfrm>
          <a:off x="0" y="0"/>
          <a:ext cx="0" cy="0"/>
          <a:chOff x="0" y="0"/>
          <a:chExt cx="0" cy="0"/>
        </a:xfrm>
      </p:grpSpPr>
      <p:sp>
        <p:nvSpPr>
          <p:cNvPr id="957" name="Shape 95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958" name="Shape 95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59" name="Shape 95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4" name="Shape 984"/>
        <p:cNvGrpSpPr/>
        <p:nvPr/>
      </p:nvGrpSpPr>
      <p:grpSpPr>
        <a:xfrm>
          <a:off x="0" y="0"/>
          <a:ext cx="0" cy="0"/>
          <a:chOff x="0" y="0"/>
          <a:chExt cx="0" cy="0"/>
        </a:xfrm>
      </p:grpSpPr>
      <p:sp>
        <p:nvSpPr>
          <p:cNvPr id="985" name="Shape 98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986" name="Shape 98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87" name="Shape 98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2" name="Shape 1012"/>
        <p:cNvGrpSpPr/>
        <p:nvPr/>
      </p:nvGrpSpPr>
      <p:grpSpPr>
        <a:xfrm>
          <a:off x="0" y="0"/>
          <a:ext cx="0" cy="0"/>
          <a:chOff x="0" y="0"/>
          <a:chExt cx="0" cy="0"/>
        </a:xfrm>
      </p:grpSpPr>
      <p:sp>
        <p:nvSpPr>
          <p:cNvPr id="1013" name="Shape 101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014" name="Shape 101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15" name="Shape 1015"/>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0" name="Shape 1040"/>
        <p:cNvGrpSpPr/>
        <p:nvPr/>
      </p:nvGrpSpPr>
      <p:grpSpPr>
        <a:xfrm>
          <a:off x="0" y="0"/>
          <a:ext cx="0" cy="0"/>
          <a:chOff x="0" y="0"/>
          <a:chExt cx="0" cy="0"/>
        </a:xfrm>
      </p:grpSpPr>
      <p:sp>
        <p:nvSpPr>
          <p:cNvPr id="1041" name="Shape 104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042" name="Shape 104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43" name="Shape 104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9" name="Shape 1069"/>
        <p:cNvGrpSpPr/>
        <p:nvPr/>
      </p:nvGrpSpPr>
      <p:grpSpPr>
        <a:xfrm>
          <a:off x="0" y="0"/>
          <a:ext cx="0" cy="0"/>
          <a:chOff x="0" y="0"/>
          <a:chExt cx="0" cy="0"/>
        </a:xfrm>
      </p:grpSpPr>
      <p:sp>
        <p:nvSpPr>
          <p:cNvPr id="1070" name="Shape 107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071" name="Shape 107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72" name="Shape 107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9" name="Shape 1099"/>
        <p:cNvGrpSpPr/>
        <p:nvPr/>
      </p:nvGrpSpPr>
      <p:grpSpPr>
        <a:xfrm>
          <a:off x="0" y="0"/>
          <a:ext cx="0" cy="0"/>
          <a:chOff x="0" y="0"/>
          <a:chExt cx="0" cy="0"/>
        </a:xfrm>
      </p:grpSpPr>
      <p:sp>
        <p:nvSpPr>
          <p:cNvPr id="1100" name="Shape 110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101" name="Shape 110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02" name="Shape 110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0" name="Shape 1130"/>
        <p:cNvGrpSpPr/>
        <p:nvPr/>
      </p:nvGrpSpPr>
      <p:grpSpPr>
        <a:xfrm>
          <a:off x="0" y="0"/>
          <a:ext cx="0" cy="0"/>
          <a:chOff x="0" y="0"/>
          <a:chExt cx="0" cy="0"/>
        </a:xfrm>
      </p:grpSpPr>
      <p:sp>
        <p:nvSpPr>
          <p:cNvPr id="1131" name="Shape 113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132" name="Shape 113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33" name="Shape 113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7" name="Shape 1137"/>
        <p:cNvGrpSpPr/>
        <p:nvPr/>
      </p:nvGrpSpPr>
      <p:grpSpPr>
        <a:xfrm>
          <a:off x="0" y="0"/>
          <a:ext cx="0" cy="0"/>
          <a:chOff x="0" y="0"/>
          <a:chExt cx="0" cy="0"/>
        </a:xfrm>
      </p:grpSpPr>
      <p:sp>
        <p:nvSpPr>
          <p:cNvPr id="1138" name="Shape 113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139" name="Shape 113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40" name="Shape 114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7" name="Shape 1147"/>
        <p:cNvGrpSpPr/>
        <p:nvPr/>
      </p:nvGrpSpPr>
      <p:grpSpPr>
        <a:xfrm>
          <a:off x="0" y="0"/>
          <a:ext cx="0" cy="0"/>
          <a:chOff x="0" y="0"/>
          <a:chExt cx="0" cy="0"/>
        </a:xfrm>
      </p:grpSpPr>
      <p:sp>
        <p:nvSpPr>
          <p:cNvPr id="1148" name="Shape 114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149" name="Shape 11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50" name="Shape 115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2" name="Shape 2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4" name="Shape 1164"/>
        <p:cNvGrpSpPr/>
        <p:nvPr/>
      </p:nvGrpSpPr>
      <p:grpSpPr>
        <a:xfrm>
          <a:off x="0" y="0"/>
          <a:ext cx="0" cy="0"/>
          <a:chOff x="0" y="0"/>
          <a:chExt cx="0" cy="0"/>
        </a:xfrm>
      </p:grpSpPr>
      <p:sp>
        <p:nvSpPr>
          <p:cNvPr id="1165" name="Shape 1165"/>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166" name="Shape 116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67" name="Shape 1167"/>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3" name="Shape 1183"/>
        <p:cNvGrpSpPr/>
        <p:nvPr/>
      </p:nvGrpSpPr>
      <p:grpSpPr>
        <a:xfrm>
          <a:off x="0" y="0"/>
          <a:ext cx="0" cy="0"/>
          <a:chOff x="0" y="0"/>
          <a:chExt cx="0" cy="0"/>
        </a:xfrm>
      </p:grpSpPr>
      <p:sp>
        <p:nvSpPr>
          <p:cNvPr id="1184" name="Shape 1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85" name="Shape 1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3" name="Shape 1203"/>
        <p:cNvGrpSpPr/>
        <p:nvPr/>
      </p:nvGrpSpPr>
      <p:grpSpPr>
        <a:xfrm>
          <a:off x="0" y="0"/>
          <a:ext cx="0" cy="0"/>
          <a:chOff x="0" y="0"/>
          <a:chExt cx="0" cy="0"/>
        </a:xfrm>
      </p:grpSpPr>
      <p:sp>
        <p:nvSpPr>
          <p:cNvPr id="1204" name="Shape 120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205" name="Shape 120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06" name="Shape 120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0" name="Shape 1210"/>
        <p:cNvGrpSpPr/>
        <p:nvPr/>
      </p:nvGrpSpPr>
      <p:grpSpPr>
        <a:xfrm>
          <a:off x="0" y="0"/>
          <a:ext cx="0" cy="0"/>
          <a:chOff x="0" y="0"/>
          <a:chExt cx="0" cy="0"/>
        </a:xfrm>
      </p:grpSpPr>
      <p:sp>
        <p:nvSpPr>
          <p:cNvPr id="1211" name="Shape 1211"/>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212" name="Shape 121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13" name="Shape 1213"/>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7" name="Shape 1217"/>
        <p:cNvGrpSpPr/>
        <p:nvPr/>
      </p:nvGrpSpPr>
      <p:grpSpPr>
        <a:xfrm>
          <a:off x="0" y="0"/>
          <a:ext cx="0" cy="0"/>
          <a:chOff x="0" y="0"/>
          <a:chExt cx="0" cy="0"/>
        </a:xfrm>
      </p:grpSpPr>
      <p:sp>
        <p:nvSpPr>
          <p:cNvPr id="1218" name="Shape 1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19" name="Shape 1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4" name="Shape 1224"/>
        <p:cNvGrpSpPr/>
        <p:nvPr/>
      </p:nvGrpSpPr>
      <p:grpSpPr>
        <a:xfrm>
          <a:off x="0" y="0"/>
          <a:ext cx="0" cy="0"/>
          <a:chOff x="0" y="0"/>
          <a:chExt cx="0" cy="0"/>
        </a:xfrm>
      </p:grpSpPr>
      <p:sp>
        <p:nvSpPr>
          <p:cNvPr id="1225" name="Shape 12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26" name="Shape 1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2" name="Shape 1232"/>
        <p:cNvGrpSpPr/>
        <p:nvPr/>
      </p:nvGrpSpPr>
      <p:grpSpPr>
        <a:xfrm>
          <a:off x="0" y="0"/>
          <a:ext cx="0" cy="0"/>
          <a:chOff x="0" y="0"/>
          <a:chExt cx="0" cy="0"/>
        </a:xfrm>
      </p:grpSpPr>
      <p:sp>
        <p:nvSpPr>
          <p:cNvPr id="1233" name="Shape 1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34" name="Shape 1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9" name="Shape 1239"/>
        <p:cNvGrpSpPr/>
        <p:nvPr/>
      </p:nvGrpSpPr>
      <p:grpSpPr>
        <a:xfrm>
          <a:off x="0" y="0"/>
          <a:ext cx="0" cy="0"/>
          <a:chOff x="0" y="0"/>
          <a:chExt cx="0" cy="0"/>
        </a:xfrm>
      </p:grpSpPr>
      <p:sp>
        <p:nvSpPr>
          <p:cNvPr id="1240" name="Shape 12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41" name="Shape 1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7" name="Shape 1257"/>
        <p:cNvGrpSpPr/>
        <p:nvPr/>
      </p:nvGrpSpPr>
      <p:grpSpPr>
        <a:xfrm>
          <a:off x="0" y="0"/>
          <a:ext cx="0" cy="0"/>
          <a:chOff x="0" y="0"/>
          <a:chExt cx="0" cy="0"/>
        </a:xfrm>
      </p:grpSpPr>
      <p:sp>
        <p:nvSpPr>
          <p:cNvPr id="1258" name="Shape 125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259" name="Shape 125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60" name="Shape 126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5" name="Shape 1265"/>
        <p:cNvGrpSpPr/>
        <p:nvPr/>
      </p:nvGrpSpPr>
      <p:grpSpPr>
        <a:xfrm>
          <a:off x="0" y="0"/>
          <a:ext cx="0" cy="0"/>
          <a:chOff x="0" y="0"/>
          <a:chExt cx="0" cy="0"/>
        </a:xfrm>
      </p:grpSpPr>
      <p:sp>
        <p:nvSpPr>
          <p:cNvPr id="1266" name="Shape 12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67" name="Shape 1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2" name="Shape 1272"/>
        <p:cNvGrpSpPr/>
        <p:nvPr/>
      </p:nvGrpSpPr>
      <p:grpSpPr>
        <a:xfrm>
          <a:off x="0" y="0"/>
          <a:ext cx="0" cy="0"/>
          <a:chOff x="0" y="0"/>
          <a:chExt cx="0" cy="0"/>
        </a:xfrm>
      </p:grpSpPr>
      <p:sp>
        <p:nvSpPr>
          <p:cNvPr id="1273" name="Shape 127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274" name="Shape 127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75" name="Shape 1275"/>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2" name="Shape 1282"/>
        <p:cNvGrpSpPr/>
        <p:nvPr/>
      </p:nvGrpSpPr>
      <p:grpSpPr>
        <a:xfrm>
          <a:off x="0" y="0"/>
          <a:ext cx="0" cy="0"/>
          <a:chOff x="0" y="0"/>
          <a:chExt cx="0" cy="0"/>
        </a:xfrm>
      </p:grpSpPr>
      <p:sp>
        <p:nvSpPr>
          <p:cNvPr id="1283" name="Shape 1283"/>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284" name="Shape 128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85" name="Shape 1285"/>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9" name="Shape 1289"/>
        <p:cNvGrpSpPr/>
        <p:nvPr/>
      </p:nvGrpSpPr>
      <p:grpSpPr>
        <a:xfrm>
          <a:off x="0" y="0"/>
          <a:ext cx="0" cy="0"/>
          <a:chOff x="0" y="0"/>
          <a:chExt cx="0" cy="0"/>
        </a:xfrm>
      </p:grpSpPr>
      <p:sp>
        <p:nvSpPr>
          <p:cNvPr id="1290" name="Shape 129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291" name="Shape 129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92" name="Shape 129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6" name="Shape 1296"/>
        <p:cNvGrpSpPr/>
        <p:nvPr/>
      </p:nvGrpSpPr>
      <p:grpSpPr>
        <a:xfrm>
          <a:off x="0" y="0"/>
          <a:ext cx="0" cy="0"/>
          <a:chOff x="0" y="0"/>
          <a:chExt cx="0" cy="0"/>
        </a:xfrm>
      </p:grpSpPr>
      <p:sp>
        <p:nvSpPr>
          <p:cNvPr id="1297" name="Shape 129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298" name="Shape 129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99" name="Shape 129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3" name="Shape 1303"/>
        <p:cNvGrpSpPr/>
        <p:nvPr/>
      </p:nvGrpSpPr>
      <p:grpSpPr>
        <a:xfrm>
          <a:off x="0" y="0"/>
          <a:ext cx="0" cy="0"/>
          <a:chOff x="0" y="0"/>
          <a:chExt cx="0" cy="0"/>
        </a:xfrm>
      </p:grpSpPr>
      <p:sp>
        <p:nvSpPr>
          <p:cNvPr id="1304" name="Shape 130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305" name="Shape 130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06" name="Shape 130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1" name="Shape 1311"/>
        <p:cNvGrpSpPr/>
        <p:nvPr/>
      </p:nvGrpSpPr>
      <p:grpSpPr>
        <a:xfrm>
          <a:off x="0" y="0"/>
          <a:ext cx="0" cy="0"/>
          <a:chOff x="0" y="0"/>
          <a:chExt cx="0" cy="0"/>
        </a:xfrm>
      </p:grpSpPr>
      <p:sp>
        <p:nvSpPr>
          <p:cNvPr id="1312" name="Shape 131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313" name="Shape 131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14" name="Shape 131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8" name="Shape 1318"/>
        <p:cNvGrpSpPr/>
        <p:nvPr/>
      </p:nvGrpSpPr>
      <p:grpSpPr>
        <a:xfrm>
          <a:off x="0" y="0"/>
          <a:ext cx="0" cy="0"/>
          <a:chOff x="0" y="0"/>
          <a:chExt cx="0" cy="0"/>
        </a:xfrm>
      </p:grpSpPr>
      <p:sp>
        <p:nvSpPr>
          <p:cNvPr id="1319" name="Shape 131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320" name="Shape 132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21" name="Shape 1321"/>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5" name="Shape 1325"/>
        <p:cNvGrpSpPr/>
        <p:nvPr/>
      </p:nvGrpSpPr>
      <p:grpSpPr>
        <a:xfrm>
          <a:off x="0" y="0"/>
          <a:ext cx="0" cy="0"/>
          <a:chOff x="0" y="0"/>
          <a:chExt cx="0" cy="0"/>
        </a:xfrm>
      </p:grpSpPr>
      <p:sp>
        <p:nvSpPr>
          <p:cNvPr id="1326" name="Shape 132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327" name="Shape 132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28" name="Shape 132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7" name="Shape 1347"/>
        <p:cNvGrpSpPr/>
        <p:nvPr/>
      </p:nvGrpSpPr>
      <p:grpSpPr>
        <a:xfrm>
          <a:off x="0" y="0"/>
          <a:ext cx="0" cy="0"/>
          <a:chOff x="0" y="0"/>
          <a:chExt cx="0" cy="0"/>
        </a:xfrm>
      </p:grpSpPr>
      <p:sp>
        <p:nvSpPr>
          <p:cNvPr id="1348" name="Shape 134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349" name="Shape 13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50" name="Shape 1350"/>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9" name="Shape 1369"/>
        <p:cNvGrpSpPr/>
        <p:nvPr/>
      </p:nvGrpSpPr>
      <p:grpSpPr>
        <a:xfrm>
          <a:off x="0" y="0"/>
          <a:ext cx="0" cy="0"/>
          <a:chOff x="0" y="0"/>
          <a:chExt cx="0" cy="0"/>
        </a:xfrm>
      </p:grpSpPr>
      <p:sp>
        <p:nvSpPr>
          <p:cNvPr id="1370" name="Shape 1370"/>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371" name="Shape 137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72" name="Shape 1372"/>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1" name="Shape 1401"/>
        <p:cNvGrpSpPr/>
        <p:nvPr/>
      </p:nvGrpSpPr>
      <p:grpSpPr>
        <a:xfrm>
          <a:off x="0" y="0"/>
          <a:ext cx="0" cy="0"/>
          <a:chOff x="0" y="0"/>
          <a:chExt cx="0" cy="0"/>
        </a:xfrm>
      </p:grpSpPr>
      <p:sp>
        <p:nvSpPr>
          <p:cNvPr id="1402" name="Shape 1402"/>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403" name="Shape 140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04" name="Shape 1404"/>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3" name="Shape 1433"/>
        <p:cNvGrpSpPr/>
        <p:nvPr/>
      </p:nvGrpSpPr>
      <p:grpSpPr>
        <a:xfrm>
          <a:off x="0" y="0"/>
          <a:ext cx="0" cy="0"/>
          <a:chOff x="0" y="0"/>
          <a:chExt cx="0" cy="0"/>
        </a:xfrm>
      </p:grpSpPr>
      <p:sp>
        <p:nvSpPr>
          <p:cNvPr id="1434" name="Shape 1434"/>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435" name="Shape 143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36" name="Shape 1436"/>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6" name="Shape 1466"/>
        <p:cNvGrpSpPr/>
        <p:nvPr/>
      </p:nvGrpSpPr>
      <p:grpSpPr>
        <a:xfrm>
          <a:off x="0" y="0"/>
          <a:ext cx="0" cy="0"/>
          <a:chOff x="0" y="0"/>
          <a:chExt cx="0" cy="0"/>
        </a:xfrm>
      </p:grpSpPr>
      <p:sp>
        <p:nvSpPr>
          <p:cNvPr id="1467" name="Shape 146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468" name="Shape 146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69" name="Shape 1469"/>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6" name="Shape 1496"/>
        <p:cNvGrpSpPr/>
        <p:nvPr/>
      </p:nvGrpSpPr>
      <p:grpSpPr>
        <a:xfrm>
          <a:off x="0" y="0"/>
          <a:ext cx="0" cy="0"/>
          <a:chOff x="0" y="0"/>
          <a:chExt cx="0" cy="0"/>
        </a:xfrm>
      </p:grpSpPr>
      <p:sp>
        <p:nvSpPr>
          <p:cNvPr id="1497" name="Shape 14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98" name="Shape 1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5" name="Shape 1525"/>
        <p:cNvGrpSpPr/>
        <p:nvPr/>
      </p:nvGrpSpPr>
      <p:grpSpPr>
        <a:xfrm>
          <a:off x="0" y="0"/>
          <a:ext cx="0" cy="0"/>
          <a:chOff x="0" y="0"/>
          <a:chExt cx="0" cy="0"/>
        </a:xfrm>
      </p:grpSpPr>
      <p:sp>
        <p:nvSpPr>
          <p:cNvPr id="1526" name="Shape 1526"/>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3200" u="none">
                <a:solidFill>
                  <a:srgbClr val="000000"/>
                </a:solidFill>
                <a:latin typeface="Arial"/>
                <a:ea typeface="Arial"/>
                <a:cs typeface="Arial"/>
                <a:sym typeface="Arial"/>
              </a:rPr>
              <a:t>‹#›</a:t>
            </a:fld>
          </a:p>
        </p:txBody>
      </p:sp>
      <p:sp>
        <p:nvSpPr>
          <p:cNvPr id="1527" name="Shape 152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528" name="Shape 1528"/>
          <p:cNvSpPr txBox="1"/>
          <p:nvPr>
            <p:ph idx="1" type="body"/>
          </p:nvPr>
        </p:nvSpPr>
        <p:spPr>
          <a:xfrm>
            <a:off x="914400" y="4343400"/>
            <a:ext cx="5029199" cy="4114800"/>
          </a:xfrm>
          <a:prstGeom prst="rect">
            <a:avLst/>
          </a:prstGeom>
          <a:noFill/>
          <a:ln>
            <a:noFill/>
          </a:ln>
        </p:spPr>
        <p:txBody>
          <a:bodyPr anchorCtr="0" anchor="t" bIns="46025" lIns="92075" rIns="92075" tIns="46025">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7" name="Shape 1557"/>
        <p:cNvGrpSpPr/>
        <p:nvPr/>
      </p:nvGrpSpPr>
      <p:grpSpPr>
        <a:xfrm>
          <a:off x="0" y="0"/>
          <a:ext cx="0" cy="0"/>
          <a:chOff x="0" y="0"/>
          <a:chExt cx="0" cy="0"/>
        </a:xfrm>
      </p:grpSpPr>
      <p:sp>
        <p:nvSpPr>
          <p:cNvPr id="1558" name="Shape 15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59" name="Shape 15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5" name="Shape 1585"/>
        <p:cNvGrpSpPr/>
        <p:nvPr/>
      </p:nvGrpSpPr>
      <p:grpSpPr>
        <a:xfrm>
          <a:off x="0" y="0"/>
          <a:ext cx="0" cy="0"/>
          <a:chOff x="0" y="0"/>
          <a:chExt cx="0" cy="0"/>
        </a:xfrm>
      </p:grpSpPr>
      <p:sp>
        <p:nvSpPr>
          <p:cNvPr id="1586" name="Shape 15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87" name="Shape 15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4" name="Shape 1614"/>
        <p:cNvGrpSpPr/>
        <p:nvPr/>
      </p:nvGrpSpPr>
      <p:grpSpPr>
        <a:xfrm>
          <a:off x="0" y="0"/>
          <a:ext cx="0" cy="0"/>
          <a:chOff x="0" y="0"/>
          <a:chExt cx="0" cy="0"/>
        </a:xfrm>
      </p:grpSpPr>
      <p:sp>
        <p:nvSpPr>
          <p:cNvPr id="1615" name="Shape 16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16" name="Shape 16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4" name="Shape 1644"/>
        <p:cNvGrpSpPr/>
        <p:nvPr/>
      </p:nvGrpSpPr>
      <p:grpSpPr>
        <a:xfrm>
          <a:off x="0" y="0"/>
          <a:ext cx="0" cy="0"/>
          <a:chOff x="0" y="0"/>
          <a:chExt cx="0" cy="0"/>
        </a:xfrm>
      </p:grpSpPr>
      <p:sp>
        <p:nvSpPr>
          <p:cNvPr id="1645" name="Shape 16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46" name="Shape 16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4" name="Shape 1674"/>
        <p:cNvGrpSpPr/>
        <p:nvPr/>
      </p:nvGrpSpPr>
      <p:grpSpPr>
        <a:xfrm>
          <a:off x="0" y="0"/>
          <a:ext cx="0" cy="0"/>
          <a:chOff x="0" y="0"/>
          <a:chExt cx="0" cy="0"/>
        </a:xfrm>
      </p:grpSpPr>
      <p:sp>
        <p:nvSpPr>
          <p:cNvPr id="1675" name="Shape 16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76" name="Shape 16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accent1"/>
              </a:buClr>
              <a:buFont typeface="Arial"/>
              <a:buNone/>
              <a:defRPr b="0" i="0" sz="3200" u="none" cap="none" strike="noStrike">
                <a:solidFill>
                  <a:schemeClr val="lt1"/>
                </a:solidFill>
                <a:latin typeface="Arial"/>
                <a:ea typeface="Arial"/>
                <a:cs typeface="Arial"/>
                <a:sym typeface="Arial"/>
              </a:defRPr>
            </a:lvl1pPr>
            <a:lvl2pPr indent="0" lvl="1" marL="457200" marR="0" rtl="0" algn="ctr">
              <a:spcBef>
                <a:spcPts val="640"/>
              </a:spcBef>
              <a:spcAft>
                <a:spcPts val="0"/>
              </a:spcAft>
              <a:buClr>
                <a:schemeClr val="accent1"/>
              </a:buClr>
              <a:buFont typeface="Arial"/>
              <a:buNone/>
              <a:defRPr b="0" i="0" sz="3200" u="none" cap="none" strike="noStrike">
                <a:solidFill>
                  <a:schemeClr val="lt1"/>
                </a:solidFill>
                <a:latin typeface="Arial"/>
                <a:ea typeface="Arial"/>
                <a:cs typeface="Arial"/>
                <a:sym typeface="Arial"/>
              </a:defRPr>
            </a:lvl2pPr>
            <a:lvl3pPr indent="0" lvl="2" marL="914400" marR="0" rtl="0" algn="ctr">
              <a:spcBef>
                <a:spcPts val="480"/>
              </a:spcBef>
              <a:spcAft>
                <a:spcPts val="0"/>
              </a:spcAft>
              <a:buClr>
                <a:schemeClr val="lt1"/>
              </a:buClr>
              <a:buFont typeface="Times New Roman"/>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4pPr>
            <a:lvl5pPr indent="0" lvl="4" marL="18288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5pPr>
            <a:lvl6pPr indent="0" lvl="5" marL="22860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6pPr>
            <a:lvl7pPr indent="0" lvl="6" marL="27432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7pPr>
            <a:lvl8pPr indent="0" lvl="7" marL="32004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8pPr>
            <a:lvl9pPr indent="0" lvl="8" marL="3657600" marR="0" rtl="0" algn="ctr">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9pPr>
          </a:lstStyle>
          <a:p/>
        </p:txBody>
      </p:sp>
      <p:sp>
        <p:nvSpPr>
          <p:cNvPr id="22" name="Shape 22"/>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3" name="Shape 23"/>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4" name="Shape 24"/>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74" name="Shape 174"/>
        <p:cNvGrpSpPr/>
        <p:nvPr/>
      </p:nvGrpSpPr>
      <p:grpSpPr>
        <a:xfrm>
          <a:off x="0" y="0"/>
          <a:ext cx="0" cy="0"/>
          <a:chOff x="0" y="0"/>
          <a:chExt cx="0" cy="0"/>
        </a:xfrm>
      </p:grpSpPr>
      <p:sp>
        <p:nvSpPr>
          <p:cNvPr id="175" name="Shape 175"/>
          <p:cNvSpPr txBox="1"/>
          <p:nvPr>
            <p:ph type="title"/>
          </p:nvPr>
        </p:nvSpPr>
        <p:spPr>
          <a:xfrm>
            <a:off x="457200" y="273050"/>
            <a:ext cx="3008313" cy="1162049"/>
          </a:xfrm>
          <a:prstGeom prst="rect">
            <a:avLst/>
          </a:prstGeom>
          <a:noFill/>
          <a:ln>
            <a:noFill/>
          </a:ln>
        </p:spPr>
        <p:txBody>
          <a:bodyPr anchorCtr="1" anchor="b" bIns="91425" lIns="91425" rIns="91425" tIns="91425"/>
          <a:lstStyle>
            <a:lvl1pPr indent="0" lvl="0" marL="0" marR="0" rtl="0" algn="l">
              <a:spcBef>
                <a:spcPts val="0"/>
              </a:spcBef>
              <a:spcAft>
                <a:spcPts val="0"/>
              </a:spcAft>
              <a:buNone/>
              <a:defRPr b="1" i="0" sz="20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76" name="Shape 17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107950" lvl="1" marL="742950" marR="0" rtl="0" algn="l">
              <a:spcBef>
                <a:spcPts val="560"/>
              </a:spcBef>
              <a:spcAft>
                <a:spcPts val="0"/>
              </a:spcAft>
              <a:buClr>
                <a:schemeClr val="accent1"/>
              </a:buClr>
              <a:buSzPct val="100000"/>
              <a:buFont typeface="Arial"/>
              <a:buChar char="–"/>
              <a:defRPr b="0" i="0" sz="28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77" name="Shape 17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accent1"/>
              </a:buClr>
              <a:buFont typeface="Arial"/>
              <a:buNone/>
              <a:defRPr b="0" i="0" sz="1400" u="none" cap="none" strike="noStrike">
                <a:solidFill>
                  <a:schemeClr val="lt1"/>
                </a:solidFill>
                <a:latin typeface="Arial"/>
                <a:ea typeface="Arial"/>
                <a:cs typeface="Arial"/>
                <a:sym typeface="Arial"/>
              </a:defRPr>
            </a:lvl1pPr>
            <a:lvl2pPr indent="0" lvl="1" marL="457200" marR="0" rtl="0" algn="l">
              <a:spcBef>
                <a:spcPts val="240"/>
              </a:spcBef>
              <a:spcAft>
                <a:spcPts val="0"/>
              </a:spcAft>
              <a:buClr>
                <a:schemeClr val="accent1"/>
              </a:buClr>
              <a:buFont typeface="Arial"/>
              <a:buNone/>
              <a:defRPr b="0" i="0" sz="1200" u="none" cap="none" strike="noStrike">
                <a:solidFill>
                  <a:schemeClr val="lt1"/>
                </a:solidFill>
                <a:latin typeface="Arial"/>
                <a:ea typeface="Arial"/>
                <a:cs typeface="Arial"/>
                <a:sym typeface="Arial"/>
              </a:defRPr>
            </a:lvl2pPr>
            <a:lvl3pPr indent="0" lvl="2" marL="914400" marR="0" rtl="0" algn="l">
              <a:spcBef>
                <a:spcPts val="200"/>
              </a:spcBef>
              <a:spcAft>
                <a:spcPts val="0"/>
              </a:spcAft>
              <a:buClr>
                <a:schemeClr val="lt1"/>
              </a:buClr>
              <a:buFont typeface="Times New Roman"/>
              <a:buNone/>
              <a:defRPr b="0" i="0" sz="1000" u="none" cap="none" strike="noStrike">
                <a:solidFill>
                  <a:schemeClr val="lt1"/>
                </a:solidFill>
                <a:latin typeface="Times New Roman"/>
                <a:ea typeface="Times New Roman"/>
                <a:cs typeface="Times New Roman"/>
                <a:sym typeface="Times New Roman"/>
              </a:defRPr>
            </a:lvl3pPr>
            <a:lvl4pPr indent="0" lvl="3" marL="13716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4pPr>
            <a:lvl5pPr indent="0" lvl="4" marL="18288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5pPr>
            <a:lvl6pPr indent="0" lvl="5" marL="22860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6pPr>
            <a:lvl7pPr indent="0" lvl="6" marL="27432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7pPr>
            <a:lvl8pPr indent="0" lvl="7" marL="32004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8pPr>
            <a:lvl9pPr indent="0" lvl="8" marL="36576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9pPr>
          </a:lstStyle>
          <a:p/>
        </p:txBody>
      </p:sp>
      <p:sp>
        <p:nvSpPr>
          <p:cNvPr id="178" name="Shape 178"/>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79" name="Shape 179"/>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80" name="Shape 180"/>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91" name="Shape 191"/>
        <p:cNvGrpSpPr/>
        <p:nvPr/>
      </p:nvGrpSpPr>
      <p:grpSpPr>
        <a:xfrm>
          <a:off x="0" y="0"/>
          <a:ext cx="0" cy="0"/>
          <a:chOff x="0" y="0"/>
          <a:chExt cx="0" cy="0"/>
        </a:xfrm>
      </p:grpSpPr>
      <p:sp>
        <p:nvSpPr>
          <p:cNvPr id="192" name="Shape 192"/>
          <p:cNvSpPr txBox="1"/>
          <p:nvPr>
            <p:ph type="title"/>
          </p:nvPr>
        </p:nvSpPr>
        <p:spPr>
          <a:xfrm>
            <a:off x="1792288" y="4800600"/>
            <a:ext cx="5486399" cy="566737"/>
          </a:xfrm>
          <a:prstGeom prst="rect">
            <a:avLst/>
          </a:prstGeom>
          <a:noFill/>
          <a:ln>
            <a:noFill/>
          </a:ln>
        </p:spPr>
        <p:txBody>
          <a:bodyPr anchorCtr="1" anchor="b" bIns="91425" lIns="91425" rIns="91425" tIns="91425"/>
          <a:lstStyle>
            <a:lvl1pPr indent="0" lvl="0" marL="0" marR="0" rtl="0" algn="l">
              <a:spcBef>
                <a:spcPts val="0"/>
              </a:spcBef>
              <a:spcAft>
                <a:spcPts val="0"/>
              </a:spcAft>
              <a:buNone/>
              <a:defRPr b="1" i="0" sz="20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93" name="Shape 19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accent1"/>
              </a:buClr>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accent1"/>
              </a:buClr>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Font typeface="Times New Roman"/>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4pPr>
            <a:lvl5pPr indent="0" lvl="4" marL="18288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5pPr>
            <a:lvl6pPr indent="0" lvl="5" marL="22860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6pPr>
            <a:lvl7pPr indent="0" lvl="6" marL="27432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7pPr>
            <a:lvl8pPr indent="0" lvl="7" marL="32004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8pPr>
            <a:lvl9pPr indent="0" lvl="8" marL="3657600" marR="0" rtl="0" algn="l">
              <a:spcBef>
                <a:spcPts val="400"/>
              </a:spcBef>
              <a:spcAft>
                <a:spcPts val="0"/>
              </a:spcAft>
              <a:buClr>
                <a:schemeClr val="lt1"/>
              </a:buClr>
              <a:buFont typeface="Times New Roman"/>
              <a:buNone/>
              <a:defRPr b="0" i="0" sz="2000" u="none" cap="none" strike="noStrike">
                <a:solidFill>
                  <a:schemeClr val="lt1"/>
                </a:solidFill>
                <a:latin typeface="Times New Roman"/>
                <a:ea typeface="Times New Roman"/>
                <a:cs typeface="Times New Roman"/>
                <a:sym typeface="Times New Roman"/>
              </a:defRPr>
            </a:lvl9pPr>
          </a:lstStyle>
          <a:p/>
        </p:txBody>
      </p:sp>
      <p:sp>
        <p:nvSpPr>
          <p:cNvPr id="194" name="Shape 19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accent1"/>
              </a:buClr>
              <a:buFont typeface="Arial"/>
              <a:buNone/>
              <a:defRPr b="0" i="0" sz="1400" u="none" cap="none" strike="noStrike">
                <a:solidFill>
                  <a:schemeClr val="lt1"/>
                </a:solidFill>
                <a:latin typeface="Arial"/>
                <a:ea typeface="Arial"/>
                <a:cs typeface="Arial"/>
                <a:sym typeface="Arial"/>
              </a:defRPr>
            </a:lvl1pPr>
            <a:lvl2pPr indent="0" lvl="1" marL="457200" marR="0" rtl="0" algn="l">
              <a:spcBef>
                <a:spcPts val="240"/>
              </a:spcBef>
              <a:spcAft>
                <a:spcPts val="0"/>
              </a:spcAft>
              <a:buClr>
                <a:schemeClr val="accent1"/>
              </a:buClr>
              <a:buFont typeface="Arial"/>
              <a:buNone/>
              <a:defRPr b="0" i="0" sz="1200" u="none" cap="none" strike="noStrike">
                <a:solidFill>
                  <a:schemeClr val="lt1"/>
                </a:solidFill>
                <a:latin typeface="Arial"/>
                <a:ea typeface="Arial"/>
                <a:cs typeface="Arial"/>
                <a:sym typeface="Arial"/>
              </a:defRPr>
            </a:lvl2pPr>
            <a:lvl3pPr indent="0" lvl="2" marL="914400" marR="0" rtl="0" algn="l">
              <a:spcBef>
                <a:spcPts val="200"/>
              </a:spcBef>
              <a:spcAft>
                <a:spcPts val="0"/>
              </a:spcAft>
              <a:buClr>
                <a:schemeClr val="lt1"/>
              </a:buClr>
              <a:buFont typeface="Times New Roman"/>
              <a:buNone/>
              <a:defRPr b="0" i="0" sz="1000" u="none" cap="none" strike="noStrike">
                <a:solidFill>
                  <a:schemeClr val="lt1"/>
                </a:solidFill>
                <a:latin typeface="Times New Roman"/>
                <a:ea typeface="Times New Roman"/>
                <a:cs typeface="Times New Roman"/>
                <a:sym typeface="Times New Roman"/>
              </a:defRPr>
            </a:lvl3pPr>
            <a:lvl4pPr indent="0" lvl="3" marL="13716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4pPr>
            <a:lvl5pPr indent="0" lvl="4" marL="18288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5pPr>
            <a:lvl6pPr indent="0" lvl="5" marL="22860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6pPr>
            <a:lvl7pPr indent="0" lvl="6" marL="27432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7pPr>
            <a:lvl8pPr indent="0" lvl="7" marL="32004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8pPr>
            <a:lvl9pPr indent="0" lvl="8" marL="3657600" marR="0" rtl="0" algn="l">
              <a:spcBef>
                <a:spcPts val="180"/>
              </a:spcBef>
              <a:spcAft>
                <a:spcPts val="0"/>
              </a:spcAft>
              <a:buClr>
                <a:schemeClr val="lt1"/>
              </a:buClr>
              <a:buFont typeface="Times New Roman"/>
              <a:buNone/>
              <a:defRPr b="0" i="0" sz="900" u="none" cap="none" strike="noStrike">
                <a:solidFill>
                  <a:schemeClr val="lt1"/>
                </a:solidFill>
                <a:latin typeface="Times New Roman"/>
                <a:ea typeface="Times New Roman"/>
                <a:cs typeface="Times New Roman"/>
                <a:sym typeface="Times New Roman"/>
              </a:defRPr>
            </a:lvl9pPr>
          </a:lstStyle>
          <a:p/>
        </p:txBody>
      </p:sp>
      <p:sp>
        <p:nvSpPr>
          <p:cNvPr id="195" name="Shape 195"/>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96" name="Shape 196"/>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97" name="Shape 197"/>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08" name="Shape 208"/>
        <p:cNvGrpSpPr/>
        <p:nvPr/>
      </p:nvGrpSpPr>
      <p:grpSpPr>
        <a:xfrm>
          <a:off x="0" y="0"/>
          <a:ext cx="0" cy="0"/>
          <a:chOff x="0" y="0"/>
          <a:chExt cx="0" cy="0"/>
        </a:xfrm>
      </p:grpSpPr>
      <p:sp>
        <p:nvSpPr>
          <p:cNvPr id="209" name="Shape 209"/>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210" name="Shape 210"/>
          <p:cNvSpPr txBox="1"/>
          <p:nvPr>
            <p:ph idx="1" type="body"/>
          </p:nvPr>
        </p:nvSpPr>
        <p:spPr>
          <a:xfrm rot="5400000">
            <a:off x="2247899" y="-114300"/>
            <a:ext cx="4648199" cy="7772400"/>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211" name="Shape 211"/>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12" name="Shape 212"/>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13" name="Shape 213"/>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24" name="Shape 224"/>
        <p:cNvGrpSpPr/>
        <p:nvPr/>
      </p:nvGrpSpPr>
      <p:grpSpPr>
        <a:xfrm>
          <a:off x="0" y="0"/>
          <a:ext cx="0" cy="0"/>
          <a:chOff x="0" y="0"/>
          <a:chExt cx="0" cy="0"/>
        </a:xfrm>
      </p:grpSpPr>
      <p:sp>
        <p:nvSpPr>
          <p:cNvPr id="225" name="Shape 225"/>
          <p:cNvSpPr txBox="1"/>
          <p:nvPr>
            <p:ph type="title"/>
          </p:nvPr>
        </p:nvSpPr>
        <p:spPr>
          <a:xfrm rot="5400000">
            <a:off x="4743450" y="2381249"/>
            <a:ext cx="5486399" cy="19431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226" name="Shape 226"/>
          <p:cNvSpPr txBox="1"/>
          <p:nvPr>
            <p:ph idx="1" type="body"/>
          </p:nvPr>
        </p:nvSpPr>
        <p:spPr>
          <a:xfrm rot="5400000">
            <a:off x="781050" y="514349"/>
            <a:ext cx="5486399" cy="5676900"/>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227" name="Shape 227"/>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28" name="Shape 228"/>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29" name="Shape 229"/>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Media">
  <p:cSld name="Title, Text and Media Clip">
    <p:spTree>
      <p:nvGrpSpPr>
        <p:cNvPr id="35" name="Shape 35"/>
        <p:cNvGrpSpPr/>
        <p:nvPr/>
      </p:nvGrpSpPr>
      <p:grpSpPr>
        <a:xfrm>
          <a:off x="0" y="0"/>
          <a:ext cx="0" cy="0"/>
          <a:chOff x="0" y="0"/>
          <a:chExt cx="0" cy="0"/>
        </a:xfrm>
      </p:grpSpPr>
      <p:sp>
        <p:nvSpPr>
          <p:cNvPr id="36" name="Shape 36"/>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37" name="Shape 37"/>
          <p:cNvSpPr txBox="1"/>
          <p:nvPr>
            <p:ph idx="1" type="body"/>
          </p:nvPr>
        </p:nvSpPr>
        <p:spPr>
          <a:xfrm>
            <a:off x="685800" y="1447800"/>
            <a:ext cx="3809999"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8" name="Shape 38"/>
          <p:cNvSpPr/>
          <p:nvPr>
            <p:ph idx="2" type="media"/>
          </p:nvPr>
        </p:nvSpPr>
        <p:spPr>
          <a:xfrm>
            <a:off x="4648200" y="1447800"/>
            <a:ext cx="3809999"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9" name="Shape 39"/>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40" name="Shape 40"/>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41" name="Shape 41"/>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2" name="Shape 52"/>
        <p:cNvGrpSpPr/>
        <p:nvPr/>
      </p:nvGrpSpPr>
      <p:grpSpPr>
        <a:xfrm>
          <a:off x="0" y="0"/>
          <a:ext cx="0" cy="0"/>
          <a:chOff x="0" y="0"/>
          <a:chExt cx="0" cy="0"/>
        </a:xfrm>
      </p:grpSpPr>
      <p:sp>
        <p:nvSpPr>
          <p:cNvPr id="53" name="Shape 53"/>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54" name="Shape 54"/>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55" name="Shape 55"/>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56" name="Shape 56"/>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57" name="Shape 57"/>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
        <p:nvSpPr>
          <p:cNvPr id="69" name="Shape 69"/>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70" name="Shape 70"/>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71" name="Shape 71"/>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ontent">
    <p:spTree>
      <p:nvGrpSpPr>
        <p:cNvPr id="82" name="Shape 82"/>
        <p:cNvGrpSpPr/>
        <p:nvPr/>
      </p:nvGrpSpPr>
      <p:grpSpPr>
        <a:xfrm>
          <a:off x="0" y="0"/>
          <a:ext cx="0" cy="0"/>
          <a:chOff x="0" y="0"/>
          <a:chExt cx="0" cy="0"/>
        </a:xfrm>
      </p:grpSpPr>
      <p:sp>
        <p:nvSpPr>
          <p:cNvPr id="83" name="Shape 83"/>
          <p:cNvSpPr txBox="1"/>
          <p:nvPr>
            <p:ph idx="1" type="body"/>
          </p:nvPr>
        </p:nvSpPr>
        <p:spPr>
          <a:xfrm>
            <a:off x="685800" y="609600"/>
            <a:ext cx="7772400" cy="54863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84" name="Shape 84"/>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85" name="Shape 85"/>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86" name="Shape 86"/>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97" name="Shape 97"/>
        <p:cNvGrpSpPr/>
        <p:nvPr/>
      </p:nvGrpSpPr>
      <p:grpSpPr>
        <a:xfrm>
          <a:off x="0" y="0"/>
          <a:ext cx="0" cy="0"/>
          <a:chOff x="0" y="0"/>
          <a:chExt cx="0" cy="0"/>
        </a:xfrm>
      </p:grpSpPr>
      <p:sp>
        <p:nvSpPr>
          <p:cNvPr id="98" name="Shape 98"/>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99" name="Shape 99"/>
          <p:cNvSpPr txBox="1"/>
          <p:nvPr>
            <p:ph idx="1" type="body"/>
          </p:nvPr>
        </p:nvSpPr>
        <p:spPr>
          <a:xfrm>
            <a:off x="685800" y="1447800"/>
            <a:ext cx="3809999" cy="4648199"/>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accent1"/>
              </a:buClr>
              <a:buSzPct val="75000"/>
              <a:buFont typeface="Arial"/>
              <a:buChar char="●"/>
              <a:defRPr b="0" i="0" sz="2800" u="none" cap="none" strike="noStrike">
                <a:solidFill>
                  <a:schemeClr val="lt1"/>
                </a:solidFill>
                <a:latin typeface="Arial"/>
                <a:ea typeface="Arial"/>
                <a:cs typeface="Arial"/>
                <a:sym typeface="Arial"/>
              </a:defRPr>
            </a:lvl1pPr>
            <a:lvl2pPr indent="-133350" lvl="1" marL="742950" marR="0" rtl="0" algn="l">
              <a:spcBef>
                <a:spcPts val="480"/>
              </a:spcBef>
              <a:spcAft>
                <a:spcPts val="0"/>
              </a:spcAft>
              <a:buClr>
                <a:schemeClr val="accent1"/>
              </a:buClr>
              <a:buSzPct val="100000"/>
              <a:buFont typeface="Arial"/>
              <a:buChar char="–"/>
              <a:defRPr b="0" i="0" sz="2400" u="none" cap="none" strike="noStrike">
                <a:solidFill>
                  <a:schemeClr val="lt1"/>
                </a:solidFill>
                <a:latin typeface="Arial"/>
                <a:ea typeface="Arial"/>
                <a:cs typeface="Arial"/>
                <a:sym typeface="Arial"/>
              </a:defRPr>
            </a:lvl2pPr>
            <a:lvl3pPr indent="-101600" lvl="2" marL="1143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100" name="Shape 100"/>
          <p:cNvSpPr txBox="1"/>
          <p:nvPr>
            <p:ph idx="2" type="body"/>
          </p:nvPr>
        </p:nvSpPr>
        <p:spPr>
          <a:xfrm>
            <a:off x="4648200" y="1447800"/>
            <a:ext cx="3809999" cy="4648199"/>
          </a:xfrm>
          <a:prstGeom prst="rect">
            <a:avLst/>
          </a:prstGeom>
          <a:noFill/>
          <a:ln>
            <a:noFill/>
          </a:ln>
        </p:spPr>
        <p:txBody>
          <a:bodyPr anchorCtr="0" anchor="t" bIns="91425" lIns="91425" rIns="91425" tIns="91425"/>
          <a:lstStyle>
            <a:lvl1pPr indent="-209550" lvl="0" marL="342900" marR="0" rtl="0" algn="l">
              <a:spcBef>
                <a:spcPts val="560"/>
              </a:spcBef>
              <a:spcAft>
                <a:spcPts val="0"/>
              </a:spcAft>
              <a:buClr>
                <a:schemeClr val="accent1"/>
              </a:buClr>
              <a:buSzPct val="75000"/>
              <a:buFont typeface="Arial"/>
              <a:buChar char="●"/>
              <a:defRPr b="0" i="0" sz="2800" u="none" cap="none" strike="noStrike">
                <a:solidFill>
                  <a:schemeClr val="lt1"/>
                </a:solidFill>
                <a:latin typeface="Arial"/>
                <a:ea typeface="Arial"/>
                <a:cs typeface="Arial"/>
                <a:sym typeface="Arial"/>
              </a:defRPr>
            </a:lvl1pPr>
            <a:lvl2pPr indent="-133350" lvl="1" marL="742950" marR="0" rtl="0" algn="l">
              <a:spcBef>
                <a:spcPts val="480"/>
              </a:spcBef>
              <a:spcAft>
                <a:spcPts val="0"/>
              </a:spcAft>
              <a:buClr>
                <a:schemeClr val="accent1"/>
              </a:buClr>
              <a:buSzPct val="100000"/>
              <a:buFont typeface="Arial"/>
              <a:buChar char="–"/>
              <a:defRPr b="0" i="0" sz="2400" u="none" cap="none" strike="noStrike">
                <a:solidFill>
                  <a:schemeClr val="lt1"/>
                </a:solidFill>
                <a:latin typeface="Arial"/>
                <a:ea typeface="Arial"/>
                <a:cs typeface="Arial"/>
                <a:sym typeface="Arial"/>
              </a:defRPr>
            </a:lvl2pPr>
            <a:lvl3pPr indent="-101600" lvl="2" marL="1143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101" name="Shape 101"/>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02" name="Shape 102"/>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03" name="Shape 103"/>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4" name="Shape 124"/>
        <p:cNvGrpSpPr/>
        <p:nvPr/>
      </p:nvGrpSpPr>
      <p:grpSpPr>
        <a:xfrm>
          <a:off x="0" y="0"/>
          <a:ext cx="0" cy="0"/>
          <a:chOff x="0" y="0"/>
          <a:chExt cx="0" cy="0"/>
        </a:xfrm>
      </p:grpSpPr>
      <p:sp>
        <p:nvSpPr>
          <p:cNvPr id="125" name="Shape 125"/>
          <p:cNvSpPr txBox="1"/>
          <p:nvPr>
            <p:ph type="title"/>
          </p:nvPr>
        </p:nvSpPr>
        <p:spPr>
          <a:xfrm>
            <a:off x="722312" y="4406900"/>
            <a:ext cx="7772400" cy="1362075"/>
          </a:xfrm>
          <a:prstGeom prst="rect">
            <a:avLst/>
          </a:prstGeom>
          <a:noFill/>
          <a:ln>
            <a:noFill/>
          </a:ln>
        </p:spPr>
        <p:txBody>
          <a:bodyPr anchorCtr="1" anchor="t" bIns="91425" lIns="91425" rIns="91425" tIns="91425"/>
          <a:lstStyle>
            <a:lvl1pPr indent="0" lvl="0" marL="0" marR="0" rtl="0" algn="l">
              <a:spcBef>
                <a:spcPts val="0"/>
              </a:spcBef>
              <a:spcAft>
                <a:spcPts val="0"/>
              </a:spcAft>
              <a:buNone/>
              <a:defRPr b="1" i="0" sz="40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26" name="Shape 12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accent1"/>
              </a:buClr>
              <a:buFont typeface="Arial"/>
              <a:buNone/>
              <a:defRPr b="0" i="0" sz="2000" u="none" cap="none" strike="noStrike">
                <a:solidFill>
                  <a:schemeClr val="lt1"/>
                </a:solidFill>
                <a:latin typeface="Arial"/>
                <a:ea typeface="Arial"/>
                <a:cs typeface="Arial"/>
                <a:sym typeface="Arial"/>
              </a:defRPr>
            </a:lvl1pPr>
            <a:lvl2pPr indent="0" lvl="1" marL="457200" marR="0" rtl="0" algn="l">
              <a:spcBef>
                <a:spcPts val="360"/>
              </a:spcBef>
              <a:spcAft>
                <a:spcPts val="0"/>
              </a:spcAft>
              <a:buClr>
                <a:schemeClr val="accent1"/>
              </a:buClr>
              <a:buFont typeface="Arial"/>
              <a:buNone/>
              <a:defRPr b="0" i="0" sz="1800" u="none" cap="none" strike="noStrike">
                <a:solidFill>
                  <a:schemeClr val="lt1"/>
                </a:solidFill>
                <a:latin typeface="Arial"/>
                <a:ea typeface="Arial"/>
                <a:cs typeface="Arial"/>
                <a:sym typeface="Arial"/>
              </a:defRPr>
            </a:lvl2pPr>
            <a:lvl3pPr indent="0" lvl="2" marL="914400" marR="0" rtl="0" algn="l">
              <a:spcBef>
                <a:spcPts val="320"/>
              </a:spcBef>
              <a:spcAft>
                <a:spcPts val="0"/>
              </a:spcAft>
              <a:buClr>
                <a:schemeClr val="lt1"/>
              </a:buClr>
              <a:buFont typeface="Times New Roman"/>
              <a:buNone/>
              <a:defRPr b="0" i="0" sz="1600" u="none" cap="none" strike="noStrike">
                <a:solidFill>
                  <a:schemeClr val="lt1"/>
                </a:solidFill>
                <a:latin typeface="Times New Roman"/>
                <a:ea typeface="Times New Roman"/>
                <a:cs typeface="Times New Roman"/>
                <a:sym typeface="Times New Roman"/>
              </a:defRPr>
            </a:lvl3pPr>
            <a:lvl4pPr indent="0" lvl="3" marL="13716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4pPr>
            <a:lvl5pPr indent="0" lvl="4" marL="18288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5pPr>
            <a:lvl6pPr indent="0" lvl="5" marL="22860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6pPr>
            <a:lvl7pPr indent="0" lvl="6" marL="27432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7pPr>
            <a:lvl8pPr indent="0" lvl="7" marL="32004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8pPr>
            <a:lvl9pPr indent="0" lvl="8" marL="3657600" marR="0" rtl="0" algn="l">
              <a:spcBef>
                <a:spcPts val="280"/>
              </a:spcBef>
              <a:spcAft>
                <a:spcPts val="0"/>
              </a:spcAft>
              <a:buClr>
                <a:schemeClr val="lt1"/>
              </a:buClr>
              <a:buFont typeface="Times New Roman"/>
              <a:buNone/>
              <a:defRPr b="0" i="0" sz="1400" u="none" cap="none" strike="noStrike">
                <a:solidFill>
                  <a:schemeClr val="lt1"/>
                </a:solidFill>
                <a:latin typeface="Times New Roman"/>
                <a:ea typeface="Times New Roman"/>
                <a:cs typeface="Times New Roman"/>
                <a:sym typeface="Times New Roman"/>
              </a:defRPr>
            </a:lvl9pPr>
          </a:lstStyle>
          <a:p/>
        </p:txBody>
      </p:sp>
      <p:sp>
        <p:nvSpPr>
          <p:cNvPr id="127" name="Shape 127"/>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28" name="Shape 128"/>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29" name="Shape 129"/>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4637"/>
            <a:ext cx="8229600" cy="1143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42" name="Shape 1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accent1"/>
              </a:buClr>
              <a:buFont typeface="Arial"/>
              <a:buNone/>
              <a:defRPr b="1" i="0" sz="2400" u="none" cap="none" strike="noStrike">
                <a:solidFill>
                  <a:schemeClr val="lt1"/>
                </a:solidFill>
                <a:latin typeface="Arial"/>
                <a:ea typeface="Arial"/>
                <a:cs typeface="Arial"/>
                <a:sym typeface="Arial"/>
              </a:defRPr>
            </a:lvl1pPr>
            <a:lvl2pPr indent="0" lvl="1" marL="457200" marR="0" rtl="0" algn="l">
              <a:spcBef>
                <a:spcPts val="400"/>
              </a:spcBef>
              <a:spcAft>
                <a:spcPts val="0"/>
              </a:spcAft>
              <a:buClr>
                <a:schemeClr val="accent1"/>
              </a:buClr>
              <a:buFont typeface="Arial"/>
              <a:buNone/>
              <a:defRPr b="1" i="0" sz="2000" u="none" cap="none" strike="noStrike">
                <a:solidFill>
                  <a:schemeClr val="lt1"/>
                </a:solidFill>
                <a:latin typeface="Arial"/>
                <a:ea typeface="Arial"/>
                <a:cs typeface="Arial"/>
                <a:sym typeface="Arial"/>
              </a:defRPr>
            </a:lvl2pPr>
            <a:lvl3pPr indent="0" lvl="2" marL="914400" marR="0" rtl="0" algn="l">
              <a:spcBef>
                <a:spcPts val="360"/>
              </a:spcBef>
              <a:spcAft>
                <a:spcPts val="0"/>
              </a:spcAft>
              <a:buClr>
                <a:schemeClr val="lt1"/>
              </a:buClr>
              <a:buFont typeface="Times New Roman"/>
              <a:buNone/>
              <a:defRPr b="1"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4pPr>
            <a:lvl5pPr indent="0" lvl="4" marL="18288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5pPr>
            <a:lvl6pPr indent="0" lvl="5" marL="22860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6pPr>
            <a:lvl7pPr indent="0" lvl="6" marL="27432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7pPr>
            <a:lvl8pPr indent="0" lvl="7" marL="32004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8pPr>
            <a:lvl9pPr indent="0" lvl="8" marL="36576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9pPr>
          </a:lstStyle>
          <a:p/>
        </p:txBody>
      </p:sp>
      <p:sp>
        <p:nvSpPr>
          <p:cNvPr id="143" name="Shape 1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228600" lvl="0" marL="342900" marR="0" rtl="0" algn="l">
              <a:spcBef>
                <a:spcPts val="480"/>
              </a:spcBef>
              <a:spcAft>
                <a:spcPts val="0"/>
              </a:spcAft>
              <a:buClr>
                <a:schemeClr val="accent1"/>
              </a:buClr>
              <a:buSzPct val="75000"/>
              <a:buFont typeface="Arial"/>
              <a:buChar char="●"/>
              <a:defRPr b="0" i="0" sz="2400" u="none" cap="none" strike="noStrike">
                <a:solidFill>
                  <a:schemeClr val="lt1"/>
                </a:solidFill>
                <a:latin typeface="Arial"/>
                <a:ea typeface="Arial"/>
                <a:cs typeface="Arial"/>
                <a:sym typeface="Arial"/>
              </a:defRPr>
            </a:lvl1pPr>
            <a:lvl2pPr indent="-158750" lvl="1" marL="742950" marR="0" rtl="0" algn="l">
              <a:spcBef>
                <a:spcPts val="400"/>
              </a:spcBef>
              <a:spcAft>
                <a:spcPts val="0"/>
              </a:spcAft>
              <a:buClr>
                <a:schemeClr val="accent1"/>
              </a:buClr>
              <a:buSzPct val="100000"/>
              <a:buFont typeface="Arial"/>
              <a:buChar char="–"/>
              <a:defRPr b="0" i="0" sz="2000" u="none" cap="none" strike="noStrike">
                <a:solidFill>
                  <a:schemeClr val="lt1"/>
                </a:solidFill>
                <a:latin typeface="Arial"/>
                <a:ea typeface="Arial"/>
                <a:cs typeface="Arial"/>
                <a:sym typeface="Arial"/>
              </a:defRPr>
            </a:lvl2pPr>
            <a:lvl3pPr indent="-114300" lvl="2" marL="11430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144" name="Shape 1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accent1"/>
              </a:buClr>
              <a:buFont typeface="Arial"/>
              <a:buNone/>
              <a:defRPr b="1" i="0" sz="2400" u="none" cap="none" strike="noStrike">
                <a:solidFill>
                  <a:schemeClr val="lt1"/>
                </a:solidFill>
                <a:latin typeface="Arial"/>
                <a:ea typeface="Arial"/>
                <a:cs typeface="Arial"/>
                <a:sym typeface="Arial"/>
              </a:defRPr>
            </a:lvl1pPr>
            <a:lvl2pPr indent="0" lvl="1" marL="457200" marR="0" rtl="0" algn="l">
              <a:spcBef>
                <a:spcPts val="400"/>
              </a:spcBef>
              <a:spcAft>
                <a:spcPts val="0"/>
              </a:spcAft>
              <a:buClr>
                <a:schemeClr val="accent1"/>
              </a:buClr>
              <a:buFont typeface="Arial"/>
              <a:buNone/>
              <a:defRPr b="1" i="0" sz="2000" u="none" cap="none" strike="noStrike">
                <a:solidFill>
                  <a:schemeClr val="lt1"/>
                </a:solidFill>
                <a:latin typeface="Arial"/>
                <a:ea typeface="Arial"/>
                <a:cs typeface="Arial"/>
                <a:sym typeface="Arial"/>
              </a:defRPr>
            </a:lvl2pPr>
            <a:lvl3pPr indent="0" lvl="2" marL="914400" marR="0" rtl="0" algn="l">
              <a:spcBef>
                <a:spcPts val="360"/>
              </a:spcBef>
              <a:spcAft>
                <a:spcPts val="0"/>
              </a:spcAft>
              <a:buClr>
                <a:schemeClr val="lt1"/>
              </a:buClr>
              <a:buFont typeface="Times New Roman"/>
              <a:buNone/>
              <a:defRPr b="1"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4pPr>
            <a:lvl5pPr indent="0" lvl="4" marL="18288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5pPr>
            <a:lvl6pPr indent="0" lvl="5" marL="22860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6pPr>
            <a:lvl7pPr indent="0" lvl="6" marL="27432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7pPr>
            <a:lvl8pPr indent="0" lvl="7" marL="32004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8pPr>
            <a:lvl9pPr indent="0" lvl="8" marL="3657600" marR="0" rtl="0" algn="l">
              <a:spcBef>
                <a:spcPts val="320"/>
              </a:spcBef>
              <a:spcAft>
                <a:spcPts val="0"/>
              </a:spcAft>
              <a:buClr>
                <a:schemeClr val="lt1"/>
              </a:buClr>
              <a:buFont typeface="Times New Roman"/>
              <a:buNone/>
              <a:defRPr b="1" i="0" sz="1600" u="none" cap="none" strike="noStrike">
                <a:solidFill>
                  <a:schemeClr val="lt1"/>
                </a:solidFill>
                <a:latin typeface="Times New Roman"/>
                <a:ea typeface="Times New Roman"/>
                <a:cs typeface="Times New Roman"/>
                <a:sym typeface="Times New Roman"/>
              </a:defRPr>
            </a:lvl9pPr>
          </a:lstStyle>
          <a:p/>
        </p:txBody>
      </p:sp>
      <p:sp>
        <p:nvSpPr>
          <p:cNvPr id="145" name="Shape 1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228600" lvl="0" marL="342900" marR="0" rtl="0" algn="l">
              <a:spcBef>
                <a:spcPts val="480"/>
              </a:spcBef>
              <a:spcAft>
                <a:spcPts val="0"/>
              </a:spcAft>
              <a:buClr>
                <a:schemeClr val="accent1"/>
              </a:buClr>
              <a:buSzPct val="75000"/>
              <a:buFont typeface="Arial"/>
              <a:buChar char="●"/>
              <a:defRPr b="0" i="0" sz="2400" u="none" cap="none" strike="noStrike">
                <a:solidFill>
                  <a:schemeClr val="lt1"/>
                </a:solidFill>
                <a:latin typeface="Arial"/>
                <a:ea typeface="Arial"/>
                <a:cs typeface="Arial"/>
                <a:sym typeface="Arial"/>
              </a:defRPr>
            </a:lvl1pPr>
            <a:lvl2pPr indent="-158750" lvl="1" marL="742950" marR="0" rtl="0" algn="l">
              <a:spcBef>
                <a:spcPts val="400"/>
              </a:spcBef>
              <a:spcAft>
                <a:spcPts val="0"/>
              </a:spcAft>
              <a:buClr>
                <a:schemeClr val="accent1"/>
              </a:buClr>
              <a:buSzPct val="100000"/>
              <a:buFont typeface="Arial"/>
              <a:buChar char="–"/>
              <a:defRPr b="0" i="0" sz="2000" u="none" cap="none" strike="noStrike">
                <a:solidFill>
                  <a:schemeClr val="lt1"/>
                </a:solidFill>
                <a:latin typeface="Arial"/>
                <a:ea typeface="Arial"/>
                <a:cs typeface="Arial"/>
                <a:sym typeface="Arial"/>
              </a:defRPr>
            </a:lvl2pPr>
            <a:lvl3pPr indent="-114300" lvl="2" marL="1143000" marR="0" rtl="0" algn="l">
              <a:spcBef>
                <a:spcPts val="360"/>
              </a:spcBef>
              <a:spcAft>
                <a:spcPts val="0"/>
              </a:spcAft>
              <a:buClr>
                <a:schemeClr val="lt1"/>
              </a:buClr>
              <a:buSzPct val="100000"/>
              <a:buFont typeface="Times New Roman"/>
              <a:buChar char="•"/>
              <a:defRPr b="0" i="0" sz="1800" u="none" cap="none" strike="noStrike">
                <a:solidFill>
                  <a:schemeClr val="lt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lt1"/>
              </a:buClr>
              <a:buSzPct val="100000"/>
              <a:buFont typeface="Times New Roman"/>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146" name="Shape 146"/>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47" name="Shape 147"/>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48" name="Shape 148"/>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9" name="Shape 159"/>
        <p:cNvGrpSpPr/>
        <p:nvPr/>
      </p:nvGrpSpPr>
      <p:grpSpPr>
        <a:xfrm>
          <a:off x="0" y="0"/>
          <a:ext cx="0" cy="0"/>
          <a:chOff x="0" y="0"/>
          <a:chExt cx="0" cy="0"/>
        </a:xfrm>
      </p:grpSpPr>
      <p:sp>
        <p:nvSpPr>
          <p:cNvPr id="160" name="Shape 160"/>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61" name="Shape 161"/>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62" name="Shape 162"/>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63" name="Shape 163"/>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4.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15.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2.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0.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7.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9.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13.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9" name="Shape 9"/>
        <p:cNvGrpSpPr/>
        <p:nvPr/>
      </p:nvGrpSpPr>
      <p:grpSpPr>
        <a:xfrm>
          <a:off x="0" y="0"/>
          <a:ext cx="0" cy="0"/>
          <a:chOff x="0" y="0"/>
          <a:chExt cx="0" cy="0"/>
        </a:xfrm>
      </p:grpSpPr>
      <p:sp>
        <p:nvSpPr>
          <p:cNvPr id="10" name="Shape 10"/>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 name="Shape 11"/>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12" name="Shape 12"/>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 name="Shape 13"/>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 name="Shape 14"/>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5" name="Shape 15"/>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6" name="Shape 16"/>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7" name="Shape 17"/>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8" name="Shape 18"/>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149" name="Shape 149"/>
        <p:cNvGrpSpPr/>
        <p:nvPr/>
      </p:nvGrpSpPr>
      <p:grpSpPr>
        <a:xfrm>
          <a:off x="0" y="0"/>
          <a:ext cx="0" cy="0"/>
          <a:chOff x="0" y="0"/>
          <a:chExt cx="0" cy="0"/>
        </a:xfrm>
      </p:grpSpPr>
      <p:sp>
        <p:nvSpPr>
          <p:cNvPr id="150" name="Shape 150"/>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1" name="Shape 151"/>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152" name="Shape 152"/>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3" name="Shape 153"/>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4" name="Shape 154"/>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55" name="Shape 155"/>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56" name="Shape 156"/>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57" name="Shape 157"/>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58" name="Shape 158"/>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164" name="Shape 164"/>
        <p:cNvGrpSpPr/>
        <p:nvPr/>
      </p:nvGrpSpPr>
      <p:grpSpPr>
        <a:xfrm>
          <a:off x="0" y="0"/>
          <a:ext cx="0" cy="0"/>
          <a:chOff x="0" y="0"/>
          <a:chExt cx="0" cy="0"/>
        </a:xfrm>
      </p:grpSpPr>
      <p:sp>
        <p:nvSpPr>
          <p:cNvPr id="165" name="Shape 165"/>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6" name="Shape 166"/>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167" name="Shape 167"/>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8" name="Shape 168"/>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9" name="Shape 169"/>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70" name="Shape 170"/>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71" name="Shape 171"/>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72" name="Shape 172"/>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73" name="Shape 173"/>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181" name="Shape 181"/>
        <p:cNvGrpSpPr/>
        <p:nvPr/>
      </p:nvGrpSpPr>
      <p:grpSpPr>
        <a:xfrm>
          <a:off x="0" y="0"/>
          <a:ext cx="0" cy="0"/>
          <a:chOff x="0" y="0"/>
          <a:chExt cx="0" cy="0"/>
        </a:xfrm>
      </p:grpSpPr>
      <p:sp>
        <p:nvSpPr>
          <p:cNvPr id="182" name="Shape 182"/>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3" name="Shape 183"/>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184" name="Shape 184"/>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5" name="Shape 185"/>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6" name="Shape 186"/>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87" name="Shape 187"/>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88" name="Shape 188"/>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89" name="Shape 189"/>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90" name="Shape 190"/>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198" name="Shape 198"/>
        <p:cNvGrpSpPr/>
        <p:nvPr/>
      </p:nvGrpSpPr>
      <p:grpSpPr>
        <a:xfrm>
          <a:off x="0" y="0"/>
          <a:ext cx="0" cy="0"/>
          <a:chOff x="0" y="0"/>
          <a:chExt cx="0" cy="0"/>
        </a:xfrm>
      </p:grpSpPr>
      <p:sp>
        <p:nvSpPr>
          <p:cNvPr id="199" name="Shape 199"/>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0" name="Shape 200"/>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201" name="Shape 201"/>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2" name="Shape 202"/>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3" name="Shape 203"/>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204" name="Shape 204"/>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205" name="Shape 205"/>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06" name="Shape 206"/>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07" name="Shape 207"/>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214" name="Shape 214"/>
        <p:cNvGrpSpPr/>
        <p:nvPr/>
      </p:nvGrpSpPr>
      <p:grpSpPr>
        <a:xfrm>
          <a:off x="0" y="0"/>
          <a:ext cx="0" cy="0"/>
          <a:chOff x="0" y="0"/>
          <a:chExt cx="0" cy="0"/>
        </a:xfrm>
      </p:grpSpPr>
      <p:sp>
        <p:nvSpPr>
          <p:cNvPr id="215" name="Shape 215"/>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16" name="Shape 216"/>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217" name="Shape 217"/>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18" name="Shape 218"/>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19" name="Shape 219"/>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220" name="Shape 220"/>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221" name="Shape 221"/>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22" name="Shape 222"/>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223" name="Shape 223"/>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25" name="Shape 25"/>
        <p:cNvGrpSpPr/>
        <p:nvPr/>
      </p:nvGrpSpPr>
      <p:grpSpPr>
        <a:xfrm>
          <a:off x="0" y="0"/>
          <a:ext cx="0" cy="0"/>
          <a:chOff x="0" y="0"/>
          <a:chExt cx="0" cy="0"/>
        </a:xfrm>
      </p:grpSpPr>
      <p:sp>
        <p:nvSpPr>
          <p:cNvPr id="26" name="Shape 26"/>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7" name="Shape 27"/>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28" name="Shape 28"/>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9" name="Shape 29"/>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0" name="Shape 30"/>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31" name="Shape 31"/>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2" name="Shape 32"/>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33" name="Shape 33"/>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34" name="Shape 34"/>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42" name="Shape 42"/>
        <p:cNvGrpSpPr/>
        <p:nvPr/>
      </p:nvGrpSpPr>
      <p:grpSpPr>
        <a:xfrm>
          <a:off x="0" y="0"/>
          <a:ext cx="0" cy="0"/>
          <a:chOff x="0" y="0"/>
          <a:chExt cx="0" cy="0"/>
        </a:xfrm>
      </p:grpSpPr>
      <p:sp>
        <p:nvSpPr>
          <p:cNvPr id="43" name="Shape 43"/>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4" name="Shape 44"/>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45" name="Shape 45"/>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6" name="Shape 46"/>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7" name="Shape 47"/>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48" name="Shape 48"/>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49" name="Shape 49"/>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50" name="Shape 50"/>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51" name="Shape 51"/>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58" name="Shape 58"/>
        <p:cNvGrpSpPr/>
        <p:nvPr/>
      </p:nvGrpSpPr>
      <p:grpSpPr>
        <a:xfrm>
          <a:off x="0" y="0"/>
          <a:ext cx="0" cy="0"/>
          <a:chOff x="0" y="0"/>
          <a:chExt cx="0" cy="0"/>
        </a:xfrm>
      </p:grpSpPr>
      <p:sp>
        <p:nvSpPr>
          <p:cNvPr id="59" name="Shape 59"/>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0" name="Shape 60"/>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61" name="Shape 61"/>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2" name="Shape 62"/>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3" name="Shape 63"/>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64" name="Shape 64"/>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65" name="Shape 65"/>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66" name="Shape 66"/>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67" name="Shape 67"/>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72" name="Shape 72"/>
        <p:cNvGrpSpPr/>
        <p:nvPr/>
      </p:nvGrpSpPr>
      <p:grpSpPr>
        <a:xfrm>
          <a:off x="0" y="0"/>
          <a:ext cx="0" cy="0"/>
          <a:chOff x="0" y="0"/>
          <a:chExt cx="0" cy="0"/>
        </a:xfrm>
      </p:grpSpPr>
      <p:sp>
        <p:nvSpPr>
          <p:cNvPr id="73" name="Shape 73"/>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4" name="Shape 74"/>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75" name="Shape 75"/>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6" name="Shape 76"/>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7" name="Shape 77"/>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78" name="Shape 78"/>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79" name="Shape 79"/>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80" name="Shape 80"/>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81" name="Shape 81"/>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87" name="Shape 87"/>
        <p:cNvGrpSpPr/>
        <p:nvPr/>
      </p:nvGrpSpPr>
      <p:grpSpPr>
        <a:xfrm>
          <a:off x="0" y="0"/>
          <a:ext cx="0" cy="0"/>
          <a:chOff x="0" y="0"/>
          <a:chExt cx="0" cy="0"/>
        </a:xfrm>
      </p:grpSpPr>
      <p:sp>
        <p:nvSpPr>
          <p:cNvPr id="88" name="Shape 88"/>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9" name="Shape 89"/>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90" name="Shape 90"/>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1" name="Shape 91"/>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2" name="Shape 92"/>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93" name="Shape 93"/>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94" name="Shape 94"/>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95" name="Shape 95"/>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96" name="Shape 96"/>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104" name="Shape 104"/>
        <p:cNvGrpSpPr/>
        <p:nvPr/>
      </p:nvGrpSpPr>
      <p:grpSpPr>
        <a:xfrm>
          <a:off x="0" y="0"/>
          <a:ext cx="0" cy="0"/>
          <a:chOff x="0" y="0"/>
          <a:chExt cx="0" cy="0"/>
        </a:xfrm>
      </p:grpSpPr>
      <p:sp>
        <p:nvSpPr>
          <p:cNvPr id="105" name="Shape 105"/>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06" name="Shape 106"/>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07" name="Shape 107"/>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
        <p:nvSpPr>
          <p:cNvPr id="108" name="Shape 108"/>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9" name="Shape 109"/>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110" name="Shape 110"/>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1" name="Shape 111"/>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2" name="Shape 112"/>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13" name="Shape 113"/>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114" name="Shape 114"/>
        <p:cNvGrpSpPr/>
        <p:nvPr/>
      </p:nvGrpSpPr>
      <p:grpSpPr>
        <a:xfrm>
          <a:off x="0" y="0"/>
          <a:ext cx="0" cy="0"/>
          <a:chOff x="0" y="0"/>
          <a:chExt cx="0" cy="0"/>
        </a:xfrm>
      </p:grpSpPr>
      <p:sp>
        <p:nvSpPr>
          <p:cNvPr id="115" name="Shape 115"/>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6" name="Shape 116"/>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117" name="Shape 117"/>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8" name="Shape 118"/>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9" name="Shape 119"/>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20" name="Shape 120"/>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21" name="Shape 121"/>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22" name="Shape 122"/>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23" name="Shape 123"/>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50000">
              <a:srgbClr val="001F7F"/>
            </a:gs>
            <a:gs pos="100000">
              <a:schemeClr val="dk2"/>
            </a:gs>
          </a:gsLst>
          <a:lin ang="0" scaled="0"/>
        </a:gradFill>
      </p:bgPr>
    </p:bg>
    <p:spTree>
      <p:nvGrpSpPr>
        <p:cNvPr id="130" name="Shape 130"/>
        <p:cNvGrpSpPr/>
        <p:nvPr/>
      </p:nvGrpSpPr>
      <p:grpSpPr>
        <a:xfrm>
          <a:off x="0" y="0"/>
          <a:ext cx="0" cy="0"/>
          <a:chOff x="0" y="0"/>
          <a:chExt cx="0" cy="0"/>
        </a:xfrm>
      </p:grpSpPr>
      <p:sp>
        <p:nvSpPr>
          <p:cNvPr id="131" name="Shape 131"/>
          <p:cNvSpPr txBox="1"/>
          <p:nvPr/>
        </p:nvSpPr>
        <p:spPr>
          <a:xfrm>
            <a:off x="107950" y="107950"/>
            <a:ext cx="8928100" cy="6642100"/>
          </a:xfrm>
          <a:prstGeom prst="rect">
            <a:avLst/>
          </a:prstGeom>
          <a:gradFill>
            <a:gsLst>
              <a:gs pos="0">
                <a:srgbClr val="3352B2"/>
              </a:gs>
              <a:gs pos="50000">
                <a:srgbClr val="00279F"/>
              </a:gs>
              <a:gs pos="100000">
                <a:srgbClr val="3352B2"/>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2" name="Shape 132"/>
          <p:cNvSpPr txBox="1"/>
          <p:nvPr/>
        </p:nvSpPr>
        <p:spPr>
          <a:xfrm>
            <a:off x="239712" y="222250"/>
            <a:ext cx="8682037" cy="6407150"/>
          </a:xfrm>
          <a:prstGeom prst="rect">
            <a:avLst/>
          </a:prstGeom>
          <a:gradFill>
            <a:gsLst>
              <a:gs pos="0">
                <a:srgbClr val="00279F"/>
              </a:gs>
              <a:gs pos="50000">
                <a:srgbClr val="4C67BC"/>
              </a:gs>
              <a:gs pos="100000">
                <a:srgbClr val="00279F"/>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90%" id="133" name="Shape 133"/>
          <p:cNvSpPr txBox="1"/>
          <p:nvPr/>
        </p:nvSpPr>
        <p:spPr>
          <a:xfrm>
            <a:off x="303212" y="298450"/>
            <a:ext cx="8535987" cy="6261099"/>
          </a:xfrm>
          <a:prstGeom prst="rect">
            <a:avLst/>
          </a:prstGeom>
          <a:solidFill>
            <a:schemeClr val="dk2"/>
          </a:soli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4" name="Shape 134"/>
          <p:cNvSpPr txBox="1"/>
          <p:nvPr/>
        </p:nvSpPr>
        <p:spPr>
          <a:xfrm>
            <a:off x="431800" y="431800"/>
            <a:ext cx="8280399" cy="5994399"/>
          </a:xfrm>
          <a:prstGeom prst="rect">
            <a:avLst/>
          </a:prstGeom>
          <a:gradFill>
            <a:gsLst>
              <a:gs pos="0">
                <a:srgbClr val="000820"/>
              </a:gs>
              <a:gs pos="50000">
                <a:srgbClr val="00279F"/>
              </a:gs>
              <a:gs pos="100000">
                <a:srgbClr val="000820"/>
              </a:gs>
            </a:gsLst>
            <a:lin ang="5400000" scaled="0"/>
          </a:gradFill>
          <a:ln cap="flat" cmpd="sng" w="12700">
            <a:solidFill>
              <a:schemeClr val="fo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5" name="Shape 135"/>
          <p:cNvSpPr txBox="1"/>
          <p:nvPr>
            <p:ph type="title"/>
          </p:nvPr>
        </p:nvSpPr>
        <p:spPr>
          <a:xfrm>
            <a:off x="685800" y="609600"/>
            <a:ext cx="7772400" cy="762000"/>
          </a:xfrm>
          <a:prstGeom prst="rect">
            <a:avLst/>
          </a:prstGeom>
          <a:noFill/>
          <a:ln>
            <a:noFill/>
          </a:ln>
        </p:spPr>
        <p:txBody>
          <a:bodyPr anchorCtr="1" anchor="t" bIns="91425" lIns="91425" rIns="91425" tIns="91425"/>
          <a:lstStyle>
            <a:lvl1pPr indent="0" lvl="0" marL="0" marR="0" rtl="0" algn="ctr">
              <a:spcBef>
                <a:spcPts val="0"/>
              </a:spcBef>
              <a:spcAft>
                <a:spcPts val="0"/>
              </a:spcAft>
              <a:buNone/>
              <a:defRPr b="0" i="0" sz="44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lt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lt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lt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lt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lt2"/>
                </a:solidFill>
                <a:latin typeface="Arial"/>
                <a:ea typeface="Arial"/>
                <a:cs typeface="Arial"/>
                <a:sym typeface="Arial"/>
              </a:defRPr>
            </a:lvl9pPr>
          </a:lstStyle>
          <a:p/>
        </p:txBody>
      </p:sp>
      <p:sp>
        <p:nvSpPr>
          <p:cNvPr id="136" name="Shape 136"/>
          <p:cNvSpPr txBox="1"/>
          <p:nvPr>
            <p:ph idx="1" type="body"/>
          </p:nvPr>
        </p:nvSpPr>
        <p:spPr>
          <a:xfrm>
            <a:off x="685800" y="1447800"/>
            <a:ext cx="7772400" cy="4648199"/>
          </a:xfrm>
          <a:prstGeom prst="rect">
            <a:avLst/>
          </a:prstGeom>
          <a:noFill/>
          <a:ln>
            <a:noFill/>
          </a:ln>
        </p:spPr>
        <p:txBody>
          <a:bodyPr anchorCtr="0" anchor="t" bIns="91425" lIns="91425" rIns="91425" tIns="91425"/>
          <a:lstStyle>
            <a:lvl1pPr indent="-190500" lvl="0" marL="342900" marR="0" rtl="0" algn="l">
              <a:spcBef>
                <a:spcPts val="640"/>
              </a:spcBef>
              <a:spcAft>
                <a:spcPts val="0"/>
              </a:spcAft>
              <a:buClr>
                <a:schemeClr val="accent1"/>
              </a:buClr>
              <a:buSzPct val="75000"/>
              <a:buFont typeface="Arial"/>
              <a:buChar char="●"/>
              <a:defRPr b="0" i="0" sz="3200" u="none" cap="none" strike="noStrike">
                <a:solidFill>
                  <a:schemeClr val="lt1"/>
                </a:solidFill>
                <a:latin typeface="Arial"/>
                <a:ea typeface="Arial"/>
                <a:cs typeface="Arial"/>
                <a:sym typeface="Arial"/>
              </a:defRPr>
            </a:lvl1pPr>
            <a:lvl2pPr indent="-82550" lvl="1" marL="742950" marR="0" rtl="0" algn="l">
              <a:spcBef>
                <a:spcPts val="640"/>
              </a:spcBef>
              <a:spcAft>
                <a:spcPts val="0"/>
              </a:spcAft>
              <a:buClr>
                <a:schemeClr val="accent1"/>
              </a:buClr>
              <a:buSzPct val="100000"/>
              <a:buFont typeface="Arial"/>
              <a:buChar char="–"/>
              <a:defRPr b="0" i="0" sz="3200" u="none" cap="none" strike="noStrike">
                <a:solidFill>
                  <a:schemeClr val="lt1"/>
                </a:solidFill>
                <a:latin typeface="Arial"/>
                <a:ea typeface="Arial"/>
                <a:cs typeface="Arial"/>
                <a:sym typeface="Arial"/>
              </a:defRPr>
            </a:lvl2pPr>
            <a:lvl3pPr indent="-76200" lvl="2" marL="1143000" marR="0" rtl="0" algn="l">
              <a:spcBef>
                <a:spcPts val="480"/>
              </a:spcBef>
              <a:spcAft>
                <a:spcPts val="0"/>
              </a:spcAft>
              <a:buClr>
                <a:schemeClr val="lt1"/>
              </a:buClr>
              <a:buSzPct val="100000"/>
              <a:buFont typeface="Times New Roman"/>
              <a:buChar char="•"/>
              <a:defRPr b="0" i="0" sz="2400" u="none" cap="none" strike="noStrike">
                <a:solidFill>
                  <a:schemeClr val="lt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lt1"/>
              </a:buClr>
              <a:buSzPct val="100000"/>
              <a:buFont typeface="Times New Roman"/>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37" name="Shape 137"/>
          <p:cNvSpPr txBox="1"/>
          <p:nvPr>
            <p:ph idx="10" type="dt"/>
          </p:nvPr>
        </p:nvSpPr>
        <p:spPr>
          <a:xfrm>
            <a:off x="685800" y="6248400"/>
            <a:ext cx="19049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38" name="Shape 138"/>
          <p:cNvSpPr txBox="1"/>
          <p:nvPr>
            <p:ph idx="11" type="ftr"/>
          </p:nvPr>
        </p:nvSpPr>
        <p:spPr>
          <a:xfrm>
            <a:off x="3124200" y="6248400"/>
            <a:ext cx="2895600"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32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3200" u="none" cap="none" strike="noStrike">
                <a:solidFill>
                  <a:schemeClr val="lt1"/>
                </a:solidFill>
                <a:latin typeface="Arial"/>
                <a:ea typeface="Arial"/>
                <a:cs typeface="Arial"/>
                <a:sym typeface="Arial"/>
              </a:defRPr>
            </a:lvl9pPr>
          </a:lstStyle>
          <a:p/>
        </p:txBody>
      </p:sp>
      <p:sp>
        <p:nvSpPr>
          <p:cNvPr id="139" name="Shape 139"/>
          <p:cNvSpPr txBox="1"/>
          <p:nvPr>
            <p:ph idx="12" type="sldNum"/>
          </p:nvPr>
        </p:nvSpPr>
        <p:spPr>
          <a:xfrm>
            <a:off x="6553200" y="6248400"/>
            <a:ext cx="1904999" cy="457200"/>
          </a:xfrm>
          <a:prstGeom prst="rect">
            <a:avLst/>
          </a:prstGeom>
          <a:noFill/>
          <a:ln>
            <a:noFill/>
          </a:ln>
        </p:spPr>
        <p:txBody>
          <a:bodyPr anchorCtr="0" anchor="ctr" bIns="46025" lIns="92075" rIns="92075" tIns="460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n-U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9.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0.xml"/><Relationship Id="rId3" Type="http://schemas.openxmlformats.org/officeDocument/2006/relationships/image" Target="../media/image2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1.xml"/><Relationship Id="rId3" Type="http://schemas.openxmlformats.org/officeDocument/2006/relationships/image" Target="../media/image38.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 Id="rId3" Type="http://schemas.openxmlformats.org/officeDocument/2006/relationships/image" Target="../media/image21.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 Id="rId3" Type="http://schemas.openxmlformats.org/officeDocument/2006/relationships/image" Target="../media/image26.jpg"/><Relationship Id="rId4" Type="http://schemas.openxmlformats.org/officeDocument/2006/relationships/image" Target="../media/image25.jp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 Id="rId3" Type="http://schemas.openxmlformats.org/officeDocument/2006/relationships/image" Target="../media/image24.jpg"/><Relationship Id="rId4" Type="http://schemas.openxmlformats.org/officeDocument/2006/relationships/image" Target="../media/image29.jp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 Id="rId3" Type="http://schemas.openxmlformats.org/officeDocument/2006/relationships/image" Target="../media/image27.pn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 Id="rId3" Type="http://schemas.openxmlformats.org/officeDocument/2006/relationships/image" Target="../media/image28.jpg"/><Relationship Id="rId4" Type="http://schemas.openxmlformats.org/officeDocument/2006/relationships/image" Target="../media/image30.jp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 Id="rId3" Type="http://schemas.openxmlformats.org/officeDocument/2006/relationships/image" Target="../media/image32.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5.xml"/><Relationship Id="rId3" Type="http://schemas.openxmlformats.org/officeDocument/2006/relationships/image" Target="../media/image31.jp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 Id="rId3" Type="http://schemas.openxmlformats.org/officeDocument/2006/relationships/image" Target="../media/image3.jp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image" Target="../media/image33.jp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 Id="rId3" Type="http://schemas.openxmlformats.org/officeDocument/2006/relationships/image" Target="../media/image36.jp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 Id="rId3" Type="http://schemas.openxmlformats.org/officeDocument/2006/relationships/image" Target="../media/image35.jp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1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1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18.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20.jpg"/><Relationship Id="rId4" Type="http://schemas.openxmlformats.org/officeDocument/2006/relationships/image" Target="../media/image17.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 Id="rId3" Type="http://schemas.openxmlformats.org/officeDocument/2006/relationships/image" Target="../media/image15.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idx="1" type="subTitle"/>
          </p:nvPr>
        </p:nvSpPr>
        <p:spPr>
          <a:xfrm>
            <a:off x="1371600" y="1447800"/>
            <a:ext cx="6400799" cy="1752600"/>
          </a:xfrm>
          <a:prstGeom prst="rect">
            <a:avLst/>
          </a:prstGeom>
          <a:noFill/>
          <a:ln>
            <a:noFill/>
          </a:ln>
        </p:spPr>
        <p:txBody>
          <a:bodyPr anchorCtr="0" anchor="t" bIns="46025" lIns="92075" rIns="92075" tIns="46025">
            <a:noAutofit/>
          </a:bodyPr>
          <a:lstStyle/>
          <a:p>
            <a:pPr indent="-342900" lvl="0" marL="342900" marR="0" rtl="0" algn="ctr">
              <a:lnSpc>
                <a:spcPct val="100000"/>
              </a:lnSpc>
              <a:spcBef>
                <a:spcPts val="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BONDING</a:t>
            </a:r>
          </a:p>
        </p:txBody>
      </p:sp>
      <p:pic>
        <p:nvPicPr>
          <p:cNvPr id="235" name="Shape 235"/>
          <p:cNvPicPr preferRelativeResize="0"/>
          <p:nvPr/>
        </p:nvPicPr>
        <p:blipFill rotWithShape="1">
          <a:blip r:embed="rId3">
            <a:alphaModFix/>
          </a:blip>
          <a:srcRect b="0" l="0" r="0" t="0"/>
          <a:stretch/>
        </p:blipFill>
        <p:spPr>
          <a:xfrm>
            <a:off x="3048000" y="3124200"/>
            <a:ext cx="3048000" cy="22860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idx="4294967295" type="title"/>
          </p:nvPr>
        </p:nvSpPr>
        <p:spPr>
          <a:xfrm>
            <a:off x="685800" y="609600"/>
            <a:ext cx="7772400" cy="1431924"/>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 Configurations        for Transition Metals</a:t>
            </a:r>
          </a:p>
        </p:txBody>
      </p:sp>
      <p:sp>
        <p:nvSpPr>
          <p:cNvPr id="307" name="Shape 307"/>
          <p:cNvSpPr txBox="1"/>
          <p:nvPr>
            <p:ph idx="4294967295" type="body"/>
          </p:nvPr>
        </p:nvSpPr>
        <p:spPr>
          <a:xfrm>
            <a:off x="685800" y="2362200"/>
            <a:ext cx="7848599" cy="3733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For transition metals, electrons are lost to acquire stable arrangements in the ‘d’ sublevel, either filled or half-filled.</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When transition metals are oxidized (become positively charged ions) they lose their outer </a:t>
            </a:r>
            <a:r>
              <a:rPr b="0" i="1" lang="en-US" sz="3200" u="none" cap="none" strike="noStrike">
                <a:solidFill>
                  <a:schemeClr val="lt1"/>
                </a:solidFill>
                <a:latin typeface="Arial"/>
                <a:ea typeface="Arial"/>
                <a:cs typeface="Arial"/>
                <a:sym typeface="Arial"/>
              </a:rPr>
              <a:t>s</a:t>
            </a:r>
            <a:r>
              <a:rPr b="0" i="0" lang="en-US" sz="3200" u="none" cap="none" strike="noStrike">
                <a:solidFill>
                  <a:schemeClr val="lt1"/>
                </a:solidFill>
                <a:latin typeface="Arial"/>
                <a:ea typeface="Arial"/>
                <a:cs typeface="Arial"/>
                <a:sym typeface="Arial"/>
              </a:rPr>
              <a:t> electrons before they lose electrons from the </a:t>
            </a:r>
            <a:r>
              <a:rPr b="0" i="1" lang="en-US" sz="3200" u="none" cap="none" strike="noStrike">
                <a:solidFill>
                  <a:schemeClr val="lt1"/>
                </a:solidFill>
                <a:latin typeface="Arial"/>
                <a:ea typeface="Arial"/>
                <a:cs typeface="Arial"/>
                <a:sym typeface="Arial"/>
              </a:rPr>
              <a:t>d</a:t>
            </a:r>
            <a:r>
              <a:rPr b="0" i="0" lang="en-US" sz="3200" u="none" cap="none" strike="noStrike">
                <a:solidFill>
                  <a:schemeClr val="lt1"/>
                </a:solidFill>
                <a:latin typeface="Arial"/>
                <a:ea typeface="Arial"/>
                <a:cs typeface="Arial"/>
                <a:sym typeface="Arial"/>
              </a:rPr>
              <a:t> subshell. </a:t>
            </a:r>
          </a:p>
        </p:txBody>
      </p:sp>
    </p:spTree>
  </p:cSld>
  <p:clrMapOvr>
    <a:masterClrMapping/>
  </p:clrMapOvr>
  <p:transition spd="slow">
    <p:fade/>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7" name="Shape 1707"/>
        <p:cNvGrpSpPr/>
        <p:nvPr/>
      </p:nvGrpSpPr>
      <p:grpSpPr>
        <a:xfrm>
          <a:off x="0" y="0"/>
          <a:ext cx="0" cy="0"/>
          <a:chOff x="0" y="0"/>
          <a:chExt cx="0" cy="0"/>
        </a:xfrm>
      </p:grpSpPr>
      <p:sp>
        <p:nvSpPr>
          <p:cNvPr id="1708" name="Shape 1708"/>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The Wetter Way</a:t>
            </a:r>
          </a:p>
        </p:txBody>
      </p:sp>
      <p:sp>
        <p:nvSpPr>
          <p:cNvPr id="1709" name="Shape 1709"/>
          <p:cNvSpPr txBox="1"/>
          <p:nvPr>
            <p:ph idx="1" type="body"/>
          </p:nvPr>
        </p:nvSpPr>
        <p:spPr>
          <a:xfrm>
            <a:off x="685800" y="1828800"/>
            <a:ext cx="7848599" cy="3505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You can easily determine the number of bonds in a compound by performing the “Wetter Way.”</a:t>
            </a:r>
          </a:p>
        </p:txBody>
      </p:sp>
      <p:sp>
        <p:nvSpPr>
          <p:cNvPr id="1710" name="Shape 1710"/>
          <p:cNvSpPr txBox="1"/>
          <p:nvPr/>
        </p:nvSpPr>
        <p:spPr>
          <a:xfrm>
            <a:off x="1143000" y="4495800"/>
            <a:ext cx="6476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bonds = </a:t>
            </a:r>
          </a:p>
        </p:txBody>
      </p:sp>
      <p:cxnSp>
        <p:nvCxnSpPr>
          <p:cNvPr id="1711" name="Shape 1711"/>
          <p:cNvCxnSpPr/>
          <p:nvPr/>
        </p:nvCxnSpPr>
        <p:spPr>
          <a:xfrm>
            <a:off x="3352800" y="4800600"/>
            <a:ext cx="4648199" cy="0"/>
          </a:xfrm>
          <a:prstGeom prst="straightConnector1">
            <a:avLst/>
          </a:prstGeom>
          <a:noFill/>
          <a:ln cap="flat" cmpd="sng" w="57150">
            <a:solidFill>
              <a:schemeClr val="lt1"/>
            </a:solidFill>
            <a:prstDash val="solid"/>
            <a:miter/>
            <a:headEnd len="med" w="med" type="none"/>
            <a:tailEnd len="med" w="med" type="none"/>
          </a:ln>
        </p:spPr>
      </p:cxnSp>
      <p:sp>
        <p:nvSpPr>
          <p:cNvPr id="1712" name="Shape 1712"/>
          <p:cNvSpPr txBox="1"/>
          <p:nvPr/>
        </p:nvSpPr>
        <p:spPr>
          <a:xfrm>
            <a:off x="4648200" y="4953000"/>
            <a:ext cx="2057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a:t>
            </a:r>
          </a:p>
        </p:txBody>
      </p:sp>
      <p:sp>
        <p:nvSpPr>
          <p:cNvPr id="1713" name="Shape 1713"/>
          <p:cNvSpPr txBox="1"/>
          <p:nvPr/>
        </p:nvSpPr>
        <p:spPr>
          <a:xfrm>
            <a:off x="3657600" y="3962400"/>
            <a:ext cx="4267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3200" u="none">
                <a:solidFill>
                  <a:schemeClr val="lt1"/>
                </a:solidFill>
                <a:latin typeface="Times New Roman"/>
                <a:ea typeface="Times New Roman"/>
                <a:cs typeface="Times New Roman"/>
                <a:sym typeface="Times New Roman"/>
              </a:rPr>
              <a:t>Σ</a:t>
            </a:r>
            <a:r>
              <a:rPr b="0" i="0" lang="en-US" sz="3200" u="none">
                <a:solidFill>
                  <a:schemeClr val="lt1"/>
                </a:solidFill>
                <a:latin typeface="Arial"/>
                <a:ea typeface="Arial"/>
                <a:cs typeface="Arial"/>
                <a:sym typeface="Arial"/>
              </a:rPr>
              <a:t>e- after</a:t>
            </a:r>
            <a:r>
              <a:rPr b="0" i="0" lang="en-US" sz="3200" u="none">
                <a:solidFill>
                  <a:schemeClr val="lt1"/>
                </a:solidFill>
                <a:latin typeface="Times New Roman"/>
                <a:ea typeface="Times New Roman"/>
                <a:cs typeface="Times New Roman"/>
                <a:sym typeface="Times New Roman"/>
              </a:rPr>
              <a:t>  </a:t>
            </a:r>
            <a:r>
              <a:rPr b="1" i="0" lang="en-US" sz="3200" u="none">
                <a:solidFill>
                  <a:schemeClr val="lt1"/>
                </a:solidFill>
                <a:latin typeface="Times New Roman"/>
                <a:ea typeface="Times New Roman"/>
                <a:cs typeface="Times New Roman"/>
                <a:sym typeface="Times New Roman"/>
              </a:rPr>
              <a:t>–</a:t>
            </a:r>
            <a:r>
              <a:rPr b="0" i="0" lang="en-US" sz="3200" u="none">
                <a:solidFill>
                  <a:schemeClr val="lt1"/>
                </a:solidFill>
                <a:latin typeface="Times New Roman"/>
                <a:ea typeface="Times New Roman"/>
                <a:cs typeface="Times New Roman"/>
                <a:sym typeface="Times New Roman"/>
              </a:rPr>
              <a:t>  Σ</a:t>
            </a:r>
            <a:r>
              <a:rPr b="0" i="0" lang="en-US" sz="3200" u="none">
                <a:solidFill>
                  <a:schemeClr val="lt1"/>
                </a:solidFill>
                <a:latin typeface="Arial"/>
                <a:ea typeface="Arial"/>
                <a:cs typeface="Arial"/>
                <a:sym typeface="Arial"/>
              </a:rPr>
              <a:t>e- before</a:t>
            </a:r>
          </a:p>
        </p:txBody>
      </p:sp>
    </p:spTree>
  </p:cSld>
  <p:clrMapOvr>
    <a:masterClrMapping/>
  </p:clrMapOvr>
  <p:transition spd="slow">
    <p:fade/>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7" name="Shape 1717"/>
        <p:cNvGrpSpPr/>
        <p:nvPr/>
      </p:nvGrpSpPr>
      <p:grpSpPr>
        <a:xfrm>
          <a:off x="0" y="0"/>
          <a:ext cx="0" cy="0"/>
          <a:chOff x="0" y="0"/>
          <a:chExt cx="0" cy="0"/>
        </a:xfrm>
      </p:grpSpPr>
      <p:sp>
        <p:nvSpPr>
          <p:cNvPr id="1718" name="Shape 1718"/>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The Wetter Way</a:t>
            </a:r>
          </a:p>
        </p:txBody>
      </p:sp>
      <p:sp>
        <p:nvSpPr>
          <p:cNvPr id="1719" name="Shape 1719"/>
          <p:cNvSpPr txBox="1"/>
          <p:nvPr>
            <p:ph idx="1" type="body"/>
          </p:nvPr>
        </p:nvSpPr>
        <p:spPr>
          <a:xfrm>
            <a:off x="685800" y="1828800"/>
            <a:ext cx="7848599" cy="3505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number of electrons before bonding is equal to the column number.</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To get the number of electrons after bonding, double the # of electrons before bonding BUT DO NOT EXCEED 8!</a:t>
            </a:r>
          </a:p>
        </p:txBody>
      </p:sp>
    </p:spTree>
  </p:cSld>
  <p:clrMapOvr>
    <a:masterClrMapping/>
  </p:clrMapOvr>
  <p:transition spd="slow">
    <p:fade/>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3" name="Shape 1723"/>
        <p:cNvGrpSpPr/>
        <p:nvPr/>
      </p:nvGrpSpPr>
      <p:grpSpPr>
        <a:xfrm>
          <a:off x="0" y="0"/>
          <a:ext cx="0" cy="0"/>
          <a:chOff x="0" y="0"/>
          <a:chExt cx="0" cy="0"/>
        </a:xfrm>
      </p:grpSpPr>
      <p:sp>
        <p:nvSpPr>
          <p:cNvPr id="1724" name="Shape 1724"/>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 CO</a:t>
            </a:r>
            <a:r>
              <a:rPr b="0" baseline="-25000" i="0" lang="en-US" sz="4400" u="none" cap="none" strike="noStrike">
                <a:solidFill>
                  <a:schemeClr val="lt2"/>
                </a:solidFill>
                <a:latin typeface="Arial"/>
                <a:ea typeface="Arial"/>
                <a:cs typeface="Arial"/>
                <a:sym typeface="Arial"/>
              </a:rPr>
              <a:t>2</a:t>
            </a:r>
          </a:p>
        </p:txBody>
      </p:sp>
      <p:sp>
        <p:nvSpPr>
          <p:cNvPr id="1725" name="Shape 1725"/>
          <p:cNvSpPr txBox="1"/>
          <p:nvPr>
            <p:ph idx="1" type="body"/>
          </p:nvPr>
        </p:nvSpPr>
        <p:spPr>
          <a:xfrm>
            <a:off x="2971800" y="1828800"/>
            <a:ext cx="5410200" cy="3505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 is in column 4A and therefore has 4 valence electrons before bonding</a:t>
            </a:r>
          </a:p>
          <a:p>
            <a:pPr indent="-342900" lvl="0" marL="342900" marR="0" rtl="0" algn="l">
              <a:lnSpc>
                <a:spcPct val="100000"/>
              </a:lnSpc>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 is in column 6A and therefore has 6 valence electrons before bonding</a:t>
            </a:r>
          </a:p>
        </p:txBody>
      </p:sp>
      <p:sp>
        <p:nvSpPr>
          <p:cNvPr id="1726" name="Shape 1726"/>
          <p:cNvSpPr txBox="1"/>
          <p:nvPr/>
        </p:nvSpPr>
        <p:spPr>
          <a:xfrm>
            <a:off x="1219200" y="16002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C</a:t>
            </a:r>
          </a:p>
        </p:txBody>
      </p:sp>
      <p:sp>
        <p:nvSpPr>
          <p:cNvPr id="1727" name="Shape 1727"/>
          <p:cNvSpPr/>
          <p:nvPr/>
        </p:nvSpPr>
        <p:spPr>
          <a:xfrm>
            <a:off x="2209800" y="2057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28" name="Shape 1728"/>
          <p:cNvSpPr/>
          <p:nvPr/>
        </p:nvSpPr>
        <p:spPr>
          <a:xfrm>
            <a:off x="1143000" y="2057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29" name="Shape 1729"/>
          <p:cNvSpPr/>
          <p:nvPr/>
        </p:nvSpPr>
        <p:spPr>
          <a:xfrm>
            <a:off x="1524000" y="1600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30" name="Shape 1730"/>
          <p:cNvSpPr txBox="1"/>
          <p:nvPr/>
        </p:nvSpPr>
        <p:spPr>
          <a:xfrm>
            <a:off x="1143000" y="3733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sp>
        <p:nvSpPr>
          <p:cNvPr id="1731" name="Shape 1731"/>
          <p:cNvSpPr/>
          <p:nvPr/>
        </p:nvSpPr>
        <p:spPr>
          <a:xfrm>
            <a:off x="22098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32" name="Shape 1732"/>
          <p:cNvSpPr/>
          <p:nvPr/>
        </p:nvSpPr>
        <p:spPr>
          <a:xfrm>
            <a:off x="14478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33" name="Shape 1733"/>
          <p:cNvSpPr/>
          <p:nvPr/>
        </p:nvSpPr>
        <p:spPr>
          <a:xfrm>
            <a:off x="1371600" y="5181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34" name="Shape 1734"/>
          <p:cNvSpPr/>
          <p:nvPr/>
        </p:nvSpPr>
        <p:spPr>
          <a:xfrm>
            <a:off x="9906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35" name="Shape 1735"/>
          <p:cNvSpPr/>
          <p:nvPr/>
        </p:nvSpPr>
        <p:spPr>
          <a:xfrm>
            <a:off x="1447800" y="3733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36" name="Shape 1736"/>
          <p:cNvSpPr/>
          <p:nvPr/>
        </p:nvSpPr>
        <p:spPr>
          <a:xfrm>
            <a:off x="2209800" y="4724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37" name="Shape 1737"/>
          <p:cNvSpPr/>
          <p:nvPr/>
        </p:nvSpPr>
        <p:spPr>
          <a:xfrm>
            <a:off x="9906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5">
                                            <p:txEl>
                                              <p:pRg end="0" st="0"/>
                                            </p:txEl>
                                          </p:spTgt>
                                        </p:tgtEl>
                                        <p:attrNameLst>
                                          <p:attrName>style.visibility</p:attrName>
                                        </p:attrNameLst>
                                      </p:cBhvr>
                                      <p:to>
                                        <p:strVal val="visible"/>
                                      </p:to>
                                    </p:set>
                                    <p:animEffect filter="fade" transition="in">
                                      <p:cBhvr>
                                        <p:cTn dur="1"/>
                                        <p:tgtEl>
                                          <p:spTgt spid="17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5">
                                            <p:txEl>
                                              <p:pRg end="1" st="1"/>
                                            </p:txEl>
                                          </p:spTgt>
                                        </p:tgtEl>
                                        <p:attrNameLst>
                                          <p:attrName>style.visibility</p:attrName>
                                        </p:attrNameLst>
                                      </p:cBhvr>
                                      <p:to>
                                        <p:strVal val="visible"/>
                                      </p:to>
                                    </p:set>
                                    <p:animEffect filter="fade" transition="in">
                                      <p:cBhvr>
                                        <p:cTn dur="1"/>
                                        <p:tgtEl>
                                          <p:spTgt spid="17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5">
                                            <p:txEl>
                                              <p:pRg end="2" st="2"/>
                                            </p:txEl>
                                          </p:spTgt>
                                        </p:tgtEl>
                                        <p:attrNameLst>
                                          <p:attrName>style.visibility</p:attrName>
                                        </p:attrNameLst>
                                      </p:cBhvr>
                                      <p:to>
                                        <p:strVal val="visible"/>
                                      </p:to>
                                    </p:set>
                                    <p:animEffect filter="fade" transition="in">
                                      <p:cBhvr>
                                        <p:cTn dur="1"/>
                                        <p:tgtEl>
                                          <p:spTgt spid="1725">
                                            <p:txEl>
                                              <p:pRg end="2" st="2"/>
                                            </p:txEl>
                                          </p:spTgt>
                                        </p:tgtEl>
                                      </p:cBhvr>
                                    </p:animEffec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729"/>
                                        </p:tgtEl>
                                        <p:attrNameLst>
                                          <p:attrName>style.visibility</p:attrName>
                                        </p:attrNameLst>
                                      </p:cBhvr>
                                      <p:to>
                                        <p:strVal val="visible"/>
                                      </p:to>
                                    </p:set>
                                    <p:animEffect filter="fade" transition="in">
                                      <p:cBhvr>
                                        <p:cTn dur="2000"/>
                                        <p:tgtEl>
                                          <p:spTgt spid="1729"/>
                                        </p:tgtEl>
                                      </p:cBhvr>
                                    </p:animEffect>
                                  </p:childTnLst>
                                </p:cTn>
                              </p:par>
                              <p:par>
                                <p:cTn fill="hold" nodeType="withEffect" presetClass="entr" presetID="10" presetSubtype="0">
                                  <p:stCondLst>
                                    <p:cond delay="0"/>
                                  </p:stCondLst>
                                  <p:childTnLst>
                                    <p:set>
                                      <p:cBhvr>
                                        <p:cTn dur="1" fill="hold">
                                          <p:stCondLst>
                                            <p:cond delay="0"/>
                                          </p:stCondLst>
                                        </p:cTn>
                                        <p:tgtEl>
                                          <p:spTgt spid="1727"/>
                                        </p:tgtEl>
                                        <p:attrNameLst>
                                          <p:attrName>style.visibility</p:attrName>
                                        </p:attrNameLst>
                                      </p:cBhvr>
                                      <p:to>
                                        <p:strVal val="visible"/>
                                      </p:to>
                                    </p:set>
                                    <p:animEffect filter="fade" transition="in">
                                      <p:cBhvr>
                                        <p:cTn dur="2000"/>
                                        <p:tgtEl>
                                          <p:spTgt spid="1727"/>
                                        </p:tgtEl>
                                      </p:cBhvr>
                                    </p:animEffect>
                                  </p:childTnLst>
                                </p:cTn>
                              </p:par>
                              <p:par>
                                <p:cTn fill="hold" nodeType="withEffect" presetClass="entr" presetID="10" presetSubtype="0">
                                  <p:stCondLst>
                                    <p:cond delay="0"/>
                                  </p:stCondLst>
                                  <p:childTnLst>
                                    <p:set>
                                      <p:cBhvr>
                                        <p:cTn dur="1" fill="hold">
                                          <p:stCondLst>
                                            <p:cond delay="0"/>
                                          </p:stCondLst>
                                        </p:cTn>
                                        <p:tgtEl>
                                          <p:spTgt spid="1728"/>
                                        </p:tgtEl>
                                        <p:attrNameLst>
                                          <p:attrName>style.visibility</p:attrName>
                                        </p:attrNameLst>
                                      </p:cBhvr>
                                      <p:to>
                                        <p:strVal val="visible"/>
                                      </p:to>
                                    </p:set>
                                    <p:animEffect filter="fade" transition="in">
                                      <p:cBhvr>
                                        <p:cTn dur="2000"/>
                                        <p:tgtEl>
                                          <p:spTgt spid="1728"/>
                                        </p:tgtEl>
                                      </p:cBhvr>
                                    </p:animEffect>
                                  </p:childTnLst>
                                </p:cTn>
                              </p:par>
                              <p:par>
                                <p:cTn fill="hold" nodeType="withEffect" presetClass="entr" presetID="10" presetSubtype="0">
                                  <p:stCondLst>
                                    <p:cond delay="0"/>
                                  </p:stCondLst>
                                  <p:childTnLst>
                                    <p:set>
                                      <p:cBhvr>
                                        <p:cTn dur="1" fill="hold">
                                          <p:stCondLst>
                                            <p:cond delay="0"/>
                                          </p:stCondLst>
                                        </p:cTn>
                                        <p:tgtEl>
                                          <p:spTgt spid="1732"/>
                                        </p:tgtEl>
                                        <p:attrNameLst>
                                          <p:attrName>style.visibility</p:attrName>
                                        </p:attrNameLst>
                                      </p:cBhvr>
                                      <p:to>
                                        <p:strVal val="visible"/>
                                      </p:to>
                                    </p:set>
                                    <p:animEffect filter="fade" transition="in">
                                      <p:cBhvr>
                                        <p:cTn dur="2000"/>
                                        <p:tgtEl>
                                          <p:spTgt spid="1732"/>
                                        </p:tgtEl>
                                      </p:cBhvr>
                                    </p:animEffect>
                                  </p:childTnLst>
                                </p:cTn>
                              </p:par>
                            </p:childTnLst>
                          </p:cTn>
                        </p:par>
                        <p:par>
                          <p:cTn fill="hold">
                            <p:stCondLst>
                              <p:cond delay="2001"/>
                            </p:stCondLst>
                            <p:childTnLst>
                              <p:par>
                                <p:cTn fill="hold" nodeType="afterEffect" presetClass="entr" presetID="10" presetSubtype="0">
                                  <p:stCondLst>
                                    <p:cond delay="0"/>
                                  </p:stCondLst>
                                  <p:childTnLst>
                                    <p:set>
                                      <p:cBhvr>
                                        <p:cTn dur="1" fill="hold">
                                          <p:stCondLst>
                                            <p:cond delay="0"/>
                                          </p:stCondLst>
                                        </p:cTn>
                                        <p:tgtEl>
                                          <p:spTgt spid="1731"/>
                                        </p:tgtEl>
                                        <p:attrNameLst>
                                          <p:attrName>style.visibility</p:attrName>
                                        </p:attrNameLst>
                                      </p:cBhvr>
                                      <p:to>
                                        <p:strVal val="visible"/>
                                      </p:to>
                                    </p:set>
                                    <p:animEffect filter="fade" transition="in">
                                      <p:cBhvr>
                                        <p:cTn dur="2000"/>
                                        <p:tgtEl>
                                          <p:spTgt spid="1731"/>
                                        </p:tgtEl>
                                      </p:cBhvr>
                                    </p:animEffect>
                                  </p:childTnLst>
                                </p:cTn>
                              </p:par>
                              <p:par>
                                <p:cTn fill="hold" nodeType="withEffect" presetClass="entr" presetID="10" presetSubtype="0">
                                  <p:stCondLst>
                                    <p:cond delay="0"/>
                                  </p:stCondLst>
                                  <p:childTnLst>
                                    <p:set>
                                      <p:cBhvr>
                                        <p:cTn dur="1" fill="hold">
                                          <p:stCondLst>
                                            <p:cond delay="0"/>
                                          </p:stCondLst>
                                        </p:cTn>
                                        <p:tgtEl>
                                          <p:spTgt spid="1733"/>
                                        </p:tgtEl>
                                        <p:attrNameLst>
                                          <p:attrName>style.visibility</p:attrName>
                                        </p:attrNameLst>
                                      </p:cBhvr>
                                      <p:to>
                                        <p:strVal val="visible"/>
                                      </p:to>
                                    </p:set>
                                    <p:animEffect filter="fade" transition="in">
                                      <p:cBhvr>
                                        <p:cTn dur="2000"/>
                                        <p:tgtEl>
                                          <p:spTgt spid="1733"/>
                                        </p:tgtEl>
                                      </p:cBhvr>
                                    </p:animEffect>
                                  </p:childTnLst>
                                </p:cTn>
                              </p:par>
                              <p:par>
                                <p:cTn fill="hold" nodeType="withEffect" presetClass="entr" presetID="10" presetSubtype="0">
                                  <p:stCondLst>
                                    <p:cond delay="0"/>
                                  </p:stCondLst>
                                  <p:childTnLst>
                                    <p:set>
                                      <p:cBhvr>
                                        <p:cTn dur="1" fill="hold">
                                          <p:stCondLst>
                                            <p:cond delay="0"/>
                                          </p:stCondLst>
                                        </p:cTn>
                                        <p:tgtEl>
                                          <p:spTgt spid="1734"/>
                                        </p:tgtEl>
                                        <p:attrNameLst>
                                          <p:attrName>style.visibility</p:attrName>
                                        </p:attrNameLst>
                                      </p:cBhvr>
                                      <p:to>
                                        <p:strVal val="visible"/>
                                      </p:to>
                                    </p:set>
                                    <p:animEffect filter="fade" transition="in">
                                      <p:cBhvr>
                                        <p:cTn dur="2000"/>
                                        <p:tgtEl>
                                          <p:spTgt spid="1734"/>
                                        </p:tgtEl>
                                      </p:cBhvr>
                                    </p:animEffect>
                                  </p:childTnLst>
                                </p:cTn>
                              </p:par>
                              <p:par>
                                <p:cTn fill="hold" nodeType="withEffect" presetClass="entr" presetID="10" presetSubtype="0">
                                  <p:stCondLst>
                                    <p:cond delay="0"/>
                                  </p:stCondLst>
                                  <p:childTnLst>
                                    <p:set>
                                      <p:cBhvr>
                                        <p:cTn dur="1" fill="hold">
                                          <p:stCondLst>
                                            <p:cond delay="0"/>
                                          </p:stCondLst>
                                        </p:cTn>
                                        <p:tgtEl>
                                          <p:spTgt spid="1735"/>
                                        </p:tgtEl>
                                        <p:attrNameLst>
                                          <p:attrName>style.visibility</p:attrName>
                                        </p:attrNameLst>
                                      </p:cBhvr>
                                      <p:to>
                                        <p:strVal val="visible"/>
                                      </p:to>
                                    </p:set>
                                    <p:animEffect filter="fade" transition="in">
                                      <p:cBhvr>
                                        <p:cTn dur="2000"/>
                                        <p:tgtEl>
                                          <p:spTgt spid="1735"/>
                                        </p:tgtEl>
                                      </p:cBhvr>
                                    </p:animEffect>
                                  </p:childTnLst>
                                </p:cTn>
                              </p:par>
                              <p:par>
                                <p:cTn fill="hold" nodeType="withEffect" presetClass="entr" presetID="10" presetSubtype="0">
                                  <p:stCondLst>
                                    <p:cond delay="0"/>
                                  </p:stCondLst>
                                  <p:childTnLst>
                                    <p:set>
                                      <p:cBhvr>
                                        <p:cTn dur="1" fill="hold">
                                          <p:stCondLst>
                                            <p:cond delay="0"/>
                                          </p:stCondLst>
                                        </p:cTn>
                                        <p:tgtEl>
                                          <p:spTgt spid="1736"/>
                                        </p:tgtEl>
                                        <p:attrNameLst>
                                          <p:attrName>style.visibility</p:attrName>
                                        </p:attrNameLst>
                                      </p:cBhvr>
                                      <p:to>
                                        <p:strVal val="visible"/>
                                      </p:to>
                                    </p:set>
                                    <p:animEffect filter="fade" transition="in">
                                      <p:cBhvr>
                                        <p:cTn dur="2000"/>
                                        <p:tgtEl>
                                          <p:spTgt spid="1736"/>
                                        </p:tgtEl>
                                      </p:cBhvr>
                                    </p:animEffect>
                                  </p:childTnLst>
                                </p:cTn>
                              </p:par>
                              <p:par>
                                <p:cTn fill="hold" nodeType="withEffect" presetClass="entr" presetID="10" presetSubtype="0">
                                  <p:stCondLst>
                                    <p:cond delay="0"/>
                                  </p:stCondLst>
                                  <p:childTnLst>
                                    <p:set>
                                      <p:cBhvr>
                                        <p:cTn dur="1" fill="hold">
                                          <p:stCondLst>
                                            <p:cond delay="0"/>
                                          </p:stCondLst>
                                        </p:cTn>
                                        <p:tgtEl>
                                          <p:spTgt spid="1737"/>
                                        </p:tgtEl>
                                        <p:attrNameLst>
                                          <p:attrName>style.visibility</p:attrName>
                                        </p:attrNameLst>
                                      </p:cBhvr>
                                      <p:to>
                                        <p:strVal val="visible"/>
                                      </p:to>
                                    </p:set>
                                    <p:animEffect filter="fade" transition="in">
                                      <p:cBhvr>
                                        <p:cTn dur="2000"/>
                                        <p:tgtEl>
                                          <p:spTgt spid="17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1" name="Shape 1741"/>
        <p:cNvGrpSpPr/>
        <p:nvPr/>
      </p:nvGrpSpPr>
      <p:grpSpPr>
        <a:xfrm>
          <a:off x="0" y="0"/>
          <a:ext cx="0" cy="0"/>
          <a:chOff x="0" y="0"/>
          <a:chExt cx="0" cy="0"/>
        </a:xfrm>
      </p:grpSpPr>
      <p:sp>
        <p:nvSpPr>
          <p:cNvPr id="1742" name="Shape 1742"/>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 CO</a:t>
            </a:r>
            <a:r>
              <a:rPr b="0" baseline="-25000" i="0" lang="en-US" sz="4400" u="none" cap="none" strike="noStrike">
                <a:solidFill>
                  <a:schemeClr val="lt2"/>
                </a:solidFill>
                <a:latin typeface="Arial"/>
                <a:ea typeface="Arial"/>
                <a:cs typeface="Arial"/>
                <a:sym typeface="Arial"/>
              </a:rPr>
              <a:t>2</a:t>
            </a:r>
          </a:p>
        </p:txBody>
      </p:sp>
      <p:sp>
        <p:nvSpPr>
          <p:cNvPr id="1743" name="Shape 1743"/>
          <p:cNvSpPr txBox="1"/>
          <p:nvPr>
            <p:ph idx="1" type="body"/>
          </p:nvPr>
        </p:nvSpPr>
        <p:spPr>
          <a:xfrm>
            <a:off x="685800" y="14478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cap="none" strike="noStrike">
                <a:solidFill>
                  <a:schemeClr val="lt1"/>
                </a:solidFill>
                <a:latin typeface="Times New Roman"/>
                <a:ea typeface="Times New Roman"/>
                <a:cs typeface="Times New Roman"/>
                <a:sym typeface="Times New Roman"/>
              </a:rPr>
              <a:t>Σ</a:t>
            </a:r>
            <a:r>
              <a:rPr b="0" i="0" lang="en-US" sz="3200" u="none" cap="none" strike="noStrike">
                <a:solidFill>
                  <a:schemeClr val="lt1"/>
                </a:solidFill>
                <a:latin typeface="Times New Roman"/>
                <a:ea typeface="Times New Roman"/>
                <a:cs typeface="Times New Roman"/>
                <a:sym typeface="Times New Roman"/>
              </a:rPr>
              <a:t> </a:t>
            </a:r>
            <a:r>
              <a:rPr b="0" i="0" lang="en-US" sz="3200" u="none" cap="none" strike="noStrike">
                <a:solidFill>
                  <a:schemeClr val="lt1"/>
                </a:solidFill>
                <a:latin typeface="Arial"/>
                <a:ea typeface="Arial"/>
                <a:cs typeface="Arial"/>
                <a:sym typeface="Arial"/>
              </a:rPr>
              <a:t>electrons before bonding</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1"/>
                </a:solidFill>
                <a:latin typeface="Arial"/>
                <a:ea typeface="Arial"/>
                <a:cs typeface="Arial"/>
                <a:sym typeface="Arial"/>
              </a:rPr>
              <a:t>Carbon = 4</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2"/>
                </a:solidFill>
                <a:latin typeface="Arial"/>
                <a:ea typeface="Arial"/>
                <a:cs typeface="Arial"/>
                <a:sym typeface="Arial"/>
              </a:rPr>
              <a:t>Two</a:t>
            </a:r>
            <a:r>
              <a:rPr b="0" i="0" lang="en-US" sz="3200" u="none" cap="none" strike="noStrike">
                <a:solidFill>
                  <a:schemeClr val="lt1"/>
                </a:solidFill>
                <a:latin typeface="Arial"/>
                <a:ea typeface="Arial"/>
                <a:cs typeface="Arial"/>
                <a:sym typeface="Arial"/>
              </a:rPr>
              <a:t> oxygens = 6 x </a:t>
            </a:r>
            <a:r>
              <a:rPr b="0" i="0" lang="en-US" sz="3200" u="none" cap="none" strike="noStrike">
                <a:solidFill>
                  <a:schemeClr val="lt2"/>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 12</a:t>
            </a:r>
          </a:p>
        </p:txBody>
      </p:sp>
      <p:sp>
        <p:nvSpPr>
          <p:cNvPr id="1744" name="Shape 1744"/>
          <p:cNvSpPr txBox="1"/>
          <p:nvPr/>
        </p:nvSpPr>
        <p:spPr>
          <a:xfrm>
            <a:off x="1524000" y="3429000"/>
            <a:ext cx="571499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The formula CO</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implies there are 2 oxygen atoms.</a:t>
            </a:r>
          </a:p>
        </p:txBody>
      </p:sp>
      <p:sp>
        <p:nvSpPr>
          <p:cNvPr id="1745" name="Shape 1745"/>
          <p:cNvSpPr txBox="1"/>
          <p:nvPr/>
        </p:nvSpPr>
        <p:spPr>
          <a:xfrm>
            <a:off x="685800" y="4533900"/>
            <a:ext cx="7696199" cy="20192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a:solidFill>
                  <a:schemeClr val="lt1"/>
                </a:solidFill>
                <a:latin typeface="Times New Roman"/>
                <a:ea typeface="Times New Roman"/>
                <a:cs typeface="Times New Roman"/>
                <a:sym typeface="Times New Roman"/>
              </a:rPr>
              <a:t>Σ</a:t>
            </a:r>
            <a:r>
              <a:rPr b="0" i="0" lang="en-US" sz="3200" u="none">
                <a:solidFill>
                  <a:schemeClr val="lt1"/>
                </a:solidFill>
                <a:latin typeface="Times New Roman"/>
                <a:ea typeface="Times New Roman"/>
                <a:cs typeface="Times New Roman"/>
                <a:sym typeface="Times New Roman"/>
              </a:rPr>
              <a:t> </a:t>
            </a:r>
            <a:r>
              <a:rPr b="0" i="0" lang="en-US" sz="3200" u="none">
                <a:solidFill>
                  <a:schemeClr val="lt1"/>
                </a:solidFill>
                <a:latin typeface="Arial"/>
                <a:ea typeface="Arial"/>
                <a:cs typeface="Arial"/>
                <a:sym typeface="Arial"/>
              </a:rPr>
              <a:t>electrons before bonding = </a:t>
            </a:r>
          </a:p>
          <a:p>
            <a:pPr indent="-285750" lvl="1" marL="742950" marR="0" rtl="0" algn="l">
              <a:lnSpc>
                <a:spcPct val="100000"/>
              </a:lnSpc>
              <a:spcBef>
                <a:spcPts val="800"/>
              </a:spcBef>
              <a:spcAft>
                <a:spcPts val="0"/>
              </a:spcAft>
              <a:buClr>
                <a:schemeClr val="lt1"/>
              </a:buClr>
              <a:buSzPct val="25000"/>
              <a:buFont typeface="Arial"/>
              <a:buNone/>
            </a:pPr>
            <a:r>
              <a:rPr b="0" i="0" lang="en-US" sz="3200" u="none" cap="none" strike="noStrike">
                <a:solidFill>
                  <a:schemeClr val="lt1"/>
                </a:solidFill>
                <a:latin typeface="Arial"/>
                <a:ea typeface="Arial"/>
                <a:cs typeface="Arial"/>
                <a:sym typeface="Arial"/>
              </a:rPr>
              <a:t>4 + 12 = </a:t>
            </a:r>
            <a:r>
              <a:rPr b="0" i="0" lang="en-US" sz="4000" u="none" cap="none" strike="noStrike">
                <a:solidFill>
                  <a:schemeClr val="lt2"/>
                </a:solidFill>
                <a:latin typeface="Arial"/>
                <a:ea typeface="Arial"/>
                <a:cs typeface="Arial"/>
                <a:sym typeface="Arial"/>
              </a:rPr>
              <a:t>16</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4"/>
                                        </p:tgtEl>
                                        <p:attrNameLst>
                                          <p:attrName>style.visibility</p:attrName>
                                        </p:attrNameLst>
                                      </p:cBhvr>
                                      <p:to>
                                        <p:strVal val="visible"/>
                                      </p:to>
                                    </p:set>
                                    <p:animEffect filter="fade" transition="in">
                                      <p:cBhvr>
                                        <p:cTn dur="500"/>
                                        <p:tgtEl>
                                          <p:spTgt spid="17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9" name="Shape 1749"/>
        <p:cNvGrpSpPr/>
        <p:nvPr/>
      </p:nvGrpSpPr>
      <p:grpSpPr>
        <a:xfrm>
          <a:off x="0" y="0"/>
          <a:ext cx="0" cy="0"/>
          <a:chOff x="0" y="0"/>
          <a:chExt cx="0" cy="0"/>
        </a:xfrm>
      </p:grpSpPr>
      <p:sp>
        <p:nvSpPr>
          <p:cNvPr id="1750" name="Shape 1750"/>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 CO</a:t>
            </a:r>
            <a:r>
              <a:rPr b="0" baseline="-25000" i="0" lang="en-US" sz="4400" u="none" cap="none" strike="noStrike">
                <a:solidFill>
                  <a:schemeClr val="lt2"/>
                </a:solidFill>
                <a:latin typeface="Arial"/>
                <a:ea typeface="Arial"/>
                <a:cs typeface="Arial"/>
                <a:sym typeface="Arial"/>
              </a:rPr>
              <a:t>2</a:t>
            </a:r>
          </a:p>
        </p:txBody>
      </p:sp>
      <p:sp>
        <p:nvSpPr>
          <p:cNvPr id="1751" name="Shape 1751"/>
          <p:cNvSpPr txBox="1"/>
          <p:nvPr>
            <p:ph idx="1" type="body"/>
          </p:nvPr>
        </p:nvSpPr>
        <p:spPr>
          <a:xfrm>
            <a:off x="2971800" y="1447800"/>
            <a:ext cx="5486399" cy="3657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 – 4 valence e- before bonding, so it has (4x2) = 8 electrons after bonding</a:t>
            </a:r>
          </a:p>
          <a:p>
            <a:pPr indent="-342900" lvl="0" marL="342900" marR="0" rtl="0" algn="l">
              <a:lnSpc>
                <a:spcPct val="100000"/>
              </a:lnSpc>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 – 6 valence e- before bonding, so it has         (6x2) = 12</a:t>
            </a:r>
          </a:p>
          <a:p>
            <a:pPr indent="-342900" lvl="0" marL="342900" marR="0" rtl="0" algn="l">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
        <p:nvSpPr>
          <p:cNvPr id="1752" name="Shape 1752"/>
          <p:cNvSpPr txBox="1"/>
          <p:nvPr/>
        </p:nvSpPr>
        <p:spPr>
          <a:xfrm>
            <a:off x="1219200" y="16002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C</a:t>
            </a:r>
          </a:p>
        </p:txBody>
      </p:sp>
      <p:sp>
        <p:nvSpPr>
          <p:cNvPr id="1753" name="Shape 1753"/>
          <p:cNvSpPr/>
          <p:nvPr/>
        </p:nvSpPr>
        <p:spPr>
          <a:xfrm>
            <a:off x="2209800" y="2057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54" name="Shape 1754"/>
          <p:cNvSpPr/>
          <p:nvPr/>
        </p:nvSpPr>
        <p:spPr>
          <a:xfrm>
            <a:off x="1143000" y="2057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55" name="Shape 1755"/>
          <p:cNvSpPr/>
          <p:nvPr/>
        </p:nvSpPr>
        <p:spPr>
          <a:xfrm>
            <a:off x="1524000" y="1600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56" name="Shape 1756"/>
          <p:cNvSpPr txBox="1"/>
          <p:nvPr/>
        </p:nvSpPr>
        <p:spPr>
          <a:xfrm>
            <a:off x="1143000" y="3733800"/>
            <a:ext cx="10667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sp>
        <p:nvSpPr>
          <p:cNvPr id="1757" name="Shape 1757"/>
          <p:cNvSpPr/>
          <p:nvPr/>
        </p:nvSpPr>
        <p:spPr>
          <a:xfrm>
            <a:off x="22098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58" name="Shape 1758"/>
          <p:cNvSpPr/>
          <p:nvPr/>
        </p:nvSpPr>
        <p:spPr>
          <a:xfrm>
            <a:off x="9906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59" name="Shape 1759"/>
          <p:cNvSpPr/>
          <p:nvPr/>
        </p:nvSpPr>
        <p:spPr>
          <a:xfrm>
            <a:off x="14478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cxnSp>
        <p:nvCxnSpPr>
          <p:cNvPr id="1760" name="Shape 1760"/>
          <p:cNvCxnSpPr/>
          <p:nvPr/>
        </p:nvCxnSpPr>
        <p:spPr>
          <a:xfrm flipH="1">
            <a:off x="4800599" y="4648200"/>
            <a:ext cx="457200" cy="533399"/>
          </a:xfrm>
          <a:prstGeom prst="straightConnector1">
            <a:avLst/>
          </a:prstGeom>
          <a:noFill/>
          <a:ln cap="flat" cmpd="sng" w="57150">
            <a:solidFill>
              <a:schemeClr val="lt2"/>
            </a:solidFill>
            <a:prstDash val="solid"/>
            <a:miter/>
            <a:headEnd len="med" w="med" type="none"/>
            <a:tailEnd len="med" w="med" type="none"/>
          </a:ln>
        </p:spPr>
      </p:cxnSp>
      <p:sp>
        <p:nvSpPr>
          <p:cNvPr id="1761" name="Shape 1761"/>
          <p:cNvSpPr txBox="1"/>
          <p:nvPr/>
        </p:nvSpPr>
        <p:spPr>
          <a:xfrm>
            <a:off x="5410200" y="4572000"/>
            <a:ext cx="914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8</a:t>
            </a:r>
          </a:p>
        </p:txBody>
      </p:sp>
      <p:sp>
        <p:nvSpPr>
          <p:cNvPr id="1762" name="Shape 1762"/>
          <p:cNvSpPr txBox="1"/>
          <p:nvPr/>
        </p:nvSpPr>
        <p:spPr>
          <a:xfrm>
            <a:off x="3352800" y="5105400"/>
            <a:ext cx="464819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8 is the maximum electrons after bonding</a:t>
            </a:r>
          </a:p>
        </p:txBody>
      </p:sp>
      <p:sp>
        <p:nvSpPr>
          <p:cNvPr id="1763" name="Shape 1763"/>
          <p:cNvSpPr/>
          <p:nvPr/>
        </p:nvSpPr>
        <p:spPr>
          <a:xfrm>
            <a:off x="9906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64" name="Shape 1764"/>
          <p:cNvSpPr/>
          <p:nvPr/>
        </p:nvSpPr>
        <p:spPr>
          <a:xfrm>
            <a:off x="1524000" y="5105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65" name="Shape 1765"/>
          <p:cNvSpPr/>
          <p:nvPr/>
        </p:nvSpPr>
        <p:spPr>
          <a:xfrm>
            <a:off x="22098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66" name="Shape 1766"/>
          <p:cNvSpPr/>
          <p:nvPr/>
        </p:nvSpPr>
        <p:spPr>
          <a:xfrm>
            <a:off x="1524000" y="3733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1">
                                            <p:txEl>
                                              <p:pRg end="0" st="0"/>
                                            </p:txEl>
                                          </p:spTgt>
                                        </p:tgtEl>
                                        <p:attrNameLst>
                                          <p:attrName>style.visibility</p:attrName>
                                        </p:attrNameLst>
                                      </p:cBhvr>
                                      <p:to>
                                        <p:strVal val="visible"/>
                                      </p:to>
                                    </p:set>
                                    <p:animEffect filter="fade" transition="in">
                                      <p:cBhvr>
                                        <p:cTn dur="1"/>
                                        <p:tgtEl>
                                          <p:spTgt spid="17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1">
                                            <p:txEl>
                                              <p:pRg end="1" st="1"/>
                                            </p:txEl>
                                          </p:spTgt>
                                        </p:tgtEl>
                                        <p:attrNameLst>
                                          <p:attrName>style.visibility</p:attrName>
                                        </p:attrNameLst>
                                      </p:cBhvr>
                                      <p:to>
                                        <p:strVal val="visible"/>
                                      </p:to>
                                    </p:set>
                                    <p:animEffect filter="fade" transition="in">
                                      <p:cBhvr>
                                        <p:cTn dur="1"/>
                                        <p:tgtEl>
                                          <p:spTgt spid="17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1">
                                            <p:txEl>
                                              <p:pRg end="2" st="2"/>
                                            </p:txEl>
                                          </p:spTgt>
                                        </p:tgtEl>
                                        <p:attrNameLst>
                                          <p:attrName>style.visibility</p:attrName>
                                        </p:attrNameLst>
                                      </p:cBhvr>
                                      <p:to>
                                        <p:strVal val="visible"/>
                                      </p:to>
                                    </p:set>
                                    <p:animEffect filter="fade" transition="in">
                                      <p:cBhvr>
                                        <p:cTn dur="1"/>
                                        <p:tgtEl>
                                          <p:spTgt spid="17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1">
                                            <p:txEl>
                                              <p:pRg end="3" st="3"/>
                                            </p:txEl>
                                          </p:spTgt>
                                        </p:tgtEl>
                                        <p:attrNameLst>
                                          <p:attrName>style.visibility</p:attrName>
                                        </p:attrNameLst>
                                      </p:cBhvr>
                                      <p:to>
                                        <p:strVal val="visible"/>
                                      </p:to>
                                    </p:set>
                                    <p:animEffect filter="fade" transition="in">
                                      <p:cBhvr>
                                        <p:cTn dur="1"/>
                                        <p:tgtEl>
                                          <p:spTgt spid="1751">
                                            <p:txEl>
                                              <p:pRg end="3" st="3"/>
                                            </p:txEl>
                                          </p:spTgt>
                                        </p:tgtEl>
                                      </p:cBhvr>
                                    </p:animEffec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760"/>
                                        </p:tgtEl>
                                        <p:attrNameLst>
                                          <p:attrName>style.visibility</p:attrName>
                                        </p:attrNameLst>
                                      </p:cBhvr>
                                      <p:to>
                                        <p:strVal val="visible"/>
                                      </p:to>
                                    </p:set>
                                    <p:animEffect filter="fade" transition="in">
                                      <p:cBhvr>
                                        <p:cTn dur="2000"/>
                                        <p:tgtEl>
                                          <p:spTgt spid="1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0" name="Shape 1770"/>
        <p:cNvGrpSpPr/>
        <p:nvPr/>
      </p:nvGrpSpPr>
      <p:grpSpPr>
        <a:xfrm>
          <a:off x="0" y="0"/>
          <a:ext cx="0" cy="0"/>
          <a:chOff x="0" y="0"/>
          <a:chExt cx="0" cy="0"/>
        </a:xfrm>
      </p:grpSpPr>
      <p:sp>
        <p:nvSpPr>
          <p:cNvPr id="1771" name="Shape 1771"/>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 CO</a:t>
            </a:r>
            <a:r>
              <a:rPr b="0" baseline="-25000" i="0" lang="en-US" sz="4400" u="none" cap="none" strike="noStrike">
                <a:solidFill>
                  <a:schemeClr val="lt2"/>
                </a:solidFill>
                <a:latin typeface="Arial"/>
                <a:ea typeface="Arial"/>
                <a:cs typeface="Arial"/>
                <a:sym typeface="Arial"/>
              </a:rPr>
              <a:t>2</a:t>
            </a:r>
          </a:p>
        </p:txBody>
      </p:sp>
      <p:sp>
        <p:nvSpPr>
          <p:cNvPr id="1772" name="Shape 1772"/>
          <p:cNvSpPr txBox="1"/>
          <p:nvPr>
            <p:ph idx="1" type="body"/>
          </p:nvPr>
        </p:nvSpPr>
        <p:spPr>
          <a:xfrm>
            <a:off x="685800" y="14478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cap="none" strike="noStrike">
                <a:solidFill>
                  <a:schemeClr val="lt1"/>
                </a:solidFill>
                <a:latin typeface="Times New Roman"/>
                <a:ea typeface="Times New Roman"/>
                <a:cs typeface="Times New Roman"/>
                <a:sym typeface="Times New Roman"/>
              </a:rPr>
              <a:t>Σ</a:t>
            </a:r>
            <a:r>
              <a:rPr b="0" i="0" lang="en-US" sz="3200" u="none" cap="none" strike="noStrike">
                <a:solidFill>
                  <a:schemeClr val="lt1"/>
                </a:solidFill>
                <a:latin typeface="Times New Roman"/>
                <a:ea typeface="Times New Roman"/>
                <a:cs typeface="Times New Roman"/>
                <a:sym typeface="Times New Roman"/>
              </a:rPr>
              <a:t> </a:t>
            </a:r>
            <a:r>
              <a:rPr b="0" i="0" lang="en-US" sz="3200" u="none" cap="none" strike="noStrike">
                <a:solidFill>
                  <a:schemeClr val="lt1"/>
                </a:solidFill>
                <a:latin typeface="Arial"/>
                <a:ea typeface="Arial"/>
                <a:cs typeface="Arial"/>
                <a:sym typeface="Arial"/>
              </a:rPr>
              <a:t>electrons after bonding</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1"/>
                </a:solidFill>
                <a:latin typeface="Arial"/>
                <a:ea typeface="Arial"/>
                <a:cs typeface="Arial"/>
                <a:sym typeface="Arial"/>
              </a:rPr>
              <a:t>Carbon = 8</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2"/>
                </a:solidFill>
                <a:latin typeface="Arial"/>
                <a:ea typeface="Arial"/>
                <a:cs typeface="Arial"/>
                <a:sym typeface="Arial"/>
              </a:rPr>
              <a:t>Two</a:t>
            </a:r>
            <a:r>
              <a:rPr b="0" i="0" lang="en-US" sz="3200" u="none" cap="none" strike="noStrike">
                <a:solidFill>
                  <a:schemeClr val="lt1"/>
                </a:solidFill>
                <a:latin typeface="Arial"/>
                <a:ea typeface="Arial"/>
                <a:cs typeface="Arial"/>
                <a:sym typeface="Arial"/>
              </a:rPr>
              <a:t> oxygens = 8 x </a:t>
            </a:r>
            <a:r>
              <a:rPr b="0" i="0" lang="en-US" sz="3200" u="none" cap="none" strike="noStrike">
                <a:solidFill>
                  <a:schemeClr val="lt2"/>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 16</a:t>
            </a:r>
          </a:p>
        </p:txBody>
      </p:sp>
      <p:sp>
        <p:nvSpPr>
          <p:cNvPr id="1773" name="Shape 1773"/>
          <p:cNvSpPr txBox="1"/>
          <p:nvPr/>
        </p:nvSpPr>
        <p:spPr>
          <a:xfrm>
            <a:off x="1524000" y="3429000"/>
            <a:ext cx="571499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The formula CO</a:t>
            </a:r>
            <a:r>
              <a:rPr b="0" baseline="-25000" i="0" lang="en-US" sz="32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implies there are 2 oxygen atoms.</a:t>
            </a:r>
          </a:p>
        </p:txBody>
      </p:sp>
      <p:sp>
        <p:nvSpPr>
          <p:cNvPr id="1774" name="Shape 1774"/>
          <p:cNvSpPr txBox="1"/>
          <p:nvPr/>
        </p:nvSpPr>
        <p:spPr>
          <a:xfrm>
            <a:off x="685800" y="4533900"/>
            <a:ext cx="7696199" cy="20192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a:solidFill>
                  <a:schemeClr val="lt1"/>
                </a:solidFill>
                <a:latin typeface="Times New Roman"/>
                <a:ea typeface="Times New Roman"/>
                <a:cs typeface="Times New Roman"/>
                <a:sym typeface="Times New Roman"/>
              </a:rPr>
              <a:t>Σ</a:t>
            </a:r>
            <a:r>
              <a:rPr b="0" i="0" lang="en-US" sz="3200" u="none">
                <a:solidFill>
                  <a:schemeClr val="lt1"/>
                </a:solidFill>
                <a:latin typeface="Times New Roman"/>
                <a:ea typeface="Times New Roman"/>
                <a:cs typeface="Times New Roman"/>
                <a:sym typeface="Times New Roman"/>
              </a:rPr>
              <a:t> </a:t>
            </a:r>
            <a:r>
              <a:rPr b="0" i="0" lang="en-US" sz="3200" u="none">
                <a:solidFill>
                  <a:schemeClr val="lt1"/>
                </a:solidFill>
                <a:latin typeface="Arial"/>
                <a:ea typeface="Arial"/>
                <a:cs typeface="Arial"/>
                <a:sym typeface="Arial"/>
              </a:rPr>
              <a:t>electrons after bonding = </a:t>
            </a:r>
          </a:p>
          <a:p>
            <a:pPr indent="-285750" lvl="1" marL="742950" marR="0" rtl="0" algn="l">
              <a:lnSpc>
                <a:spcPct val="100000"/>
              </a:lnSpc>
              <a:spcBef>
                <a:spcPts val="800"/>
              </a:spcBef>
              <a:spcAft>
                <a:spcPts val="0"/>
              </a:spcAft>
              <a:buClr>
                <a:schemeClr val="lt1"/>
              </a:buClr>
              <a:buSzPct val="25000"/>
              <a:buFont typeface="Arial"/>
              <a:buNone/>
            </a:pPr>
            <a:r>
              <a:rPr b="0" i="0" lang="en-US" sz="3200" u="none" cap="none" strike="noStrike">
                <a:solidFill>
                  <a:schemeClr val="lt1"/>
                </a:solidFill>
                <a:latin typeface="Arial"/>
                <a:ea typeface="Arial"/>
                <a:cs typeface="Arial"/>
                <a:sym typeface="Arial"/>
              </a:rPr>
              <a:t>8 + 16 = </a:t>
            </a:r>
            <a:r>
              <a:rPr b="0" i="0" lang="en-US" sz="4000" u="none" cap="none" strike="noStrike">
                <a:solidFill>
                  <a:schemeClr val="lt2"/>
                </a:solidFill>
                <a:latin typeface="Arial"/>
                <a:ea typeface="Arial"/>
                <a:cs typeface="Arial"/>
                <a:sym typeface="Arial"/>
              </a:rPr>
              <a:t>24</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3"/>
                                        </p:tgtEl>
                                        <p:attrNameLst>
                                          <p:attrName>style.visibility</p:attrName>
                                        </p:attrNameLst>
                                      </p:cBhvr>
                                      <p:to>
                                        <p:strVal val="visible"/>
                                      </p:to>
                                    </p:set>
                                    <p:animEffect filter="fade" transition="in">
                                      <p:cBhvr>
                                        <p:cTn dur="500"/>
                                        <p:tgtEl>
                                          <p:spTgt spid="17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8" name="Shape 1778"/>
        <p:cNvGrpSpPr/>
        <p:nvPr/>
      </p:nvGrpSpPr>
      <p:grpSpPr>
        <a:xfrm>
          <a:off x="0" y="0"/>
          <a:ext cx="0" cy="0"/>
          <a:chOff x="0" y="0"/>
          <a:chExt cx="0" cy="0"/>
        </a:xfrm>
      </p:grpSpPr>
      <p:sp>
        <p:nvSpPr>
          <p:cNvPr id="1779" name="Shape 1779"/>
          <p:cNvSpPr txBox="1"/>
          <p:nvPr/>
        </p:nvSpPr>
        <p:spPr>
          <a:xfrm>
            <a:off x="3352800" y="3352800"/>
            <a:ext cx="1981199"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6000" u="none">
                <a:solidFill>
                  <a:schemeClr val="lt1"/>
                </a:solidFill>
                <a:latin typeface="Arial"/>
                <a:ea typeface="Arial"/>
                <a:cs typeface="Arial"/>
                <a:sym typeface="Arial"/>
              </a:rPr>
              <a:t>CO</a:t>
            </a:r>
            <a:r>
              <a:rPr b="1" baseline="-25000" i="0" lang="en-US" sz="6000" u="none">
                <a:solidFill>
                  <a:schemeClr val="lt1"/>
                </a:solidFill>
                <a:latin typeface="Arial"/>
                <a:ea typeface="Arial"/>
                <a:cs typeface="Arial"/>
                <a:sym typeface="Arial"/>
              </a:rPr>
              <a:t>2</a:t>
            </a:r>
          </a:p>
        </p:txBody>
      </p:sp>
      <p:sp>
        <p:nvSpPr>
          <p:cNvPr id="1780" name="Shape 1780"/>
          <p:cNvSpPr txBox="1"/>
          <p:nvPr/>
        </p:nvSpPr>
        <p:spPr>
          <a:xfrm>
            <a:off x="3352800" y="4495800"/>
            <a:ext cx="29717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600" u="none">
                <a:solidFill>
                  <a:schemeClr val="lt1"/>
                </a:solidFill>
                <a:latin typeface="Arial"/>
                <a:ea typeface="Arial"/>
                <a:cs typeface="Arial"/>
                <a:sym typeface="Arial"/>
              </a:rPr>
              <a:t>__ </a:t>
            </a:r>
            <a:r>
              <a:rPr b="0" i="0" lang="en-US" sz="3200" u="none">
                <a:solidFill>
                  <a:schemeClr val="lt1"/>
                </a:solidFill>
                <a:latin typeface="Arial"/>
                <a:ea typeface="Arial"/>
                <a:cs typeface="Arial"/>
                <a:sym typeface="Arial"/>
              </a:rPr>
              <a:t>+ __ x 2 = </a:t>
            </a:r>
          </a:p>
        </p:txBody>
      </p:sp>
      <p:sp>
        <p:nvSpPr>
          <p:cNvPr id="1781" name="Shape 1781"/>
          <p:cNvSpPr txBox="1"/>
          <p:nvPr/>
        </p:nvSpPr>
        <p:spPr>
          <a:xfrm>
            <a:off x="3352800" y="2590800"/>
            <a:ext cx="31241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600" u="none">
                <a:solidFill>
                  <a:schemeClr val="lt1"/>
                </a:solidFill>
                <a:latin typeface="Arial"/>
                <a:ea typeface="Arial"/>
                <a:cs typeface="Arial"/>
                <a:sym typeface="Arial"/>
              </a:rPr>
              <a:t>__ + __ x 2 = </a:t>
            </a:r>
          </a:p>
        </p:txBody>
      </p:sp>
      <p:sp>
        <p:nvSpPr>
          <p:cNvPr id="1782" name="Shape 1782"/>
          <p:cNvSpPr txBox="1"/>
          <p:nvPr/>
        </p:nvSpPr>
        <p:spPr>
          <a:xfrm>
            <a:off x="1828800" y="4572000"/>
            <a:ext cx="14478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1" lang="en-US" sz="3200" u="none">
                <a:solidFill>
                  <a:schemeClr val="lt1"/>
                </a:solidFill>
                <a:latin typeface="Arial"/>
                <a:ea typeface="Arial"/>
                <a:cs typeface="Arial"/>
                <a:sym typeface="Arial"/>
              </a:rPr>
              <a:t>before</a:t>
            </a:r>
            <a:r>
              <a:rPr b="0" i="0" lang="en-US" sz="3600" u="none">
                <a:solidFill>
                  <a:schemeClr val="lt1"/>
                </a:solidFill>
                <a:latin typeface="Arial"/>
                <a:ea typeface="Arial"/>
                <a:cs typeface="Arial"/>
                <a:sym typeface="Arial"/>
              </a:rPr>
              <a:t> </a:t>
            </a:r>
          </a:p>
        </p:txBody>
      </p:sp>
      <p:sp>
        <p:nvSpPr>
          <p:cNvPr id="1783" name="Shape 1783"/>
          <p:cNvSpPr txBox="1"/>
          <p:nvPr/>
        </p:nvSpPr>
        <p:spPr>
          <a:xfrm>
            <a:off x="1828800" y="2590800"/>
            <a:ext cx="13715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1" lang="en-US" sz="3200" u="none">
                <a:solidFill>
                  <a:schemeClr val="lt1"/>
                </a:solidFill>
                <a:latin typeface="Arial"/>
                <a:ea typeface="Arial"/>
                <a:cs typeface="Arial"/>
                <a:sym typeface="Arial"/>
              </a:rPr>
              <a:t>after</a:t>
            </a:r>
          </a:p>
        </p:txBody>
      </p:sp>
      <p:sp>
        <p:nvSpPr>
          <p:cNvPr id="1784" name="Shape 1784"/>
          <p:cNvSpPr txBox="1"/>
          <p:nvPr/>
        </p:nvSpPr>
        <p:spPr>
          <a:xfrm>
            <a:off x="3352800" y="4495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4</a:t>
            </a:r>
          </a:p>
        </p:txBody>
      </p:sp>
      <p:sp>
        <p:nvSpPr>
          <p:cNvPr id="1785" name="Shape 1785"/>
          <p:cNvSpPr txBox="1"/>
          <p:nvPr/>
        </p:nvSpPr>
        <p:spPr>
          <a:xfrm>
            <a:off x="3352800" y="2590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8</a:t>
            </a:r>
          </a:p>
        </p:txBody>
      </p:sp>
      <p:sp>
        <p:nvSpPr>
          <p:cNvPr id="1786" name="Shape 1786"/>
          <p:cNvSpPr txBox="1"/>
          <p:nvPr/>
        </p:nvSpPr>
        <p:spPr>
          <a:xfrm>
            <a:off x="4343400" y="4495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6</a:t>
            </a:r>
          </a:p>
        </p:txBody>
      </p:sp>
      <p:sp>
        <p:nvSpPr>
          <p:cNvPr id="1787" name="Shape 1787"/>
          <p:cNvSpPr txBox="1"/>
          <p:nvPr/>
        </p:nvSpPr>
        <p:spPr>
          <a:xfrm>
            <a:off x="4495800" y="2590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8</a:t>
            </a:r>
          </a:p>
        </p:txBody>
      </p:sp>
      <p:sp>
        <p:nvSpPr>
          <p:cNvPr id="1788" name="Shape 1788"/>
          <p:cNvSpPr txBox="1"/>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Example – CO</a:t>
            </a:r>
            <a:r>
              <a:rPr b="0" baseline="-25000" i="0" lang="en-US" sz="4400" u="none">
                <a:solidFill>
                  <a:schemeClr val="lt2"/>
                </a:solidFill>
                <a:latin typeface="Arial"/>
                <a:ea typeface="Arial"/>
                <a:cs typeface="Arial"/>
                <a:sym typeface="Arial"/>
              </a:rPr>
              <a:t>2</a:t>
            </a:r>
          </a:p>
        </p:txBody>
      </p:sp>
      <p:sp>
        <p:nvSpPr>
          <p:cNvPr id="1789" name="Shape 1789"/>
          <p:cNvSpPr txBox="1"/>
          <p:nvPr/>
        </p:nvSpPr>
        <p:spPr>
          <a:xfrm>
            <a:off x="5867400" y="4495800"/>
            <a:ext cx="9144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 </a:t>
            </a:r>
            <a:r>
              <a:rPr b="1" i="0" lang="en-US" sz="3600" u="none">
                <a:solidFill>
                  <a:schemeClr val="lt2"/>
                </a:solidFill>
                <a:latin typeface="Arial"/>
                <a:ea typeface="Arial"/>
                <a:cs typeface="Arial"/>
                <a:sym typeface="Arial"/>
              </a:rPr>
              <a:t>16</a:t>
            </a:r>
          </a:p>
        </p:txBody>
      </p:sp>
      <p:sp>
        <p:nvSpPr>
          <p:cNvPr id="1790" name="Shape 1790"/>
          <p:cNvSpPr txBox="1"/>
          <p:nvPr/>
        </p:nvSpPr>
        <p:spPr>
          <a:xfrm>
            <a:off x="6096000" y="2590800"/>
            <a:ext cx="9144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24</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84"/>
                                        </p:tgtEl>
                                        <p:attrNameLst>
                                          <p:attrName>style.visibility</p:attrName>
                                        </p:attrNameLst>
                                      </p:cBhvr>
                                      <p:to>
                                        <p:strVal val="visible"/>
                                      </p:to>
                                    </p:set>
                                    <p:anim calcmode="lin" valueType="num">
                                      <p:cBhvr additive="base">
                                        <p:cTn dur="500"/>
                                        <p:tgtEl>
                                          <p:spTgt spid="178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86"/>
                                        </p:tgtEl>
                                        <p:attrNameLst>
                                          <p:attrName>style.visibility</p:attrName>
                                        </p:attrNameLst>
                                      </p:cBhvr>
                                      <p:to>
                                        <p:strVal val="visible"/>
                                      </p:to>
                                    </p:set>
                                    <p:anim calcmode="lin" valueType="num">
                                      <p:cBhvr additive="base">
                                        <p:cTn dur="500"/>
                                        <p:tgtEl>
                                          <p:spTgt spid="17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89"/>
                                        </p:tgtEl>
                                        <p:attrNameLst>
                                          <p:attrName>style.visibility</p:attrName>
                                        </p:attrNameLst>
                                      </p:cBhvr>
                                      <p:to>
                                        <p:strVal val="visible"/>
                                      </p:to>
                                    </p:set>
                                    <p:anim calcmode="lin" valueType="num">
                                      <p:cBhvr additive="base">
                                        <p:cTn dur="500"/>
                                        <p:tgtEl>
                                          <p:spTgt spid="17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85"/>
                                        </p:tgtEl>
                                        <p:attrNameLst>
                                          <p:attrName>style.visibility</p:attrName>
                                        </p:attrNameLst>
                                      </p:cBhvr>
                                      <p:to>
                                        <p:strVal val="visible"/>
                                      </p:to>
                                    </p:set>
                                    <p:anim calcmode="lin" valueType="num">
                                      <p:cBhvr additive="base">
                                        <p:cTn dur="500"/>
                                        <p:tgtEl>
                                          <p:spTgt spid="17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87"/>
                                        </p:tgtEl>
                                        <p:attrNameLst>
                                          <p:attrName>style.visibility</p:attrName>
                                        </p:attrNameLst>
                                      </p:cBhvr>
                                      <p:to>
                                        <p:strVal val="visible"/>
                                      </p:to>
                                    </p:set>
                                    <p:anim calcmode="lin" valueType="num">
                                      <p:cBhvr additive="base">
                                        <p:cTn dur="500"/>
                                        <p:tgtEl>
                                          <p:spTgt spid="17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90"/>
                                        </p:tgtEl>
                                        <p:attrNameLst>
                                          <p:attrName>style.visibility</p:attrName>
                                        </p:attrNameLst>
                                      </p:cBhvr>
                                      <p:to>
                                        <p:strVal val="visible"/>
                                      </p:to>
                                    </p:set>
                                    <p:anim calcmode="lin" valueType="num">
                                      <p:cBhvr additive="base">
                                        <p:cTn dur="500"/>
                                        <p:tgtEl>
                                          <p:spTgt spid="179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4" name="Shape 1794"/>
        <p:cNvGrpSpPr/>
        <p:nvPr/>
      </p:nvGrpSpPr>
      <p:grpSpPr>
        <a:xfrm>
          <a:off x="0" y="0"/>
          <a:ext cx="0" cy="0"/>
          <a:chOff x="0" y="0"/>
          <a:chExt cx="0" cy="0"/>
        </a:xfrm>
      </p:grpSpPr>
      <p:sp>
        <p:nvSpPr>
          <p:cNvPr id="1795" name="Shape 1795"/>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The Wetter Way</a:t>
            </a:r>
          </a:p>
        </p:txBody>
      </p:sp>
      <p:sp>
        <p:nvSpPr>
          <p:cNvPr id="1796" name="Shape 1796"/>
          <p:cNvSpPr txBox="1"/>
          <p:nvPr>
            <p:ph idx="1" type="body"/>
          </p:nvPr>
        </p:nvSpPr>
        <p:spPr>
          <a:xfrm>
            <a:off x="2057400" y="5410200"/>
            <a:ext cx="5105399" cy="914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has 4 bonds!</a:t>
            </a:r>
          </a:p>
        </p:txBody>
      </p:sp>
      <p:grpSp>
        <p:nvGrpSpPr>
          <p:cNvPr id="1797" name="Shape 1797"/>
          <p:cNvGrpSpPr/>
          <p:nvPr/>
        </p:nvGrpSpPr>
        <p:grpSpPr>
          <a:xfrm>
            <a:off x="1066800" y="1905000"/>
            <a:ext cx="6857999" cy="1570036"/>
            <a:chOff x="1066800" y="1905000"/>
            <a:chExt cx="6857999" cy="1570036"/>
          </a:xfrm>
        </p:grpSpPr>
        <p:sp>
          <p:nvSpPr>
            <p:cNvPr id="1798" name="Shape 1798"/>
            <p:cNvSpPr txBox="1"/>
            <p:nvPr/>
          </p:nvSpPr>
          <p:spPr>
            <a:xfrm>
              <a:off x="1066800" y="2438400"/>
              <a:ext cx="6476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bonds = </a:t>
              </a:r>
            </a:p>
          </p:txBody>
        </p:sp>
        <p:cxnSp>
          <p:nvCxnSpPr>
            <p:cNvPr id="1799" name="Shape 1799"/>
            <p:cNvCxnSpPr/>
            <p:nvPr/>
          </p:nvCxnSpPr>
          <p:spPr>
            <a:xfrm>
              <a:off x="3276600" y="2743200"/>
              <a:ext cx="4648199" cy="0"/>
            </a:xfrm>
            <a:prstGeom prst="straightConnector1">
              <a:avLst/>
            </a:prstGeom>
            <a:noFill/>
            <a:ln cap="flat" cmpd="sng" w="57150">
              <a:solidFill>
                <a:schemeClr val="lt1"/>
              </a:solidFill>
              <a:prstDash val="solid"/>
              <a:miter/>
              <a:headEnd len="med" w="med" type="none"/>
              <a:tailEnd len="med" w="med" type="none"/>
            </a:ln>
          </p:spPr>
        </p:cxnSp>
        <p:sp>
          <p:nvSpPr>
            <p:cNvPr id="1800" name="Shape 1800"/>
            <p:cNvSpPr txBox="1"/>
            <p:nvPr/>
          </p:nvSpPr>
          <p:spPr>
            <a:xfrm>
              <a:off x="4572000" y="2895600"/>
              <a:ext cx="2057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a:t>
              </a:r>
            </a:p>
          </p:txBody>
        </p:sp>
        <p:sp>
          <p:nvSpPr>
            <p:cNvPr id="1801" name="Shape 1801"/>
            <p:cNvSpPr txBox="1"/>
            <p:nvPr/>
          </p:nvSpPr>
          <p:spPr>
            <a:xfrm>
              <a:off x="3581400" y="1905000"/>
              <a:ext cx="4267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3200" u="none">
                  <a:solidFill>
                    <a:schemeClr val="lt1"/>
                  </a:solidFill>
                  <a:latin typeface="Times New Roman"/>
                  <a:ea typeface="Times New Roman"/>
                  <a:cs typeface="Times New Roman"/>
                  <a:sym typeface="Times New Roman"/>
                </a:rPr>
                <a:t>Σ</a:t>
              </a:r>
              <a:r>
                <a:rPr b="0" i="0" lang="en-US" sz="3200" u="none">
                  <a:solidFill>
                    <a:schemeClr val="lt1"/>
                  </a:solidFill>
                  <a:latin typeface="Arial"/>
                  <a:ea typeface="Arial"/>
                  <a:cs typeface="Arial"/>
                  <a:sym typeface="Arial"/>
                </a:rPr>
                <a:t>e- after</a:t>
              </a:r>
              <a:r>
                <a:rPr b="0" i="0" lang="en-US" sz="3200" u="none">
                  <a:solidFill>
                    <a:schemeClr val="lt1"/>
                  </a:solidFill>
                  <a:latin typeface="Times New Roman"/>
                  <a:ea typeface="Times New Roman"/>
                  <a:cs typeface="Times New Roman"/>
                  <a:sym typeface="Times New Roman"/>
                </a:rPr>
                <a:t>  </a:t>
              </a:r>
              <a:r>
                <a:rPr b="1" i="0" lang="en-US" sz="3200" u="none">
                  <a:solidFill>
                    <a:schemeClr val="lt1"/>
                  </a:solidFill>
                  <a:latin typeface="Times New Roman"/>
                  <a:ea typeface="Times New Roman"/>
                  <a:cs typeface="Times New Roman"/>
                  <a:sym typeface="Times New Roman"/>
                </a:rPr>
                <a:t>–</a:t>
              </a:r>
              <a:r>
                <a:rPr b="0" i="0" lang="en-US" sz="3200" u="none">
                  <a:solidFill>
                    <a:schemeClr val="lt1"/>
                  </a:solidFill>
                  <a:latin typeface="Times New Roman"/>
                  <a:ea typeface="Times New Roman"/>
                  <a:cs typeface="Times New Roman"/>
                  <a:sym typeface="Times New Roman"/>
                </a:rPr>
                <a:t>  Σ</a:t>
              </a:r>
              <a:r>
                <a:rPr b="0" i="0" lang="en-US" sz="3200" u="none">
                  <a:solidFill>
                    <a:schemeClr val="lt1"/>
                  </a:solidFill>
                  <a:latin typeface="Arial"/>
                  <a:ea typeface="Arial"/>
                  <a:cs typeface="Arial"/>
                  <a:sym typeface="Arial"/>
                </a:rPr>
                <a:t>e- before</a:t>
              </a:r>
            </a:p>
          </p:txBody>
        </p:sp>
      </p:grpSp>
      <p:sp>
        <p:nvSpPr>
          <p:cNvPr id="1802" name="Shape 1802"/>
          <p:cNvSpPr txBox="1"/>
          <p:nvPr/>
        </p:nvSpPr>
        <p:spPr>
          <a:xfrm>
            <a:off x="1143000" y="4267200"/>
            <a:ext cx="6476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bonds = </a:t>
            </a:r>
          </a:p>
        </p:txBody>
      </p:sp>
      <p:cxnSp>
        <p:nvCxnSpPr>
          <p:cNvPr id="1803" name="Shape 1803"/>
          <p:cNvCxnSpPr/>
          <p:nvPr/>
        </p:nvCxnSpPr>
        <p:spPr>
          <a:xfrm>
            <a:off x="3352800" y="4572000"/>
            <a:ext cx="2438399" cy="0"/>
          </a:xfrm>
          <a:prstGeom prst="straightConnector1">
            <a:avLst/>
          </a:prstGeom>
          <a:noFill/>
          <a:ln cap="flat" cmpd="sng" w="57150">
            <a:solidFill>
              <a:schemeClr val="lt1"/>
            </a:solidFill>
            <a:prstDash val="solid"/>
            <a:miter/>
            <a:headEnd len="med" w="med" type="none"/>
            <a:tailEnd len="med" w="med" type="none"/>
          </a:ln>
        </p:spPr>
      </p:cxnSp>
      <p:sp>
        <p:nvSpPr>
          <p:cNvPr id="1804" name="Shape 1804"/>
          <p:cNvSpPr txBox="1"/>
          <p:nvPr/>
        </p:nvSpPr>
        <p:spPr>
          <a:xfrm>
            <a:off x="3581400" y="4648200"/>
            <a:ext cx="2057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a:t>
            </a:r>
          </a:p>
        </p:txBody>
      </p:sp>
      <p:sp>
        <p:nvSpPr>
          <p:cNvPr id="1805" name="Shape 1805"/>
          <p:cNvSpPr txBox="1"/>
          <p:nvPr/>
        </p:nvSpPr>
        <p:spPr>
          <a:xfrm>
            <a:off x="3657600" y="38862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24  </a:t>
            </a:r>
            <a:r>
              <a:rPr b="1" i="0" lang="en-US" sz="3200" u="none">
                <a:solidFill>
                  <a:schemeClr val="lt1"/>
                </a:solidFill>
                <a:latin typeface="Arial"/>
                <a:ea typeface="Arial"/>
                <a:cs typeface="Arial"/>
                <a:sym typeface="Arial"/>
              </a:rPr>
              <a:t>–</a:t>
            </a:r>
            <a:r>
              <a:rPr b="0" i="0" lang="en-US" sz="3200" u="none">
                <a:solidFill>
                  <a:schemeClr val="lt1"/>
                </a:solidFill>
                <a:latin typeface="Arial"/>
                <a:ea typeface="Arial"/>
                <a:cs typeface="Arial"/>
                <a:sym typeface="Arial"/>
              </a:rPr>
              <a:t>  16</a:t>
            </a:r>
          </a:p>
        </p:txBody>
      </p:sp>
      <p:sp>
        <p:nvSpPr>
          <p:cNvPr id="1806" name="Shape 1806"/>
          <p:cNvSpPr txBox="1"/>
          <p:nvPr/>
        </p:nvSpPr>
        <p:spPr>
          <a:xfrm>
            <a:off x="5943600" y="4343400"/>
            <a:ext cx="685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07" name="Shape 1807"/>
          <p:cNvSpPr txBox="1"/>
          <p:nvPr/>
        </p:nvSpPr>
        <p:spPr>
          <a:xfrm>
            <a:off x="6096000" y="4191000"/>
            <a:ext cx="12191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a:t>
            </a:r>
            <a:r>
              <a:rPr b="1" i="0" lang="en-US" sz="4000" u="none">
                <a:solidFill>
                  <a:schemeClr val="lt2"/>
                </a:solidFill>
                <a:latin typeface="Arial"/>
                <a:ea typeface="Arial"/>
                <a:cs typeface="Arial"/>
                <a:sym typeface="Arial"/>
              </a:rPr>
              <a:t>4</a:t>
            </a:r>
          </a:p>
        </p:txBody>
      </p:sp>
    </p:spTree>
  </p:cSld>
  <p:clrMapOvr>
    <a:masterClrMapping/>
  </p:clrMapOvr>
  <p:transition spd="slow">
    <p:fade/>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1" name="Shape 1811"/>
        <p:cNvGrpSpPr/>
        <p:nvPr/>
      </p:nvGrpSpPr>
      <p:grpSpPr>
        <a:xfrm>
          <a:off x="0" y="0"/>
          <a:ext cx="0" cy="0"/>
          <a:chOff x="0" y="0"/>
          <a:chExt cx="0" cy="0"/>
        </a:xfrm>
      </p:grpSpPr>
      <p:sp>
        <p:nvSpPr>
          <p:cNvPr id="1812" name="Shape 1812"/>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Carbon Dioxide</a:t>
            </a:r>
          </a:p>
        </p:txBody>
      </p:sp>
      <p:sp>
        <p:nvSpPr>
          <p:cNvPr id="1813" name="Shape 1813"/>
          <p:cNvSpPr txBox="1"/>
          <p:nvPr>
            <p:ph idx="1" type="body"/>
          </p:nvPr>
        </p:nvSpPr>
        <p:spPr>
          <a:xfrm>
            <a:off x="685800" y="1676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element you have only 1 of goes in the center.</a:t>
            </a:r>
          </a:p>
        </p:txBody>
      </p:sp>
      <p:sp>
        <p:nvSpPr>
          <p:cNvPr id="1814" name="Shape 1814"/>
          <p:cNvSpPr txBox="1"/>
          <p:nvPr/>
        </p:nvSpPr>
        <p:spPr>
          <a:xfrm>
            <a:off x="38862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C</a:t>
            </a:r>
          </a:p>
        </p:txBody>
      </p:sp>
      <p:sp>
        <p:nvSpPr>
          <p:cNvPr id="1815" name="Shape 1815"/>
          <p:cNvSpPr txBox="1"/>
          <p:nvPr/>
        </p:nvSpPr>
        <p:spPr>
          <a:xfrm>
            <a:off x="762000" y="4343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The other elements surround it.</a:t>
            </a:r>
          </a:p>
        </p:txBody>
      </p:sp>
      <p:sp>
        <p:nvSpPr>
          <p:cNvPr id="1816" name="Shape 1816"/>
          <p:cNvSpPr txBox="1"/>
          <p:nvPr/>
        </p:nvSpPr>
        <p:spPr>
          <a:xfrm>
            <a:off x="51054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1817" name="Shape 1817"/>
          <p:cNvSpPr txBox="1"/>
          <p:nvPr/>
        </p:nvSpPr>
        <p:spPr>
          <a:xfrm>
            <a:off x="26670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4"/>
                                        </p:tgtEl>
                                        <p:attrNameLst>
                                          <p:attrName>style.visibility</p:attrName>
                                        </p:attrNameLst>
                                      </p:cBhvr>
                                      <p:to>
                                        <p:strVal val="visible"/>
                                      </p:to>
                                    </p:set>
                                    <p:animEffect filter="fade" transition="in">
                                      <p:cBhvr>
                                        <p:cTn dur="2000"/>
                                        <p:tgtEl>
                                          <p:spTgt spid="1814"/>
                                        </p:tgtEl>
                                      </p:cBhvr>
                                    </p:animEffect>
                                  </p:childTnLst>
                                </p:cTn>
                              </p:par>
                              <p:par>
                                <p:cTn fill="hold" nodeType="withEffect" presetClass="entr" presetID="10" presetSubtype="0">
                                  <p:stCondLst>
                                    <p:cond delay="0"/>
                                  </p:stCondLst>
                                  <p:childTnLst>
                                    <p:set>
                                      <p:cBhvr>
                                        <p:cTn dur="1" fill="hold">
                                          <p:stCondLst>
                                            <p:cond delay="0"/>
                                          </p:stCondLst>
                                        </p:cTn>
                                        <p:tgtEl>
                                          <p:spTgt spid="1816"/>
                                        </p:tgtEl>
                                        <p:attrNameLst>
                                          <p:attrName>style.visibility</p:attrName>
                                        </p:attrNameLst>
                                      </p:cBhvr>
                                      <p:to>
                                        <p:strVal val="visible"/>
                                      </p:to>
                                    </p:set>
                                    <p:animEffect filter="fade" transition="in">
                                      <p:cBhvr>
                                        <p:cTn dur="2000"/>
                                        <p:tgtEl>
                                          <p:spTgt spid="1816"/>
                                        </p:tgtEl>
                                      </p:cBhvr>
                                    </p:animEffect>
                                  </p:childTnLst>
                                </p:cTn>
                              </p:par>
                              <p:par>
                                <p:cTn fill="hold" nodeType="withEffect" presetClass="entr" presetID="10" presetSubtype="0">
                                  <p:stCondLst>
                                    <p:cond delay="0"/>
                                  </p:stCondLst>
                                  <p:childTnLst>
                                    <p:set>
                                      <p:cBhvr>
                                        <p:cTn dur="1" fill="hold">
                                          <p:stCondLst>
                                            <p:cond delay="0"/>
                                          </p:stCondLst>
                                        </p:cTn>
                                        <p:tgtEl>
                                          <p:spTgt spid="1817"/>
                                        </p:tgtEl>
                                        <p:attrNameLst>
                                          <p:attrName>style.visibility</p:attrName>
                                        </p:attrNameLst>
                                      </p:cBhvr>
                                      <p:to>
                                        <p:strVal val="visible"/>
                                      </p:to>
                                    </p:set>
                                    <p:animEffect filter="fade" transition="in">
                                      <p:cBhvr>
                                        <p:cTn dur="2000"/>
                                        <p:tgtEl>
                                          <p:spTgt spid="18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1" name="Shape 1821"/>
        <p:cNvGrpSpPr/>
        <p:nvPr/>
      </p:nvGrpSpPr>
      <p:grpSpPr>
        <a:xfrm>
          <a:off x="0" y="0"/>
          <a:ext cx="0" cy="0"/>
          <a:chOff x="0" y="0"/>
          <a:chExt cx="0" cy="0"/>
        </a:xfrm>
      </p:grpSpPr>
      <p:sp>
        <p:nvSpPr>
          <p:cNvPr id="1822" name="Shape 1822"/>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Carbon Dioxide</a:t>
            </a:r>
          </a:p>
        </p:txBody>
      </p:sp>
      <p:sp>
        <p:nvSpPr>
          <p:cNvPr id="1823" name="Shape 1823"/>
          <p:cNvSpPr txBox="1"/>
          <p:nvPr>
            <p:ph idx="1" type="body"/>
          </p:nvPr>
        </p:nvSpPr>
        <p:spPr>
          <a:xfrm>
            <a:off x="685800" y="1676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Connect the elements with a single line (a single bond).</a:t>
            </a:r>
          </a:p>
        </p:txBody>
      </p:sp>
      <p:sp>
        <p:nvSpPr>
          <p:cNvPr id="1824" name="Shape 1824"/>
          <p:cNvSpPr txBox="1"/>
          <p:nvPr/>
        </p:nvSpPr>
        <p:spPr>
          <a:xfrm>
            <a:off x="38862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C</a:t>
            </a:r>
          </a:p>
        </p:txBody>
      </p:sp>
      <p:sp>
        <p:nvSpPr>
          <p:cNvPr id="1825" name="Shape 1825"/>
          <p:cNvSpPr txBox="1"/>
          <p:nvPr/>
        </p:nvSpPr>
        <p:spPr>
          <a:xfrm>
            <a:off x="762000" y="4343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You have only used 2 of your calculated 4 bonds, so you need to double up.</a:t>
            </a:r>
          </a:p>
        </p:txBody>
      </p:sp>
      <p:sp>
        <p:nvSpPr>
          <p:cNvPr id="1826" name="Shape 1826"/>
          <p:cNvSpPr txBox="1"/>
          <p:nvPr/>
        </p:nvSpPr>
        <p:spPr>
          <a:xfrm>
            <a:off x="51054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1827" name="Shape 1827"/>
          <p:cNvSpPr txBox="1"/>
          <p:nvPr/>
        </p:nvSpPr>
        <p:spPr>
          <a:xfrm>
            <a:off x="26670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1828" name="Shape 1828"/>
          <p:cNvCxnSpPr/>
          <p:nvPr/>
        </p:nvCxnSpPr>
        <p:spPr>
          <a:xfrm>
            <a:off x="3733800" y="3505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29" name="Shape 1829"/>
          <p:cNvCxnSpPr/>
          <p:nvPr/>
        </p:nvCxnSpPr>
        <p:spPr>
          <a:xfrm>
            <a:off x="4953000" y="3505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30" name="Shape 1830"/>
          <p:cNvCxnSpPr/>
          <p:nvPr/>
        </p:nvCxnSpPr>
        <p:spPr>
          <a:xfrm>
            <a:off x="3733800" y="33528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31" name="Shape 1831"/>
          <p:cNvCxnSpPr/>
          <p:nvPr/>
        </p:nvCxnSpPr>
        <p:spPr>
          <a:xfrm>
            <a:off x="4953000" y="3352800"/>
            <a:ext cx="457200" cy="0"/>
          </a:xfrm>
          <a:prstGeom prst="straightConnector1">
            <a:avLst/>
          </a:prstGeom>
          <a:noFill/>
          <a:ln cap="flat" cmpd="sng" w="38100">
            <a:solidFill>
              <a:schemeClr val="lt1"/>
            </a:solidFill>
            <a:prstDash val="solid"/>
            <a:miter/>
            <a:headEnd len="med" w="med" type="none"/>
            <a:tailEnd len="med" w="med" type="non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8"/>
                                        </p:tgtEl>
                                        <p:attrNameLst>
                                          <p:attrName>style.visibility</p:attrName>
                                        </p:attrNameLst>
                                      </p:cBhvr>
                                      <p:to>
                                        <p:strVal val="visible"/>
                                      </p:to>
                                    </p:set>
                                    <p:animEffect filter="fade" transition="in">
                                      <p:cBhvr>
                                        <p:cTn dur="2000"/>
                                        <p:tgtEl>
                                          <p:spTgt spid="1828"/>
                                        </p:tgtEl>
                                      </p:cBhvr>
                                    </p:animEffect>
                                  </p:childTnLst>
                                </p:cTn>
                              </p:par>
                              <p:par>
                                <p:cTn fill="hold" nodeType="withEffect" presetClass="entr" presetID="10" presetSubtype="0">
                                  <p:stCondLst>
                                    <p:cond delay="0"/>
                                  </p:stCondLst>
                                  <p:childTnLst>
                                    <p:set>
                                      <p:cBhvr>
                                        <p:cTn dur="1" fill="hold">
                                          <p:stCondLst>
                                            <p:cond delay="0"/>
                                          </p:stCondLst>
                                        </p:cTn>
                                        <p:tgtEl>
                                          <p:spTgt spid="1829"/>
                                        </p:tgtEl>
                                        <p:attrNameLst>
                                          <p:attrName>style.visibility</p:attrName>
                                        </p:attrNameLst>
                                      </p:cBhvr>
                                      <p:to>
                                        <p:strVal val="visible"/>
                                      </p:to>
                                    </p:set>
                                    <p:animEffect filter="fade" transition="in">
                                      <p:cBhvr>
                                        <p:cTn dur="2000"/>
                                        <p:tgtEl>
                                          <p:spTgt spid="1829"/>
                                        </p:tgtEl>
                                      </p:cBhvr>
                                    </p:animEffect>
                                  </p:childTnLst>
                                </p:cTn>
                              </p:par>
                              <p:par>
                                <p:cTn fill="hold" nodeType="withEffect" presetClass="entr" presetID="10" presetSubtype="0">
                                  <p:stCondLst>
                                    <p:cond delay="0"/>
                                  </p:stCondLst>
                                  <p:childTnLst>
                                    <p:set>
                                      <p:cBhvr>
                                        <p:cTn dur="1" fill="hold">
                                          <p:stCondLst>
                                            <p:cond delay="0"/>
                                          </p:stCondLst>
                                        </p:cTn>
                                        <p:tgtEl>
                                          <p:spTgt spid="1830"/>
                                        </p:tgtEl>
                                        <p:attrNameLst>
                                          <p:attrName>style.visibility</p:attrName>
                                        </p:attrNameLst>
                                      </p:cBhvr>
                                      <p:to>
                                        <p:strVal val="visible"/>
                                      </p:to>
                                    </p:set>
                                    <p:animEffect filter="fade" transition="in">
                                      <p:cBhvr>
                                        <p:cTn dur="2000"/>
                                        <p:tgtEl>
                                          <p:spTgt spid="1830"/>
                                        </p:tgtEl>
                                      </p:cBhvr>
                                    </p:animEffect>
                                  </p:childTnLst>
                                </p:cTn>
                              </p:par>
                              <p:par>
                                <p:cTn fill="hold" nodeType="withEffect" presetClass="entr" presetID="10" presetSubtype="0">
                                  <p:stCondLst>
                                    <p:cond delay="0"/>
                                  </p:stCondLst>
                                  <p:childTnLst>
                                    <p:set>
                                      <p:cBhvr>
                                        <p:cTn dur="1" fill="hold">
                                          <p:stCondLst>
                                            <p:cond delay="0"/>
                                          </p:stCondLst>
                                        </p:cTn>
                                        <p:tgtEl>
                                          <p:spTgt spid="1831"/>
                                        </p:tgtEl>
                                        <p:attrNameLst>
                                          <p:attrName>style.visibility</p:attrName>
                                        </p:attrNameLst>
                                      </p:cBhvr>
                                      <p:to>
                                        <p:strVal val="visible"/>
                                      </p:to>
                                    </p:set>
                                    <p:animEffect filter="fade" transition="in">
                                      <p:cBhvr>
                                        <p:cTn dur="2000"/>
                                        <p:tgtEl>
                                          <p:spTgt spid="18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idx="4294967295" type="title"/>
          </p:nvPr>
        </p:nvSpPr>
        <p:spPr>
          <a:xfrm>
            <a:off x="685800" y="609600"/>
            <a:ext cx="7772400" cy="1431924"/>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 Configurations        for Transition Metals</a:t>
            </a:r>
          </a:p>
        </p:txBody>
      </p:sp>
      <p:sp>
        <p:nvSpPr>
          <p:cNvPr id="313" name="Shape 313"/>
          <p:cNvSpPr txBox="1"/>
          <p:nvPr>
            <p:ph idx="4294967295" type="body"/>
          </p:nvPr>
        </p:nvSpPr>
        <p:spPr>
          <a:xfrm>
            <a:off x="609600" y="2209800"/>
            <a:ext cx="7924799" cy="2666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EXAMPLE: Iron</a:t>
            </a:r>
          </a:p>
        </p:txBody>
      </p:sp>
      <p:sp>
        <p:nvSpPr>
          <p:cNvPr id="314" name="Shape 314"/>
          <p:cNvSpPr txBox="1"/>
          <p:nvPr/>
        </p:nvSpPr>
        <p:spPr>
          <a:xfrm>
            <a:off x="609600" y="3048000"/>
            <a:ext cx="6705599" cy="7620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Fe</a:t>
            </a:r>
            <a:r>
              <a:rPr b="0" i="0" lang="en-US" sz="4000" u="none">
                <a:solidFill>
                  <a:schemeClr val="lt1"/>
                </a:solidFill>
                <a:latin typeface="Arial"/>
                <a:ea typeface="Arial"/>
                <a:cs typeface="Arial"/>
                <a:sym typeface="Arial"/>
              </a:rPr>
              <a:t> </a:t>
            </a:r>
            <a:r>
              <a:rPr b="0" i="0" lang="en-US" sz="3200" u="none">
                <a:solidFill>
                  <a:schemeClr val="lt1"/>
                </a:solidFill>
                <a:latin typeface="Arial"/>
                <a:ea typeface="Arial"/>
                <a:cs typeface="Arial"/>
                <a:sym typeface="Arial"/>
              </a:rPr>
              <a:t>1s</a:t>
            </a:r>
            <a:r>
              <a:rPr b="0" baseline="30000" i="0" lang="en-US" sz="4000" u="none">
                <a:solidFill>
                  <a:schemeClr val="lt1"/>
                </a:solidFill>
                <a:latin typeface="Arial"/>
                <a:ea typeface="Arial"/>
                <a:cs typeface="Arial"/>
                <a:sym typeface="Arial"/>
              </a:rPr>
              <a:t>2 </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 </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 </a:t>
            </a:r>
            <a:r>
              <a:rPr b="0" i="0" lang="en-US" sz="3200" u="none">
                <a:solidFill>
                  <a:schemeClr val="lt1"/>
                </a:solidFill>
                <a:latin typeface="Arial"/>
                <a:ea typeface="Arial"/>
                <a:cs typeface="Arial"/>
                <a:sym typeface="Arial"/>
              </a:rPr>
              <a:t>3s</a:t>
            </a:r>
            <a:r>
              <a:rPr b="0" baseline="30000" i="0" lang="en-US" sz="4000" u="none">
                <a:solidFill>
                  <a:schemeClr val="lt1"/>
                </a:solidFill>
                <a:latin typeface="Arial"/>
                <a:ea typeface="Arial"/>
                <a:cs typeface="Arial"/>
                <a:sym typeface="Arial"/>
              </a:rPr>
              <a:t>2 </a:t>
            </a:r>
            <a:r>
              <a:rPr b="0" i="0" lang="en-US" sz="3200" u="none">
                <a:solidFill>
                  <a:schemeClr val="lt1"/>
                </a:solidFill>
                <a:latin typeface="Arial"/>
                <a:ea typeface="Arial"/>
                <a:cs typeface="Arial"/>
                <a:sym typeface="Arial"/>
              </a:rPr>
              <a:t>3p</a:t>
            </a:r>
            <a:r>
              <a:rPr b="0" baseline="30000" i="0" lang="en-US" sz="4000" u="none">
                <a:solidFill>
                  <a:schemeClr val="lt1"/>
                </a:solidFill>
                <a:latin typeface="Arial"/>
                <a:ea typeface="Arial"/>
                <a:cs typeface="Arial"/>
                <a:sym typeface="Arial"/>
              </a:rPr>
              <a:t>6 </a:t>
            </a:r>
            <a:r>
              <a:rPr b="0" i="0" lang="en-US" sz="3200" u="none">
                <a:solidFill>
                  <a:schemeClr val="lt2"/>
                </a:solidFill>
                <a:latin typeface="Arial"/>
                <a:ea typeface="Arial"/>
                <a:cs typeface="Arial"/>
                <a:sym typeface="Arial"/>
              </a:rPr>
              <a:t>4s</a:t>
            </a:r>
            <a:r>
              <a:rPr b="0" baseline="30000" i="0" lang="en-US" sz="4000" u="none">
                <a:solidFill>
                  <a:schemeClr val="lt2"/>
                </a:solidFill>
                <a:latin typeface="Arial"/>
                <a:ea typeface="Arial"/>
                <a:cs typeface="Arial"/>
                <a:sym typeface="Arial"/>
              </a:rPr>
              <a:t>2</a:t>
            </a:r>
            <a:r>
              <a:rPr b="0" baseline="30000" i="0" lang="en-US" sz="4000" u="none">
                <a:solidFill>
                  <a:schemeClr val="lt1"/>
                </a:solidFill>
                <a:latin typeface="Arial"/>
                <a:ea typeface="Arial"/>
                <a:cs typeface="Arial"/>
                <a:sym typeface="Arial"/>
              </a:rPr>
              <a:t> </a:t>
            </a:r>
            <a:r>
              <a:rPr b="0" i="0" lang="en-US" sz="3200" u="none">
                <a:solidFill>
                  <a:schemeClr val="lt2"/>
                </a:solidFill>
                <a:latin typeface="Arial"/>
                <a:ea typeface="Arial"/>
                <a:cs typeface="Arial"/>
                <a:sym typeface="Arial"/>
              </a:rPr>
              <a:t>3d</a:t>
            </a:r>
            <a:r>
              <a:rPr b="0" baseline="30000" i="0" lang="en-US" sz="4000" u="none">
                <a:solidFill>
                  <a:schemeClr val="lt2"/>
                </a:solidFill>
                <a:latin typeface="Arial"/>
                <a:ea typeface="Arial"/>
                <a:cs typeface="Arial"/>
                <a:sym typeface="Arial"/>
              </a:rPr>
              <a:t>6</a:t>
            </a:r>
          </a:p>
        </p:txBody>
      </p:sp>
      <p:sp>
        <p:nvSpPr>
          <p:cNvPr id="315" name="Shape 315"/>
          <p:cNvSpPr txBox="1"/>
          <p:nvPr/>
        </p:nvSpPr>
        <p:spPr>
          <a:xfrm>
            <a:off x="609600" y="3886200"/>
            <a:ext cx="7924799" cy="1219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The electrons that are removed come from the highest energy level and/or the d sublevel.</a:t>
            </a:r>
          </a:p>
        </p:txBody>
      </p:sp>
      <p:sp>
        <p:nvSpPr>
          <p:cNvPr id="316" name="Shape 316"/>
          <p:cNvSpPr txBox="1"/>
          <p:nvPr/>
        </p:nvSpPr>
        <p:spPr>
          <a:xfrm>
            <a:off x="609600" y="3124200"/>
            <a:ext cx="7772400" cy="762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Fe 1s</a:t>
            </a:r>
            <a:r>
              <a:rPr b="0" baseline="30000" i="0" lang="en-US" sz="4000" u="none">
                <a:solidFill>
                  <a:schemeClr val="lt1"/>
                </a:solidFill>
                <a:latin typeface="Arial"/>
                <a:ea typeface="Arial"/>
                <a:cs typeface="Arial"/>
                <a:sym typeface="Arial"/>
              </a:rPr>
              <a:t>2 </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 </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 </a:t>
            </a:r>
            <a:r>
              <a:rPr b="0" i="0" lang="en-US" sz="3200" u="none">
                <a:solidFill>
                  <a:schemeClr val="lt1"/>
                </a:solidFill>
                <a:latin typeface="Arial"/>
                <a:ea typeface="Arial"/>
                <a:cs typeface="Arial"/>
                <a:sym typeface="Arial"/>
              </a:rPr>
              <a:t>3s</a:t>
            </a:r>
            <a:r>
              <a:rPr b="0" baseline="30000" i="0" lang="en-US" sz="4000" u="none">
                <a:solidFill>
                  <a:schemeClr val="lt1"/>
                </a:solidFill>
                <a:latin typeface="Arial"/>
                <a:ea typeface="Arial"/>
                <a:cs typeface="Arial"/>
                <a:sym typeface="Arial"/>
              </a:rPr>
              <a:t>2</a:t>
            </a:r>
            <a:r>
              <a:rPr b="0" baseline="30000" i="0" lang="en-US" sz="3200" u="none">
                <a:solidFill>
                  <a:schemeClr val="lt1"/>
                </a:solidFill>
                <a:latin typeface="Arial"/>
                <a:ea typeface="Arial"/>
                <a:cs typeface="Arial"/>
                <a:sym typeface="Arial"/>
              </a:rPr>
              <a:t> </a:t>
            </a:r>
            <a:r>
              <a:rPr b="0" i="0" lang="en-US" sz="3200" u="none">
                <a:solidFill>
                  <a:schemeClr val="lt1"/>
                </a:solidFill>
                <a:latin typeface="Arial"/>
                <a:ea typeface="Arial"/>
                <a:cs typeface="Arial"/>
                <a:sym typeface="Arial"/>
              </a:rPr>
              <a:t>3p</a:t>
            </a:r>
            <a:r>
              <a:rPr b="0" baseline="30000" i="0" lang="en-US" sz="4000" u="none">
                <a:solidFill>
                  <a:schemeClr val="lt1"/>
                </a:solidFill>
                <a:latin typeface="Arial"/>
                <a:ea typeface="Arial"/>
                <a:cs typeface="Arial"/>
                <a:sym typeface="Arial"/>
              </a:rPr>
              <a:t>6</a:t>
            </a:r>
            <a:r>
              <a:rPr b="0" i="0" lang="en-US" sz="3200" u="none">
                <a:solidFill>
                  <a:schemeClr val="lt1"/>
                </a:solidFill>
                <a:latin typeface="Arial"/>
                <a:ea typeface="Arial"/>
                <a:cs typeface="Arial"/>
                <a:sym typeface="Arial"/>
              </a:rPr>
              <a:t> 4s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3d</a:t>
            </a:r>
            <a:r>
              <a:rPr b="0" baseline="30000" i="0" lang="en-US" sz="4000" u="none">
                <a:solidFill>
                  <a:schemeClr val="lt1"/>
                </a:solidFill>
                <a:latin typeface="Arial"/>
                <a:ea typeface="Arial"/>
                <a:cs typeface="Arial"/>
                <a:sym typeface="Arial"/>
              </a:rPr>
              <a:t>6</a:t>
            </a:r>
          </a:p>
        </p:txBody>
      </p:sp>
      <p:sp>
        <p:nvSpPr>
          <p:cNvPr id="317" name="Shape 317"/>
          <p:cNvSpPr txBox="1"/>
          <p:nvPr/>
        </p:nvSpPr>
        <p:spPr>
          <a:xfrm>
            <a:off x="685800" y="5486400"/>
            <a:ext cx="8153399" cy="762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Fe</a:t>
            </a:r>
            <a:r>
              <a:rPr b="0" baseline="30000" i="0" lang="en-US" sz="40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 1s</a:t>
            </a:r>
            <a:r>
              <a:rPr b="0" baseline="30000" i="0" lang="en-US" sz="4000" u="none">
                <a:solidFill>
                  <a:schemeClr val="lt1"/>
                </a:solidFill>
                <a:latin typeface="Arial"/>
                <a:ea typeface="Arial"/>
                <a:cs typeface="Arial"/>
                <a:sym typeface="Arial"/>
              </a:rPr>
              <a:t>2 </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 </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 </a:t>
            </a:r>
            <a:r>
              <a:rPr b="0" i="0" lang="en-US" sz="3200" u="none">
                <a:solidFill>
                  <a:schemeClr val="lt1"/>
                </a:solidFill>
                <a:latin typeface="Arial"/>
                <a:ea typeface="Arial"/>
                <a:cs typeface="Arial"/>
                <a:sym typeface="Arial"/>
              </a:rPr>
              <a:t>3s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3p</a:t>
            </a:r>
            <a:r>
              <a:rPr b="0" baseline="30000" i="0" lang="en-US" sz="4000" u="none">
                <a:solidFill>
                  <a:schemeClr val="lt1"/>
                </a:solidFill>
                <a:latin typeface="Arial"/>
                <a:ea typeface="Arial"/>
                <a:cs typeface="Arial"/>
                <a:sym typeface="Arial"/>
              </a:rPr>
              <a:t>6</a:t>
            </a:r>
            <a:r>
              <a:rPr b="0" i="0" lang="en-US" sz="3200" u="none">
                <a:solidFill>
                  <a:schemeClr val="lt1"/>
                </a:solidFill>
                <a:latin typeface="Arial"/>
                <a:ea typeface="Arial"/>
                <a:cs typeface="Arial"/>
                <a:sym typeface="Arial"/>
              </a:rPr>
              <a:t> 3d</a:t>
            </a:r>
            <a:r>
              <a:rPr b="0" baseline="30000" i="0" lang="en-US" sz="4000" u="none">
                <a:solidFill>
                  <a:schemeClr val="lt1"/>
                </a:solidFill>
                <a:latin typeface="Arial"/>
                <a:ea typeface="Arial"/>
                <a:cs typeface="Arial"/>
                <a:sym typeface="Arial"/>
              </a:rPr>
              <a:t>5</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0"/>
                                  </p:stCondLst>
                                  <p:childTnLst>
                                    <p:animEffect filter="fade" transition="out">
                                      <p:cBhvr>
                                        <p:cTn dur="2000"/>
                                        <p:tgtEl>
                                          <p:spTgt spid="316"/>
                                        </p:tgtEl>
                                      </p:cBhvr>
                                    </p:animEffect>
                                    <p:set>
                                      <p:cBhvr>
                                        <p:cTn dur="1" fill="hold">
                                          <p:stCondLst>
                                            <p:cond delay="2000"/>
                                          </p:stCondLst>
                                        </p:cTn>
                                        <p:tgtEl>
                                          <p:spTgt spid="31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2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5" name="Shape 1835"/>
        <p:cNvGrpSpPr/>
        <p:nvPr/>
      </p:nvGrpSpPr>
      <p:grpSpPr>
        <a:xfrm>
          <a:off x="0" y="0"/>
          <a:ext cx="0" cy="0"/>
          <a:chOff x="0" y="0"/>
          <a:chExt cx="0" cy="0"/>
        </a:xfrm>
      </p:grpSpPr>
      <p:sp>
        <p:nvSpPr>
          <p:cNvPr id="1836" name="Shape 1836"/>
          <p:cNvSpPr txBox="1"/>
          <p:nvPr>
            <p:ph type="title"/>
          </p:nvPr>
        </p:nvSpPr>
        <p:spPr>
          <a:xfrm>
            <a:off x="685800" y="7620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Carbon Dioxide</a:t>
            </a:r>
          </a:p>
        </p:txBody>
      </p:sp>
      <p:sp>
        <p:nvSpPr>
          <p:cNvPr id="1837" name="Shape 1837"/>
          <p:cNvSpPr txBox="1"/>
          <p:nvPr>
            <p:ph idx="1" type="body"/>
          </p:nvPr>
        </p:nvSpPr>
        <p:spPr>
          <a:xfrm>
            <a:off x="685800" y="1752600"/>
            <a:ext cx="7772400" cy="15240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line represents 2 electrons.  Count your lines for each element to determine if extra electrons need to be added.</a:t>
            </a:r>
          </a:p>
        </p:txBody>
      </p:sp>
      <p:sp>
        <p:nvSpPr>
          <p:cNvPr id="1838" name="Shape 1838"/>
          <p:cNvSpPr txBox="1"/>
          <p:nvPr/>
        </p:nvSpPr>
        <p:spPr>
          <a:xfrm>
            <a:off x="38862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C</a:t>
            </a:r>
          </a:p>
        </p:txBody>
      </p:sp>
      <p:sp>
        <p:nvSpPr>
          <p:cNvPr id="1839" name="Shape 1839"/>
          <p:cNvSpPr txBox="1"/>
          <p:nvPr/>
        </p:nvSpPr>
        <p:spPr>
          <a:xfrm>
            <a:off x="51054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1840" name="Shape 1840"/>
          <p:cNvSpPr txBox="1"/>
          <p:nvPr/>
        </p:nvSpPr>
        <p:spPr>
          <a:xfrm>
            <a:off x="26670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1841" name="Shape 1841"/>
          <p:cNvCxnSpPr/>
          <p:nvPr/>
        </p:nvCxnSpPr>
        <p:spPr>
          <a:xfrm>
            <a:off x="37338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42" name="Shape 1842"/>
          <p:cNvCxnSpPr/>
          <p:nvPr/>
        </p:nvCxnSpPr>
        <p:spPr>
          <a:xfrm>
            <a:off x="49530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43" name="Shape 1843"/>
          <p:cNvCxnSpPr/>
          <p:nvPr/>
        </p:nvCxnSpPr>
        <p:spPr>
          <a:xfrm>
            <a:off x="3733800" y="3886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44" name="Shape 1844"/>
          <p:cNvCxnSpPr/>
          <p:nvPr/>
        </p:nvCxnSpPr>
        <p:spPr>
          <a:xfrm>
            <a:off x="4953000" y="3886200"/>
            <a:ext cx="457200" cy="0"/>
          </a:xfrm>
          <a:prstGeom prst="straightConnector1">
            <a:avLst/>
          </a:prstGeom>
          <a:noFill/>
          <a:ln cap="flat" cmpd="sng" w="38100">
            <a:solidFill>
              <a:schemeClr val="lt1"/>
            </a:solidFill>
            <a:prstDash val="solid"/>
            <a:miter/>
            <a:headEnd len="med" w="med" type="none"/>
            <a:tailEnd len="med" w="med" type="none"/>
          </a:ln>
        </p:spPr>
      </p:cxnSp>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8" name="Shape 1848"/>
        <p:cNvGrpSpPr/>
        <p:nvPr/>
      </p:nvGrpSpPr>
      <p:grpSpPr>
        <a:xfrm>
          <a:off x="0" y="0"/>
          <a:ext cx="0" cy="0"/>
          <a:chOff x="0" y="0"/>
          <a:chExt cx="0" cy="0"/>
        </a:xfrm>
      </p:grpSpPr>
      <p:sp>
        <p:nvSpPr>
          <p:cNvPr id="1849" name="Shape 1849"/>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Carbon Dioxide</a:t>
            </a:r>
          </a:p>
        </p:txBody>
      </p:sp>
      <p:sp>
        <p:nvSpPr>
          <p:cNvPr id="1850" name="Shape 1850"/>
          <p:cNvSpPr txBox="1"/>
          <p:nvPr/>
        </p:nvSpPr>
        <p:spPr>
          <a:xfrm>
            <a:off x="38862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C</a:t>
            </a:r>
          </a:p>
        </p:txBody>
      </p:sp>
      <p:sp>
        <p:nvSpPr>
          <p:cNvPr id="1851" name="Shape 1851"/>
          <p:cNvSpPr txBox="1"/>
          <p:nvPr/>
        </p:nvSpPr>
        <p:spPr>
          <a:xfrm>
            <a:off x="685800" y="18288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Carbon has 4 lines attached which represents 8 electrons.  No extra electrons are needed around carbon.</a:t>
            </a:r>
          </a:p>
        </p:txBody>
      </p:sp>
      <p:sp>
        <p:nvSpPr>
          <p:cNvPr id="1852" name="Shape 1852"/>
          <p:cNvSpPr txBox="1"/>
          <p:nvPr/>
        </p:nvSpPr>
        <p:spPr>
          <a:xfrm>
            <a:off x="51054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1853" name="Shape 1853"/>
          <p:cNvSpPr txBox="1"/>
          <p:nvPr/>
        </p:nvSpPr>
        <p:spPr>
          <a:xfrm>
            <a:off x="26670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1854" name="Shape 1854"/>
          <p:cNvCxnSpPr/>
          <p:nvPr/>
        </p:nvCxnSpPr>
        <p:spPr>
          <a:xfrm>
            <a:off x="37338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55" name="Shape 1855"/>
          <p:cNvCxnSpPr/>
          <p:nvPr/>
        </p:nvCxnSpPr>
        <p:spPr>
          <a:xfrm>
            <a:off x="49530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56" name="Shape 1856"/>
          <p:cNvCxnSpPr/>
          <p:nvPr/>
        </p:nvCxnSpPr>
        <p:spPr>
          <a:xfrm>
            <a:off x="3733800" y="3886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57" name="Shape 1857"/>
          <p:cNvCxnSpPr/>
          <p:nvPr/>
        </p:nvCxnSpPr>
        <p:spPr>
          <a:xfrm>
            <a:off x="4953000" y="3886200"/>
            <a:ext cx="457200" cy="0"/>
          </a:xfrm>
          <a:prstGeom prst="straightConnector1">
            <a:avLst/>
          </a:prstGeom>
          <a:noFill/>
          <a:ln cap="flat" cmpd="sng" w="38100">
            <a:solidFill>
              <a:schemeClr val="lt1"/>
            </a:solidFill>
            <a:prstDash val="solid"/>
            <a:miter/>
            <a:headEnd len="med" w="med" type="none"/>
            <a:tailEnd len="med" w="med" type="none"/>
          </a:ln>
        </p:spPr>
      </p:cxnSp>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1" name="Shape 1861"/>
        <p:cNvGrpSpPr/>
        <p:nvPr/>
      </p:nvGrpSpPr>
      <p:grpSpPr>
        <a:xfrm>
          <a:off x="0" y="0"/>
          <a:ext cx="0" cy="0"/>
          <a:chOff x="0" y="0"/>
          <a:chExt cx="0" cy="0"/>
        </a:xfrm>
      </p:grpSpPr>
      <p:sp>
        <p:nvSpPr>
          <p:cNvPr id="1862" name="Shape 1862"/>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Carbon Dioxide</a:t>
            </a:r>
          </a:p>
        </p:txBody>
      </p:sp>
      <p:sp>
        <p:nvSpPr>
          <p:cNvPr id="1863" name="Shape 1863"/>
          <p:cNvSpPr txBox="1"/>
          <p:nvPr>
            <p:ph idx="1" type="body"/>
          </p:nvPr>
        </p:nvSpPr>
        <p:spPr>
          <a:xfrm>
            <a:off x="685800" y="1676400"/>
            <a:ext cx="7696199" cy="2057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Each oxygen has 2 lines attached which represents 4 electrons.  Oxygen needs 8 electrons after bonding, so each oxygen needs 4 electrons (dots).</a:t>
            </a:r>
          </a:p>
        </p:txBody>
      </p:sp>
      <p:sp>
        <p:nvSpPr>
          <p:cNvPr id="1864" name="Shape 1864"/>
          <p:cNvSpPr txBox="1"/>
          <p:nvPr/>
        </p:nvSpPr>
        <p:spPr>
          <a:xfrm>
            <a:off x="3886200" y="4495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C</a:t>
            </a:r>
          </a:p>
        </p:txBody>
      </p:sp>
      <p:sp>
        <p:nvSpPr>
          <p:cNvPr id="1865" name="Shape 1865"/>
          <p:cNvSpPr txBox="1"/>
          <p:nvPr/>
        </p:nvSpPr>
        <p:spPr>
          <a:xfrm>
            <a:off x="5105400" y="4495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1866" name="Shape 1866"/>
          <p:cNvSpPr txBox="1"/>
          <p:nvPr/>
        </p:nvSpPr>
        <p:spPr>
          <a:xfrm>
            <a:off x="2667000" y="4495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1867" name="Shape 1867"/>
          <p:cNvCxnSpPr/>
          <p:nvPr/>
        </p:nvCxnSpPr>
        <p:spPr>
          <a:xfrm>
            <a:off x="3733800" y="5029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68" name="Shape 1868"/>
          <p:cNvCxnSpPr/>
          <p:nvPr/>
        </p:nvCxnSpPr>
        <p:spPr>
          <a:xfrm>
            <a:off x="4953000" y="5029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69" name="Shape 1869"/>
          <p:cNvCxnSpPr/>
          <p:nvPr/>
        </p:nvCxnSpPr>
        <p:spPr>
          <a:xfrm>
            <a:off x="3733800" y="48768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870" name="Shape 1870"/>
          <p:cNvCxnSpPr/>
          <p:nvPr/>
        </p:nvCxnSpPr>
        <p:spPr>
          <a:xfrm>
            <a:off x="4953000" y="4876800"/>
            <a:ext cx="457200" cy="0"/>
          </a:xfrm>
          <a:prstGeom prst="straightConnector1">
            <a:avLst/>
          </a:prstGeom>
          <a:noFill/>
          <a:ln cap="flat" cmpd="sng" w="38100">
            <a:solidFill>
              <a:schemeClr val="lt1"/>
            </a:solidFill>
            <a:prstDash val="solid"/>
            <a:miter/>
            <a:headEnd len="med" w="med" type="none"/>
            <a:tailEnd len="med" w="med" type="none"/>
          </a:ln>
        </p:spPr>
      </p:cxnSp>
      <p:sp>
        <p:nvSpPr>
          <p:cNvPr id="1871" name="Shape 1871"/>
          <p:cNvSpPr/>
          <p:nvPr/>
        </p:nvSpPr>
        <p:spPr>
          <a:xfrm>
            <a:off x="3124200" y="4419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72" name="Shape 1872"/>
          <p:cNvSpPr/>
          <p:nvPr/>
        </p:nvSpPr>
        <p:spPr>
          <a:xfrm>
            <a:off x="3429000" y="4419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73" name="Shape 1873"/>
          <p:cNvSpPr/>
          <p:nvPr/>
        </p:nvSpPr>
        <p:spPr>
          <a:xfrm>
            <a:off x="3124200" y="54102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74" name="Shape 1874"/>
          <p:cNvSpPr/>
          <p:nvPr/>
        </p:nvSpPr>
        <p:spPr>
          <a:xfrm>
            <a:off x="3429000" y="54102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75" name="Shape 1875"/>
          <p:cNvSpPr/>
          <p:nvPr/>
        </p:nvSpPr>
        <p:spPr>
          <a:xfrm>
            <a:off x="5562600" y="4419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76" name="Shape 1876"/>
          <p:cNvSpPr/>
          <p:nvPr/>
        </p:nvSpPr>
        <p:spPr>
          <a:xfrm>
            <a:off x="5867400" y="4419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77" name="Shape 1877"/>
          <p:cNvSpPr/>
          <p:nvPr/>
        </p:nvSpPr>
        <p:spPr>
          <a:xfrm>
            <a:off x="5562600" y="54102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78" name="Shape 1878"/>
          <p:cNvSpPr/>
          <p:nvPr/>
        </p:nvSpPr>
        <p:spPr>
          <a:xfrm>
            <a:off x="5867400" y="54102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1"/>
                                        </p:tgtEl>
                                        <p:attrNameLst>
                                          <p:attrName>style.visibility</p:attrName>
                                        </p:attrNameLst>
                                      </p:cBhvr>
                                      <p:to>
                                        <p:strVal val="visible"/>
                                      </p:to>
                                    </p:set>
                                    <p:animEffect filter="fade" transition="in">
                                      <p:cBhvr>
                                        <p:cTn dur="2000"/>
                                        <p:tgtEl>
                                          <p:spTgt spid="187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72"/>
                                        </p:tgtEl>
                                        <p:attrNameLst>
                                          <p:attrName>style.visibility</p:attrName>
                                        </p:attrNameLst>
                                      </p:cBhvr>
                                      <p:to>
                                        <p:strVal val="visible"/>
                                      </p:to>
                                    </p:set>
                                    <p:animEffect filter="fade" transition="in">
                                      <p:cBhvr>
                                        <p:cTn dur="2000"/>
                                        <p:tgtEl>
                                          <p:spTgt spid="187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873"/>
                                        </p:tgtEl>
                                        <p:attrNameLst>
                                          <p:attrName>style.visibility</p:attrName>
                                        </p:attrNameLst>
                                      </p:cBhvr>
                                      <p:to>
                                        <p:strVal val="visible"/>
                                      </p:to>
                                    </p:set>
                                    <p:animEffect filter="fade" transition="in">
                                      <p:cBhvr>
                                        <p:cTn dur="2000"/>
                                        <p:tgtEl>
                                          <p:spTgt spid="1873"/>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874"/>
                                        </p:tgtEl>
                                        <p:attrNameLst>
                                          <p:attrName>style.visibility</p:attrName>
                                        </p:attrNameLst>
                                      </p:cBhvr>
                                      <p:to>
                                        <p:strVal val="visible"/>
                                      </p:to>
                                    </p:set>
                                    <p:animEffect filter="fade" transition="in">
                                      <p:cBhvr>
                                        <p:cTn dur="2000"/>
                                        <p:tgtEl>
                                          <p:spTgt spid="1874"/>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875"/>
                                        </p:tgtEl>
                                        <p:attrNameLst>
                                          <p:attrName>style.visibility</p:attrName>
                                        </p:attrNameLst>
                                      </p:cBhvr>
                                      <p:to>
                                        <p:strVal val="visible"/>
                                      </p:to>
                                    </p:set>
                                    <p:animEffect filter="fade" transition="in">
                                      <p:cBhvr>
                                        <p:cTn dur="2000"/>
                                        <p:tgtEl>
                                          <p:spTgt spid="1875"/>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876"/>
                                        </p:tgtEl>
                                        <p:attrNameLst>
                                          <p:attrName>style.visibility</p:attrName>
                                        </p:attrNameLst>
                                      </p:cBhvr>
                                      <p:to>
                                        <p:strVal val="visible"/>
                                      </p:to>
                                    </p:set>
                                    <p:animEffect filter="fade" transition="in">
                                      <p:cBhvr>
                                        <p:cTn dur="2000"/>
                                        <p:tgtEl>
                                          <p:spTgt spid="1876"/>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877"/>
                                        </p:tgtEl>
                                        <p:attrNameLst>
                                          <p:attrName>style.visibility</p:attrName>
                                        </p:attrNameLst>
                                      </p:cBhvr>
                                      <p:to>
                                        <p:strVal val="visible"/>
                                      </p:to>
                                    </p:set>
                                    <p:animEffect filter="fade" transition="in">
                                      <p:cBhvr>
                                        <p:cTn dur="2000"/>
                                        <p:tgtEl>
                                          <p:spTgt spid="1877"/>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1878"/>
                                        </p:tgtEl>
                                        <p:attrNameLst>
                                          <p:attrName>style.visibility</p:attrName>
                                        </p:attrNameLst>
                                      </p:cBhvr>
                                      <p:to>
                                        <p:strVal val="visible"/>
                                      </p:to>
                                    </p:set>
                                    <p:animEffect filter="fade" transition="in">
                                      <p:cBhvr>
                                        <p:cTn dur="2000"/>
                                        <p:tgtEl>
                                          <p:spTgt spid="1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2" name="Shape 1882"/>
        <p:cNvGrpSpPr/>
        <p:nvPr/>
      </p:nvGrpSpPr>
      <p:grpSpPr>
        <a:xfrm>
          <a:off x="0" y="0"/>
          <a:ext cx="0" cy="0"/>
          <a:chOff x="0" y="0"/>
          <a:chExt cx="0" cy="0"/>
        </a:xfrm>
      </p:grpSpPr>
      <p:sp>
        <p:nvSpPr>
          <p:cNvPr id="1883" name="Shape 1883"/>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 NH</a:t>
            </a:r>
            <a:r>
              <a:rPr b="0" baseline="-25000" i="0" lang="en-US" sz="4400" u="none" cap="none" strike="noStrike">
                <a:solidFill>
                  <a:schemeClr val="lt2"/>
                </a:solidFill>
                <a:latin typeface="Arial"/>
                <a:ea typeface="Arial"/>
                <a:cs typeface="Arial"/>
                <a:sym typeface="Arial"/>
              </a:rPr>
              <a:t>3</a:t>
            </a:r>
          </a:p>
        </p:txBody>
      </p:sp>
      <p:sp>
        <p:nvSpPr>
          <p:cNvPr id="1884" name="Shape 1884"/>
          <p:cNvSpPr txBox="1"/>
          <p:nvPr>
            <p:ph idx="1" type="body"/>
          </p:nvPr>
        </p:nvSpPr>
        <p:spPr>
          <a:xfrm>
            <a:off x="2971800" y="1828800"/>
            <a:ext cx="5410200" cy="3505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N is in column 5A and therefore has 5 valence electrons before bonding</a:t>
            </a:r>
          </a:p>
          <a:p>
            <a:pPr indent="-342900" lvl="0" marL="342900" marR="0" rtl="0" algn="l">
              <a:lnSpc>
                <a:spcPct val="100000"/>
              </a:lnSpc>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H is in column 1A and therefore has 1 valence electron before bonding</a:t>
            </a:r>
          </a:p>
        </p:txBody>
      </p:sp>
      <p:sp>
        <p:nvSpPr>
          <p:cNvPr id="1885" name="Shape 1885"/>
          <p:cNvSpPr txBox="1"/>
          <p:nvPr/>
        </p:nvSpPr>
        <p:spPr>
          <a:xfrm>
            <a:off x="1219200" y="16002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N</a:t>
            </a:r>
          </a:p>
        </p:txBody>
      </p:sp>
      <p:sp>
        <p:nvSpPr>
          <p:cNvPr id="1886" name="Shape 1886"/>
          <p:cNvSpPr/>
          <p:nvPr/>
        </p:nvSpPr>
        <p:spPr>
          <a:xfrm>
            <a:off x="2209800" y="2057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87" name="Shape 1887"/>
          <p:cNvSpPr/>
          <p:nvPr/>
        </p:nvSpPr>
        <p:spPr>
          <a:xfrm>
            <a:off x="1143000" y="2057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88" name="Shape 1888"/>
          <p:cNvSpPr/>
          <p:nvPr/>
        </p:nvSpPr>
        <p:spPr>
          <a:xfrm>
            <a:off x="1524000" y="1600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89" name="Shape 1889"/>
          <p:cNvSpPr txBox="1"/>
          <p:nvPr/>
        </p:nvSpPr>
        <p:spPr>
          <a:xfrm>
            <a:off x="1143000" y="3733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H</a:t>
            </a:r>
          </a:p>
        </p:txBody>
      </p:sp>
      <p:sp>
        <p:nvSpPr>
          <p:cNvPr id="1890" name="Shape 1890"/>
          <p:cNvSpPr/>
          <p:nvPr/>
        </p:nvSpPr>
        <p:spPr>
          <a:xfrm>
            <a:off x="14478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91" name="Shape 1891"/>
          <p:cNvSpPr/>
          <p:nvPr/>
        </p:nvSpPr>
        <p:spPr>
          <a:xfrm>
            <a:off x="1447800" y="3733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892" name="Shape 1892"/>
          <p:cNvSpPr/>
          <p:nvPr/>
        </p:nvSpPr>
        <p:spPr>
          <a:xfrm flipH="1">
            <a:off x="2209800" y="2438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4">
                                            <p:txEl>
                                              <p:pRg end="0" st="0"/>
                                            </p:txEl>
                                          </p:spTgt>
                                        </p:tgtEl>
                                        <p:attrNameLst>
                                          <p:attrName>style.visibility</p:attrName>
                                        </p:attrNameLst>
                                      </p:cBhvr>
                                      <p:to>
                                        <p:strVal val="visible"/>
                                      </p:to>
                                    </p:set>
                                    <p:animEffect filter="fade" transition="in">
                                      <p:cBhvr>
                                        <p:cTn dur="1"/>
                                        <p:tgtEl>
                                          <p:spTgt spid="18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4">
                                            <p:txEl>
                                              <p:pRg end="1" st="1"/>
                                            </p:txEl>
                                          </p:spTgt>
                                        </p:tgtEl>
                                        <p:attrNameLst>
                                          <p:attrName>style.visibility</p:attrName>
                                        </p:attrNameLst>
                                      </p:cBhvr>
                                      <p:to>
                                        <p:strVal val="visible"/>
                                      </p:to>
                                    </p:set>
                                    <p:animEffect filter="fade" transition="in">
                                      <p:cBhvr>
                                        <p:cTn dur="1"/>
                                        <p:tgtEl>
                                          <p:spTgt spid="18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4">
                                            <p:txEl>
                                              <p:pRg end="2" st="2"/>
                                            </p:txEl>
                                          </p:spTgt>
                                        </p:tgtEl>
                                        <p:attrNameLst>
                                          <p:attrName>style.visibility</p:attrName>
                                        </p:attrNameLst>
                                      </p:cBhvr>
                                      <p:to>
                                        <p:strVal val="visible"/>
                                      </p:to>
                                    </p:set>
                                    <p:animEffect filter="fade" transition="in">
                                      <p:cBhvr>
                                        <p:cTn dur="1"/>
                                        <p:tgtEl>
                                          <p:spTgt spid="1884">
                                            <p:txEl>
                                              <p:pRg end="2" st="2"/>
                                            </p:txEl>
                                          </p:spTgt>
                                        </p:tgtEl>
                                      </p:cBhvr>
                                    </p:animEffec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888"/>
                                        </p:tgtEl>
                                        <p:attrNameLst>
                                          <p:attrName>style.visibility</p:attrName>
                                        </p:attrNameLst>
                                      </p:cBhvr>
                                      <p:to>
                                        <p:strVal val="visible"/>
                                      </p:to>
                                    </p:set>
                                    <p:animEffect filter="fade" transition="in">
                                      <p:cBhvr>
                                        <p:cTn dur="2000"/>
                                        <p:tgtEl>
                                          <p:spTgt spid="1888"/>
                                        </p:tgtEl>
                                      </p:cBhvr>
                                    </p:animEffect>
                                  </p:childTnLst>
                                </p:cTn>
                              </p:par>
                              <p:par>
                                <p:cTn fill="hold" nodeType="withEffect" presetClass="entr" presetID="10" presetSubtype="0">
                                  <p:stCondLst>
                                    <p:cond delay="0"/>
                                  </p:stCondLst>
                                  <p:childTnLst>
                                    <p:set>
                                      <p:cBhvr>
                                        <p:cTn dur="1" fill="hold">
                                          <p:stCondLst>
                                            <p:cond delay="0"/>
                                          </p:stCondLst>
                                        </p:cTn>
                                        <p:tgtEl>
                                          <p:spTgt spid="1886"/>
                                        </p:tgtEl>
                                        <p:attrNameLst>
                                          <p:attrName>style.visibility</p:attrName>
                                        </p:attrNameLst>
                                      </p:cBhvr>
                                      <p:to>
                                        <p:strVal val="visible"/>
                                      </p:to>
                                    </p:set>
                                    <p:animEffect filter="fade" transition="in">
                                      <p:cBhvr>
                                        <p:cTn dur="2000"/>
                                        <p:tgtEl>
                                          <p:spTgt spid="1886"/>
                                        </p:tgtEl>
                                      </p:cBhvr>
                                    </p:animEffect>
                                  </p:childTnLst>
                                </p:cTn>
                              </p:par>
                              <p:par>
                                <p:cTn fill="hold" nodeType="withEffect" presetClass="entr" presetID="10" presetSubtype="0">
                                  <p:stCondLst>
                                    <p:cond delay="0"/>
                                  </p:stCondLst>
                                  <p:childTnLst>
                                    <p:set>
                                      <p:cBhvr>
                                        <p:cTn dur="1" fill="hold">
                                          <p:stCondLst>
                                            <p:cond delay="0"/>
                                          </p:stCondLst>
                                        </p:cTn>
                                        <p:tgtEl>
                                          <p:spTgt spid="1887"/>
                                        </p:tgtEl>
                                        <p:attrNameLst>
                                          <p:attrName>style.visibility</p:attrName>
                                        </p:attrNameLst>
                                      </p:cBhvr>
                                      <p:to>
                                        <p:strVal val="visible"/>
                                      </p:to>
                                    </p:set>
                                    <p:animEffect filter="fade" transition="in">
                                      <p:cBhvr>
                                        <p:cTn dur="2000"/>
                                        <p:tgtEl>
                                          <p:spTgt spid="1887"/>
                                        </p:tgtEl>
                                      </p:cBhvr>
                                    </p:animEffect>
                                  </p:childTnLst>
                                </p:cTn>
                              </p:par>
                              <p:par>
                                <p:cTn fill="hold" nodeType="withEffect" presetClass="entr" presetID="10" presetSubtype="0">
                                  <p:stCondLst>
                                    <p:cond delay="0"/>
                                  </p:stCondLst>
                                  <p:childTnLst>
                                    <p:set>
                                      <p:cBhvr>
                                        <p:cTn dur="1" fill="hold">
                                          <p:stCondLst>
                                            <p:cond delay="0"/>
                                          </p:stCondLst>
                                        </p:cTn>
                                        <p:tgtEl>
                                          <p:spTgt spid="1890"/>
                                        </p:tgtEl>
                                        <p:attrNameLst>
                                          <p:attrName>style.visibility</p:attrName>
                                        </p:attrNameLst>
                                      </p:cBhvr>
                                      <p:to>
                                        <p:strVal val="visible"/>
                                      </p:to>
                                    </p:set>
                                    <p:animEffect filter="fade" transition="in">
                                      <p:cBhvr>
                                        <p:cTn dur="2000"/>
                                        <p:tgtEl>
                                          <p:spTgt spid="1890"/>
                                        </p:tgtEl>
                                      </p:cBhvr>
                                    </p:animEffect>
                                  </p:childTnLst>
                                </p:cTn>
                              </p:par>
                              <p:par>
                                <p:cTn fill="hold" nodeType="withEffect" presetClass="entr" presetID="10" presetSubtype="0">
                                  <p:stCondLst>
                                    <p:cond delay="0"/>
                                  </p:stCondLst>
                                  <p:childTnLst>
                                    <p:set>
                                      <p:cBhvr>
                                        <p:cTn dur="1" fill="hold">
                                          <p:stCondLst>
                                            <p:cond delay="0"/>
                                          </p:stCondLst>
                                        </p:cTn>
                                        <p:tgtEl>
                                          <p:spTgt spid="1892"/>
                                        </p:tgtEl>
                                        <p:attrNameLst>
                                          <p:attrName>style.visibility</p:attrName>
                                        </p:attrNameLst>
                                      </p:cBhvr>
                                      <p:to>
                                        <p:strVal val="visible"/>
                                      </p:to>
                                    </p:set>
                                    <p:animEffect filter="fade" transition="in">
                                      <p:cBhvr>
                                        <p:cTn dur="2000"/>
                                        <p:tgtEl>
                                          <p:spTgt spid="18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1"/>
                                        </p:tgtEl>
                                        <p:attrNameLst>
                                          <p:attrName>style.visibility</p:attrName>
                                        </p:attrNameLst>
                                      </p:cBhvr>
                                      <p:to>
                                        <p:strVal val="visible"/>
                                      </p:to>
                                    </p:set>
                                    <p:animEffect filter="fade" transition="in">
                                      <p:cBhvr>
                                        <p:cTn dur="2000"/>
                                        <p:tgtEl>
                                          <p:spTgt spid="1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6" name="Shape 1896"/>
        <p:cNvGrpSpPr/>
        <p:nvPr/>
      </p:nvGrpSpPr>
      <p:grpSpPr>
        <a:xfrm>
          <a:off x="0" y="0"/>
          <a:ext cx="0" cy="0"/>
          <a:chOff x="0" y="0"/>
          <a:chExt cx="0" cy="0"/>
        </a:xfrm>
      </p:grpSpPr>
      <p:sp>
        <p:nvSpPr>
          <p:cNvPr id="1897" name="Shape 1897"/>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 NH</a:t>
            </a:r>
            <a:r>
              <a:rPr b="0" baseline="-25000" i="0" lang="en-US" sz="4400" u="none" cap="none" strike="noStrike">
                <a:solidFill>
                  <a:schemeClr val="lt2"/>
                </a:solidFill>
                <a:latin typeface="Arial"/>
                <a:ea typeface="Arial"/>
                <a:cs typeface="Arial"/>
                <a:sym typeface="Arial"/>
              </a:rPr>
              <a:t>3</a:t>
            </a:r>
          </a:p>
        </p:txBody>
      </p:sp>
      <p:sp>
        <p:nvSpPr>
          <p:cNvPr id="1898" name="Shape 1898"/>
          <p:cNvSpPr txBox="1"/>
          <p:nvPr>
            <p:ph idx="1" type="body"/>
          </p:nvPr>
        </p:nvSpPr>
        <p:spPr>
          <a:xfrm>
            <a:off x="685800" y="14478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cap="none" strike="noStrike">
                <a:solidFill>
                  <a:schemeClr val="lt1"/>
                </a:solidFill>
                <a:latin typeface="Times New Roman"/>
                <a:ea typeface="Times New Roman"/>
                <a:cs typeface="Times New Roman"/>
                <a:sym typeface="Times New Roman"/>
              </a:rPr>
              <a:t>Σ</a:t>
            </a:r>
            <a:r>
              <a:rPr b="0" i="0" lang="en-US" sz="3200" u="none" cap="none" strike="noStrike">
                <a:solidFill>
                  <a:schemeClr val="lt1"/>
                </a:solidFill>
                <a:latin typeface="Times New Roman"/>
                <a:ea typeface="Times New Roman"/>
                <a:cs typeface="Times New Roman"/>
                <a:sym typeface="Times New Roman"/>
              </a:rPr>
              <a:t> </a:t>
            </a:r>
            <a:r>
              <a:rPr b="0" i="0" lang="en-US" sz="3200" u="none" cap="none" strike="noStrike">
                <a:solidFill>
                  <a:schemeClr val="lt1"/>
                </a:solidFill>
                <a:latin typeface="Arial"/>
                <a:ea typeface="Arial"/>
                <a:cs typeface="Arial"/>
                <a:sym typeface="Arial"/>
              </a:rPr>
              <a:t>electrons before bonding</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1"/>
                </a:solidFill>
                <a:latin typeface="Arial"/>
                <a:ea typeface="Arial"/>
                <a:cs typeface="Arial"/>
                <a:sym typeface="Arial"/>
              </a:rPr>
              <a:t>nitrogen = 5</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2"/>
                </a:solidFill>
                <a:latin typeface="Arial"/>
                <a:ea typeface="Arial"/>
                <a:cs typeface="Arial"/>
                <a:sym typeface="Arial"/>
              </a:rPr>
              <a:t>three</a:t>
            </a:r>
            <a:r>
              <a:rPr b="0" i="0" lang="en-US" sz="3200" u="none" cap="none" strike="noStrike">
                <a:solidFill>
                  <a:schemeClr val="lt1"/>
                </a:solidFill>
                <a:latin typeface="Arial"/>
                <a:ea typeface="Arial"/>
                <a:cs typeface="Arial"/>
                <a:sym typeface="Arial"/>
              </a:rPr>
              <a:t> hydrogens = 1 x </a:t>
            </a:r>
            <a:r>
              <a:rPr b="0" i="0" lang="en-US" sz="3200" u="none" cap="none" strike="noStrike">
                <a:solidFill>
                  <a:schemeClr val="lt2"/>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 3</a:t>
            </a:r>
          </a:p>
        </p:txBody>
      </p:sp>
      <p:sp>
        <p:nvSpPr>
          <p:cNvPr id="1899" name="Shape 1899"/>
          <p:cNvSpPr txBox="1"/>
          <p:nvPr/>
        </p:nvSpPr>
        <p:spPr>
          <a:xfrm>
            <a:off x="1524000" y="3429000"/>
            <a:ext cx="571499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The formula NH</a:t>
            </a:r>
            <a:r>
              <a:rPr b="0" baseline="-25000" i="0" lang="en-US" sz="32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 implies there are 3 hydrogen atoms.</a:t>
            </a:r>
          </a:p>
        </p:txBody>
      </p:sp>
      <p:sp>
        <p:nvSpPr>
          <p:cNvPr id="1900" name="Shape 1900"/>
          <p:cNvSpPr txBox="1"/>
          <p:nvPr/>
        </p:nvSpPr>
        <p:spPr>
          <a:xfrm>
            <a:off x="685800" y="4533900"/>
            <a:ext cx="7696199" cy="20192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a:solidFill>
                  <a:schemeClr val="lt1"/>
                </a:solidFill>
                <a:latin typeface="Times New Roman"/>
                <a:ea typeface="Times New Roman"/>
                <a:cs typeface="Times New Roman"/>
                <a:sym typeface="Times New Roman"/>
              </a:rPr>
              <a:t>Σ</a:t>
            </a:r>
            <a:r>
              <a:rPr b="0" i="0" lang="en-US" sz="3200" u="none">
                <a:solidFill>
                  <a:schemeClr val="lt1"/>
                </a:solidFill>
                <a:latin typeface="Times New Roman"/>
                <a:ea typeface="Times New Roman"/>
                <a:cs typeface="Times New Roman"/>
                <a:sym typeface="Times New Roman"/>
              </a:rPr>
              <a:t> </a:t>
            </a:r>
            <a:r>
              <a:rPr b="0" i="0" lang="en-US" sz="3200" u="none">
                <a:solidFill>
                  <a:schemeClr val="lt1"/>
                </a:solidFill>
                <a:latin typeface="Arial"/>
                <a:ea typeface="Arial"/>
                <a:cs typeface="Arial"/>
                <a:sym typeface="Arial"/>
              </a:rPr>
              <a:t>electrons before bonding = </a:t>
            </a:r>
          </a:p>
          <a:p>
            <a:pPr indent="-285750" lvl="1" marL="742950" marR="0" rtl="0" algn="l">
              <a:lnSpc>
                <a:spcPct val="100000"/>
              </a:lnSpc>
              <a:spcBef>
                <a:spcPts val="800"/>
              </a:spcBef>
              <a:spcAft>
                <a:spcPts val="0"/>
              </a:spcAft>
              <a:buClr>
                <a:schemeClr val="lt1"/>
              </a:buClr>
              <a:buSzPct val="25000"/>
              <a:buFont typeface="Arial"/>
              <a:buNone/>
            </a:pPr>
            <a:r>
              <a:rPr b="0" i="0" lang="en-US" sz="3200" u="none" cap="none" strike="noStrike">
                <a:solidFill>
                  <a:schemeClr val="lt1"/>
                </a:solidFill>
                <a:latin typeface="Arial"/>
                <a:ea typeface="Arial"/>
                <a:cs typeface="Arial"/>
                <a:sym typeface="Arial"/>
              </a:rPr>
              <a:t>5 + 3 = </a:t>
            </a:r>
            <a:r>
              <a:rPr b="0" i="0" lang="en-US" sz="4000" u="none" cap="none" strike="noStrike">
                <a:solidFill>
                  <a:schemeClr val="lt2"/>
                </a:solidFill>
                <a:latin typeface="Arial"/>
                <a:ea typeface="Arial"/>
                <a:cs typeface="Arial"/>
                <a:sym typeface="Arial"/>
              </a:rPr>
              <a:t>8</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9"/>
                                        </p:tgtEl>
                                        <p:attrNameLst>
                                          <p:attrName>style.visibility</p:attrName>
                                        </p:attrNameLst>
                                      </p:cBhvr>
                                      <p:to>
                                        <p:strVal val="visible"/>
                                      </p:to>
                                    </p:set>
                                    <p:animEffect filter="fade" transition="in">
                                      <p:cBhvr>
                                        <p:cTn dur="500"/>
                                        <p:tgtEl>
                                          <p:spTgt spid="18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4" name="Shape 1904"/>
        <p:cNvGrpSpPr/>
        <p:nvPr/>
      </p:nvGrpSpPr>
      <p:grpSpPr>
        <a:xfrm>
          <a:off x="0" y="0"/>
          <a:ext cx="0" cy="0"/>
          <a:chOff x="0" y="0"/>
          <a:chExt cx="0" cy="0"/>
        </a:xfrm>
      </p:grpSpPr>
      <p:sp>
        <p:nvSpPr>
          <p:cNvPr id="1905" name="Shape 1905"/>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 NH</a:t>
            </a:r>
            <a:r>
              <a:rPr b="0" baseline="-25000" i="0" lang="en-US" sz="4400" u="none" cap="none" strike="noStrike">
                <a:solidFill>
                  <a:schemeClr val="lt2"/>
                </a:solidFill>
                <a:latin typeface="Arial"/>
                <a:ea typeface="Arial"/>
                <a:cs typeface="Arial"/>
                <a:sym typeface="Arial"/>
              </a:rPr>
              <a:t>3</a:t>
            </a:r>
          </a:p>
        </p:txBody>
      </p:sp>
      <p:sp>
        <p:nvSpPr>
          <p:cNvPr id="1906" name="Shape 1906"/>
          <p:cNvSpPr txBox="1"/>
          <p:nvPr>
            <p:ph idx="1" type="body"/>
          </p:nvPr>
        </p:nvSpPr>
        <p:spPr>
          <a:xfrm>
            <a:off x="2971800" y="1447800"/>
            <a:ext cx="5486399" cy="3657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N – 5 valence e- before bonding, so it has (5x2) = 10 electrons after bonding</a:t>
            </a:r>
          </a:p>
          <a:p>
            <a:pPr indent="-342900" lvl="0" marL="342900" marR="0" rtl="0" algn="l">
              <a:lnSpc>
                <a:spcPct val="100000"/>
              </a:lnSpc>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H – 1 valence e- before bonding, so it has         (1x2) = 2 electrons after bonding</a:t>
            </a:r>
          </a:p>
          <a:p>
            <a:pPr indent="-342900" lvl="0" marL="342900" marR="0" rtl="0" algn="l">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
        <p:nvSpPr>
          <p:cNvPr id="1907" name="Shape 1907"/>
          <p:cNvSpPr txBox="1"/>
          <p:nvPr/>
        </p:nvSpPr>
        <p:spPr>
          <a:xfrm>
            <a:off x="1219200" y="16002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N</a:t>
            </a:r>
          </a:p>
        </p:txBody>
      </p:sp>
      <p:sp>
        <p:nvSpPr>
          <p:cNvPr id="1908" name="Shape 1908"/>
          <p:cNvSpPr/>
          <p:nvPr/>
        </p:nvSpPr>
        <p:spPr>
          <a:xfrm>
            <a:off x="2209800" y="2057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909" name="Shape 1909"/>
          <p:cNvSpPr/>
          <p:nvPr/>
        </p:nvSpPr>
        <p:spPr>
          <a:xfrm>
            <a:off x="1143000" y="2057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910" name="Shape 1910"/>
          <p:cNvSpPr/>
          <p:nvPr/>
        </p:nvSpPr>
        <p:spPr>
          <a:xfrm>
            <a:off x="1524000" y="1600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911" name="Shape 1911"/>
          <p:cNvSpPr txBox="1"/>
          <p:nvPr/>
        </p:nvSpPr>
        <p:spPr>
          <a:xfrm>
            <a:off x="1219200" y="3733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H</a:t>
            </a:r>
          </a:p>
        </p:txBody>
      </p:sp>
      <p:sp>
        <p:nvSpPr>
          <p:cNvPr id="1912" name="Shape 1912"/>
          <p:cNvSpPr/>
          <p:nvPr/>
        </p:nvSpPr>
        <p:spPr>
          <a:xfrm>
            <a:off x="2209800" y="2514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913" name="Shape 1913"/>
          <p:cNvSpPr/>
          <p:nvPr/>
        </p:nvSpPr>
        <p:spPr>
          <a:xfrm>
            <a:off x="9906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914" name="Shape 1914"/>
          <p:cNvSpPr/>
          <p:nvPr/>
        </p:nvSpPr>
        <p:spPr>
          <a:xfrm>
            <a:off x="14478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cxnSp>
        <p:nvCxnSpPr>
          <p:cNvPr id="1915" name="Shape 1915"/>
          <p:cNvCxnSpPr/>
          <p:nvPr/>
        </p:nvCxnSpPr>
        <p:spPr>
          <a:xfrm flipH="1">
            <a:off x="3428999" y="2514600"/>
            <a:ext cx="457200" cy="533399"/>
          </a:xfrm>
          <a:prstGeom prst="straightConnector1">
            <a:avLst/>
          </a:prstGeom>
          <a:noFill/>
          <a:ln cap="flat" cmpd="sng" w="57150">
            <a:solidFill>
              <a:schemeClr val="lt2"/>
            </a:solidFill>
            <a:prstDash val="solid"/>
            <a:miter/>
            <a:headEnd len="med" w="med" type="none"/>
            <a:tailEnd len="med" w="med" type="none"/>
          </a:ln>
        </p:spPr>
      </p:cxnSp>
      <p:sp>
        <p:nvSpPr>
          <p:cNvPr id="1916" name="Shape 1916"/>
          <p:cNvSpPr txBox="1"/>
          <p:nvPr/>
        </p:nvSpPr>
        <p:spPr>
          <a:xfrm>
            <a:off x="3429000" y="2971800"/>
            <a:ext cx="914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8</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6">
                                            <p:txEl>
                                              <p:pRg end="0" st="0"/>
                                            </p:txEl>
                                          </p:spTgt>
                                        </p:tgtEl>
                                        <p:attrNameLst>
                                          <p:attrName>style.visibility</p:attrName>
                                        </p:attrNameLst>
                                      </p:cBhvr>
                                      <p:to>
                                        <p:strVal val="visible"/>
                                      </p:to>
                                    </p:set>
                                    <p:animEffect filter="fade" transition="in">
                                      <p:cBhvr>
                                        <p:cTn dur="1"/>
                                        <p:tgtEl>
                                          <p:spTgt spid="19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6">
                                            <p:txEl>
                                              <p:pRg end="1" st="1"/>
                                            </p:txEl>
                                          </p:spTgt>
                                        </p:tgtEl>
                                        <p:attrNameLst>
                                          <p:attrName>style.visibility</p:attrName>
                                        </p:attrNameLst>
                                      </p:cBhvr>
                                      <p:to>
                                        <p:strVal val="visible"/>
                                      </p:to>
                                    </p:set>
                                    <p:animEffect filter="fade" transition="in">
                                      <p:cBhvr>
                                        <p:cTn dur="1"/>
                                        <p:tgtEl>
                                          <p:spTgt spid="19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6">
                                            <p:txEl>
                                              <p:pRg end="2" st="2"/>
                                            </p:txEl>
                                          </p:spTgt>
                                        </p:tgtEl>
                                        <p:attrNameLst>
                                          <p:attrName>style.visibility</p:attrName>
                                        </p:attrNameLst>
                                      </p:cBhvr>
                                      <p:to>
                                        <p:strVal val="visible"/>
                                      </p:to>
                                    </p:set>
                                    <p:animEffect filter="fade" transition="in">
                                      <p:cBhvr>
                                        <p:cTn dur="1"/>
                                        <p:tgtEl>
                                          <p:spTgt spid="19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6">
                                            <p:txEl>
                                              <p:pRg end="3" st="3"/>
                                            </p:txEl>
                                          </p:spTgt>
                                        </p:tgtEl>
                                        <p:attrNameLst>
                                          <p:attrName>style.visibility</p:attrName>
                                        </p:attrNameLst>
                                      </p:cBhvr>
                                      <p:to>
                                        <p:strVal val="visible"/>
                                      </p:to>
                                    </p:set>
                                    <p:animEffect filter="fade" transition="in">
                                      <p:cBhvr>
                                        <p:cTn dur="1"/>
                                        <p:tgtEl>
                                          <p:spTgt spid="1906">
                                            <p:txEl>
                                              <p:pRg end="3" st="3"/>
                                            </p:txEl>
                                          </p:spTgt>
                                        </p:tgtEl>
                                      </p:cBhvr>
                                    </p:animEffec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915"/>
                                        </p:tgtEl>
                                        <p:attrNameLst>
                                          <p:attrName>style.visibility</p:attrName>
                                        </p:attrNameLst>
                                      </p:cBhvr>
                                      <p:to>
                                        <p:strVal val="visible"/>
                                      </p:to>
                                    </p:set>
                                    <p:animEffect filter="fade" transition="in">
                                      <p:cBhvr>
                                        <p:cTn dur="2000"/>
                                        <p:tgtEl>
                                          <p:spTgt spid="19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0" name="Shape 1920"/>
        <p:cNvGrpSpPr/>
        <p:nvPr/>
      </p:nvGrpSpPr>
      <p:grpSpPr>
        <a:xfrm>
          <a:off x="0" y="0"/>
          <a:ext cx="0" cy="0"/>
          <a:chOff x="0" y="0"/>
          <a:chExt cx="0" cy="0"/>
        </a:xfrm>
      </p:grpSpPr>
      <p:sp>
        <p:nvSpPr>
          <p:cNvPr id="1921" name="Shape 1921"/>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 – NH</a:t>
            </a:r>
            <a:r>
              <a:rPr b="0" baseline="-25000" i="0" lang="en-US" sz="4400" u="none" cap="none" strike="noStrike">
                <a:solidFill>
                  <a:schemeClr val="lt2"/>
                </a:solidFill>
                <a:latin typeface="Arial"/>
                <a:ea typeface="Arial"/>
                <a:cs typeface="Arial"/>
                <a:sym typeface="Arial"/>
              </a:rPr>
              <a:t>3</a:t>
            </a:r>
          </a:p>
        </p:txBody>
      </p:sp>
      <p:sp>
        <p:nvSpPr>
          <p:cNvPr id="1922" name="Shape 1922"/>
          <p:cNvSpPr txBox="1"/>
          <p:nvPr>
            <p:ph idx="1" type="body"/>
          </p:nvPr>
        </p:nvSpPr>
        <p:spPr>
          <a:xfrm>
            <a:off x="685800" y="14478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cap="none" strike="noStrike">
                <a:solidFill>
                  <a:schemeClr val="lt1"/>
                </a:solidFill>
                <a:latin typeface="Times New Roman"/>
                <a:ea typeface="Times New Roman"/>
                <a:cs typeface="Times New Roman"/>
                <a:sym typeface="Times New Roman"/>
              </a:rPr>
              <a:t>Σ</a:t>
            </a:r>
            <a:r>
              <a:rPr b="0" i="0" lang="en-US" sz="3200" u="none" cap="none" strike="noStrike">
                <a:solidFill>
                  <a:schemeClr val="lt1"/>
                </a:solidFill>
                <a:latin typeface="Times New Roman"/>
                <a:ea typeface="Times New Roman"/>
                <a:cs typeface="Times New Roman"/>
                <a:sym typeface="Times New Roman"/>
              </a:rPr>
              <a:t> </a:t>
            </a:r>
            <a:r>
              <a:rPr b="0" i="0" lang="en-US" sz="3200" u="none" cap="none" strike="noStrike">
                <a:solidFill>
                  <a:schemeClr val="lt1"/>
                </a:solidFill>
                <a:latin typeface="Arial"/>
                <a:ea typeface="Arial"/>
                <a:cs typeface="Arial"/>
                <a:sym typeface="Arial"/>
              </a:rPr>
              <a:t>electrons after bonding</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1"/>
                </a:solidFill>
                <a:latin typeface="Arial"/>
                <a:ea typeface="Arial"/>
                <a:cs typeface="Arial"/>
                <a:sym typeface="Arial"/>
              </a:rPr>
              <a:t>nitrogen = 8</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2"/>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hydrogens = 2 x </a:t>
            </a:r>
            <a:r>
              <a:rPr b="0" i="0" lang="en-US" sz="3200" u="none" cap="none" strike="noStrike">
                <a:solidFill>
                  <a:schemeClr val="lt2"/>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 6</a:t>
            </a:r>
          </a:p>
        </p:txBody>
      </p:sp>
      <p:sp>
        <p:nvSpPr>
          <p:cNvPr id="1923" name="Shape 1923"/>
          <p:cNvSpPr txBox="1"/>
          <p:nvPr/>
        </p:nvSpPr>
        <p:spPr>
          <a:xfrm>
            <a:off x="1524000" y="3429000"/>
            <a:ext cx="571499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The formula NH</a:t>
            </a:r>
            <a:r>
              <a:rPr b="0" baseline="-25000" i="0" lang="en-US" sz="32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 implies there are 3 hydrogen atoms.</a:t>
            </a:r>
          </a:p>
        </p:txBody>
      </p:sp>
      <p:sp>
        <p:nvSpPr>
          <p:cNvPr id="1924" name="Shape 1924"/>
          <p:cNvSpPr txBox="1"/>
          <p:nvPr/>
        </p:nvSpPr>
        <p:spPr>
          <a:xfrm>
            <a:off x="685800" y="4533900"/>
            <a:ext cx="7696199" cy="20192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a:solidFill>
                  <a:schemeClr val="lt1"/>
                </a:solidFill>
                <a:latin typeface="Times New Roman"/>
                <a:ea typeface="Times New Roman"/>
                <a:cs typeface="Times New Roman"/>
                <a:sym typeface="Times New Roman"/>
              </a:rPr>
              <a:t>Σ</a:t>
            </a:r>
            <a:r>
              <a:rPr b="0" i="0" lang="en-US" sz="3200" u="none">
                <a:solidFill>
                  <a:schemeClr val="lt1"/>
                </a:solidFill>
                <a:latin typeface="Times New Roman"/>
                <a:ea typeface="Times New Roman"/>
                <a:cs typeface="Times New Roman"/>
                <a:sym typeface="Times New Roman"/>
              </a:rPr>
              <a:t> </a:t>
            </a:r>
            <a:r>
              <a:rPr b="0" i="0" lang="en-US" sz="3200" u="none">
                <a:solidFill>
                  <a:schemeClr val="lt1"/>
                </a:solidFill>
                <a:latin typeface="Arial"/>
                <a:ea typeface="Arial"/>
                <a:cs typeface="Arial"/>
                <a:sym typeface="Arial"/>
              </a:rPr>
              <a:t>electrons after bonding = </a:t>
            </a:r>
          </a:p>
          <a:p>
            <a:pPr indent="-285750" lvl="1" marL="742950" marR="0" rtl="0" algn="l">
              <a:lnSpc>
                <a:spcPct val="100000"/>
              </a:lnSpc>
              <a:spcBef>
                <a:spcPts val="800"/>
              </a:spcBef>
              <a:spcAft>
                <a:spcPts val="0"/>
              </a:spcAft>
              <a:buClr>
                <a:schemeClr val="lt1"/>
              </a:buClr>
              <a:buSzPct val="25000"/>
              <a:buFont typeface="Arial"/>
              <a:buNone/>
            </a:pPr>
            <a:r>
              <a:rPr b="0" i="0" lang="en-US" sz="3200" u="none" cap="none" strike="noStrike">
                <a:solidFill>
                  <a:schemeClr val="lt1"/>
                </a:solidFill>
                <a:latin typeface="Arial"/>
                <a:ea typeface="Arial"/>
                <a:cs typeface="Arial"/>
                <a:sym typeface="Arial"/>
              </a:rPr>
              <a:t>8 + 6 = </a:t>
            </a:r>
            <a:r>
              <a:rPr b="0" i="0" lang="en-US" sz="4000" u="none" cap="none" strike="noStrike">
                <a:solidFill>
                  <a:schemeClr val="lt2"/>
                </a:solidFill>
                <a:latin typeface="Arial"/>
                <a:ea typeface="Arial"/>
                <a:cs typeface="Arial"/>
                <a:sym typeface="Arial"/>
              </a:rPr>
              <a:t>14</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3"/>
                                        </p:tgtEl>
                                        <p:attrNameLst>
                                          <p:attrName>style.visibility</p:attrName>
                                        </p:attrNameLst>
                                      </p:cBhvr>
                                      <p:to>
                                        <p:strVal val="visible"/>
                                      </p:to>
                                    </p:set>
                                    <p:animEffect filter="fade" transition="in">
                                      <p:cBhvr>
                                        <p:cTn dur="500"/>
                                        <p:tgtEl>
                                          <p:spTgt spid="19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8" name="Shape 1928"/>
        <p:cNvGrpSpPr/>
        <p:nvPr/>
      </p:nvGrpSpPr>
      <p:grpSpPr>
        <a:xfrm>
          <a:off x="0" y="0"/>
          <a:ext cx="0" cy="0"/>
          <a:chOff x="0" y="0"/>
          <a:chExt cx="0" cy="0"/>
        </a:xfrm>
      </p:grpSpPr>
      <p:sp>
        <p:nvSpPr>
          <p:cNvPr id="1929" name="Shape 1929"/>
          <p:cNvSpPr txBox="1"/>
          <p:nvPr/>
        </p:nvSpPr>
        <p:spPr>
          <a:xfrm>
            <a:off x="3352800" y="3352800"/>
            <a:ext cx="1981199"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6000" u="none">
                <a:solidFill>
                  <a:schemeClr val="lt1"/>
                </a:solidFill>
                <a:latin typeface="Arial"/>
                <a:ea typeface="Arial"/>
                <a:cs typeface="Arial"/>
                <a:sym typeface="Arial"/>
              </a:rPr>
              <a:t>NH</a:t>
            </a:r>
            <a:r>
              <a:rPr b="1" baseline="-25000" i="0" lang="en-US" sz="6000" u="none">
                <a:solidFill>
                  <a:schemeClr val="lt1"/>
                </a:solidFill>
                <a:latin typeface="Arial"/>
                <a:ea typeface="Arial"/>
                <a:cs typeface="Arial"/>
                <a:sym typeface="Arial"/>
              </a:rPr>
              <a:t>3</a:t>
            </a:r>
          </a:p>
        </p:txBody>
      </p:sp>
      <p:sp>
        <p:nvSpPr>
          <p:cNvPr id="1930" name="Shape 1930"/>
          <p:cNvSpPr txBox="1"/>
          <p:nvPr/>
        </p:nvSpPr>
        <p:spPr>
          <a:xfrm>
            <a:off x="3352800" y="4495800"/>
            <a:ext cx="29717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600" u="none">
                <a:solidFill>
                  <a:schemeClr val="lt1"/>
                </a:solidFill>
                <a:latin typeface="Arial"/>
                <a:ea typeface="Arial"/>
                <a:cs typeface="Arial"/>
                <a:sym typeface="Arial"/>
              </a:rPr>
              <a:t>__ </a:t>
            </a:r>
            <a:r>
              <a:rPr b="0" i="0" lang="en-US" sz="3200" u="none">
                <a:solidFill>
                  <a:schemeClr val="lt1"/>
                </a:solidFill>
                <a:latin typeface="Arial"/>
                <a:ea typeface="Arial"/>
                <a:cs typeface="Arial"/>
                <a:sym typeface="Arial"/>
              </a:rPr>
              <a:t>+ __ x 3 = </a:t>
            </a:r>
          </a:p>
        </p:txBody>
      </p:sp>
      <p:sp>
        <p:nvSpPr>
          <p:cNvPr id="1931" name="Shape 1931"/>
          <p:cNvSpPr txBox="1"/>
          <p:nvPr/>
        </p:nvSpPr>
        <p:spPr>
          <a:xfrm>
            <a:off x="3352800" y="2590800"/>
            <a:ext cx="31241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600" u="none">
                <a:solidFill>
                  <a:schemeClr val="lt1"/>
                </a:solidFill>
                <a:latin typeface="Arial"/>
                <a:ea typeface="Arial"/>
                <a:cs typeface="Arial"/>
                <a:sym typeface="Arial"/>
              </a:rPr>
              <a:t>__ + __ x 3 = </a:t>
            </a:r>
          </a:p>
        </p:txBody>
      </p:sp>
      <p:sp>
        <p:nvSpPr>
          <p:cNvPr id="1932" name="Shape 1932"/>
          <p:cNvSpPr txBox="1"/>
          <p:nvPr/>
        </p:nvSpPr>
        <p:spPr>
          <a:xfrm>
            <a:off x="1828800" y="4572000"/>
            <a:ext cx="14478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1" lang="en-US" sz="3200" u="none">
                <a:solidFill>
                  <a:schemeClr val="lt1"/>
                </a:solidFill>
                <a:latin typeface="Arial"/>
                <a:ea typeface="Arial"/>
                <a:cs typeface="Arial"/>
                <a:sym typeface="Arial"/>
              </a:rPr>
              <a:t>before</a:t>
            </a:r>
            <a:r>
              <a:rPr b="0" i="0" lang="en-US" sz="3600" u="none">
                <a:solidFill>
                  <a:schemeClr val="lt1"/>
                </a:solidFill>
                <a:latin typeface="Arial"/>
                <a:ea typeface="Arial"/>
                <a:cs typeface="Arial"/>
                <a:sym typeface="Arial"/>
              </a:rPr>
              <a:t> </a:t>
            </a:r>
          </a:p>
        </p:txBody>
      </p:sp>
      <p:sp>
        <p:nvSpPr>
          <p:cNvPr id="1933" name="Shape 1933"/>
          <p:cNvSpPr txBox="1"/>
          <p:nvPr/>
        </p:nvSpPr>
        <p:spPr>
          <a:xfrm>
            <a:off x="1828800" y="2590800"/>
            <a:ext cx="13715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1" lang="en-US" sz="3200" u="none">
                <a:solidFill>
                  <a:schemeClr val="lt1"/>
                </a:solidFill>
                <a:latin typeface="Arial"/>
                <a:ea typeface="Arial"/>
                <a:cs typeface="Arial"/>
                <a:sym typeface="Arial"/>
              </a:rPr>
              <a:t>after</a:t>
            </a:r>
          </a:p>
        </p:txBody>
      </p:sp>
      <p:sp>
        <p:nvSpPr>
          <p:cNvPr id="1934" name="Shape 1934"/>
          <p:cNvSpPr txBox="1"/>
          <p:nvPr/>
        </p:nvSpPr>
        <p:spPr>
          <a:xfrm>
            <a:off x="3352800" y="4495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5</a:t>
            </a:r>
          </a:p>
        </p:txBody>
      </p:sp>
      <p:sp>
        <p:nvSpPr>
          <p:cNvPr id="1935" name="Shape 1935"/>
          <p:cNvSpPr txBox="1"/>
          <p:nvPr/>
        </p:nvSpPr>
        <p:spPr>
          <a:xfrm>
            <a:off x="3352800" y="2590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8</a:t>
            </a:r>
          </a:p>
        </p:txBody>
      </p:sp>
      <p:sp>
        <p:nvSpPr>
          <p:cNvPr id="1936" name="Shape 1936"/>
          <p:cNvSpPr txBox="1"/>
          <p:nvPr/>
        </p:nvSpPr>
        <p:spPr>
          <a:xfrm>
            <a:off x="4343400" y="4495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1</a:t>
            </a:r>
          </a:p>
        </p:txBody>
      </p:sp>
      <p:sp>
        <p:nvSpPr>
          <p:cNvPr id="1937" name="Shape 1937"/>
          <p:cNvSpPr txBox="1"/>
          <p:nvPr/>
        </p:nvSpPr>
        <p:spPr>
          <a:xfrm>
            <a:off x="4495800" y="2590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2</a:t>
            </a:r>
          </a:p>
        </p:txBody>
      </p:sp>
      <p:sp>
        <p:nvSpPr>
          <p:cNvPr id="1938" name="Shape 1938"/>
          <p:cNvSpPr txBox="1"/>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Example – NH</a:t>
            </a:r>
            <a:r>
              <a:rPr b="0" baseline="-25000" i="0" lang="en-US" sz="4400" u="none">
                <a:solidFill>
                  <a:schemeClr val="lt2"/>
                </a:solidFill>
                <a:latin typeface="Arial"/>
                <a:ea typeface="Arial"/>
                <a:cs typeface="Arial"/>
                <a:sym typeface="Arial"/>
              </a:rPr>
              <a:t>3</a:t>
            </a:r>
          </a:p>
        </p:txBody>
      </p:sp>
      <p:sp>
        <p:nvSpPr>
          <p:cNvPr id="1939" name="Shape 1939"/>
          <p:cNvSpPr txBox="1"/>
          <p:nvPr/>
        </p:nvSpPr>
        <p:spPr>
          <a:xfrm>
            <a:off x="5867400" y="4495800"/>
            <a:ext cx="9144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 </a:t>
            </a:r>
            <a:r>
              <a:rPr b="1" i="0" lang="en-US" sz="3600" u="none">
                <a:solidFill>
                  <a:schemeClr val="lt2"/>
                </a:solidFill>
                <a:latin typeface="Arial"/>
                <a:ea typeface="Arial"/>
                <a:cs typeface="Arial"/>
                <a:sym typeface="Arial"/>
              </a:rPr>
              <a:t>8</a:t>
            </a:r>
          </a:p>
        </p:txBody>
      </p:sp>
      <p:sp>
        <p:nvSpPr>
          <p:cNvPr id="1940" name="Shape 1940"/>
          <p:cNvSpPr txBox="1"/>
          <p:nvPr/>
        </p:nvSpPr>
        <p:spPr>
          <a:xfrm>
            <a:off x="6096000" y="2590800"/>
            <a:ext cx="9144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14</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4"/>
                                        </p:tgtEl>
                                        <p:attrNameLst>
                                          <p:attrName>style.visibility</p:attrName>
                                        </p:attrNameLst>
                                      </p:cBhvr>
                                      <p:to>
                                        <p:strVal val="visible"/>
                                      </p:to>
                                    </p:set>
                                    <p:anim calcmode="lin" valueType="num">
                                      <p:cBhvr additive="base">
                                        <p:cTn dur="500"/>
                                        <p:tgtEl>
                                          <p:spTgt spid="193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6"/>
                                        </p:tgtEl>
                                        <p:attrNameLst>
                                          <p:attrName>style.visibility</p:attrName>
                                        </p:attrNameLst>
                                      </p:cBhvr>
                                      <p:to>
                                        <p:strVal val="visible"/>
                                      </p:to>
                                    </p:set>
                                    <p:anim calcmode="lin" valueType="num">
                                      <p:cBhvr additive="base">
                                        <p:cTn dur="500"/>
                                        <p:tgtEl>
                                          <p:spTgt spid="19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9"/>
                                        </p:tgtEl>
                                        <p:attrNameLst>
                                          <p:attrName>style.visibility</p:attrName>
                                        </p:attrNameLst>
                                      </p:cBhvr>
                                      <p:to>
                                        <p:strVal val="visible"/>
                                      </p:to>
                                    </p:set>
                                    <p:anim calcmode="lin" valueType="num">
                                      <p:cBhvr additive="base">
                                        <p:cTn dur="500"/>
                                        <p:tgtEl>
                                          <p:spTgt spid="193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5"/>
                                        </p:tgtEl>
                                        <p:attrNameLst>
                                          <p:attrName>style.visibility</p:attrName>
                                        </p:attrNameLst>
                                      </p:cBhvr>
                                      <p:to>
                                        <p:strVal val="visible"/>
                                      </p:to>
                                    </p:set>
                                    <p:anim calcmode="lin" valueType="num">
                                      <p:cBhvr additive="base">
                                        <p:cTn dur="500"/>
                                        <p:tgtEl>
                                          <p:spTgt spid="19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37"/>
                                        </p:tgtEl>
                                        <p:attrNameLst>
                                          <p:attrName>style.visibility</p:attrName>
                                        </p:attrNameLst>
                                      </p:cBhvr>
                                      <p:to>
                                        <p:strVal val="visible"/>
                                      </p:to>
                                    </p:set>
                                    <p:anim calcmode="lin" valueType="num">
                                      <p:cBhvr additive="base">
                                        <p:cTn dur="500"/>
                                        <p:tgtEl>
                                          <p:spTgt spid="193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40"/>
                                        </p:tgtEl>
                                        <p:attrNameLst>
                                          <p:attrName>style.visibility</p:attrName>
                                        </p:attrNameLst>
                                      </p:cBhvr>
                                      <p:to>
                                        <p:strVal val="visible"/>
                                      </p:to>
                                    </p:set>
                                    <p:anim calcmode="lin" valueType="num">
                                      <p:cBhvr additive="base">
                                        <p:cTn dur="500"/>
                                        <p:tgtEl>
                                          <p:spTgt spid="194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4" name="Shape 1944"/>
        <p:cNvGrpSpPr/>
        <p:nvPr/>
      </p:nvGrpSpPr>
      <p:grpSpPr>
        <a:xfrm>
          <a:off x="0" y="0"/>
          <a:ext cx="0" cy="0"/>
          <a:chOff x="0" y="0"/>
          <a:chExt cx="0" cy="0"/>
        </a:xfrm>
      </p:grpSpPr>
      <p:sp>
        <p:nvSpPr>
          <p:cNvPr id="1945" name="Shape 1945"/>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The Wetter Way</a:t>
            </a:r>
          </a:p>
        </p:txBody>
      </p:sp>
      <p:sp>
        <p:nvSpPr>
          <p:cNvPr id="1946" name="Shape 1946"/>
          <p:cNvSpPr txBox="1"/>
          <p:nvPr>
            <p:ph idx="1" type="body"/>
          </p:nvPr>
        </p:nvSpPr>
        <p:spPr>
          <a:xfrm>
            <a:off x="2057400" y="5410200"/>
            <a:ext cx="5105399" cy="914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NH</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has 3 bonds!</a:t>
            </a:r>
          </a:p>
        </p:txBody>
      </p:sp>
      <p:grpSp>
        <p:nvGrpSpPr>
          <p:cNvPr id="1947" name="Shape 1947"/>
          <p:cNvGrpSpPr/>
          <p:nvPr/>
        </p:nvGrpSpPr>
        <p:grpSpPr>
          <a:xfrm>
            <a:off x="1066800" y="1905000"/>
            <a:ext cx="6857999" cy="1570036"/>
            <a:chOff x="1066800" y="1905000"/>
            <a:chExt cx="6857999" cy="1570036"/>
          </a:xfrm>
        </p:grpSpPr>
        <p:sp>
          <p:nvSpPr>
            <p:cNvPr id="1948" name="Shape 1948"/>
            <p:cNvSpPr txBox="1"/>
            <p:nvPr/>
          </p:nvSpPr>
          <p:spPr>
            <a:xfrm>
              <a:off x="1066800" y="2438400"/>
              <a:ext cx="6476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bonds = </a:t>
              </a:r>
            </a:p>
          </p:txBody>
        </p:sp>
        <p:cxnSp>
          <p:nvCxnSpPr>
            <p:cNvPr id="1949" name="Shape 1949"/>
            <p:cNvCxnSpPr/>
            <p:nvPr/>
          </p:nvCxnSpPr>
          <p:spPr>
            <a:xfrm>
              <a:off x="3276600" y="2743200"/>
              <a:ext cx="4648199" cy="0"/>
            </a:xfrm>
            <a:prstGeom prst="straightConnector1">
              <a:avLst/>
            </a:prstGeom>
            <a:noFill/>
            <a:ln cap="flat" cmpd="sng" w="57150">
              <a:solidFill>
                <a:schemeClr val="lt1"/>
              </a:solidFill>
              <a:prstDash val="solid"/>
              <a:miter/>
              <a:headEnd len="med" w="med" type="none"/>
              <a:tailEnd len="med" w="med" type="none"/>
            </a:ln>
          </p:spPr>
        </p:cxnSp>
        <p:sp>
          <p:nvSpPr>
            <p:cNvPr id="1950" name="Shape 1950"/>
            <p:cNvSpPr txBox="1"/>
            <p:nvPr/>
          </p:nvSpPr>
          <p:spPr>
            <a:xfrm>
              <a:off x="4572000" y="2895600"/>
              <a:ext cx="2057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a:t>
              </a:r>
            </a:p>
          </p:txBody>
        </p:sp>
        <p:sp>
          <p:nvSpPr>
            <p:cNvPr id="1951" name="Shape 1951"/>
            <p:cNvSpPr txBox="1"/>
            <p:nvPr/>
          </p:nvSpPr>
          <p:spPr>
            <a:xfrm>
              <a:off x="3581400" y="1905000"/>
              <a:ext cx="4267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3200" u="none">
                  <a:solidFill>
                    <a:schemeClr val="lt1"/>
                  </a:solidFill>
                  <a:latin typeface="Times New Roman"/>
                  <a:ea typeface="Times New Roman"/>
                  <a:cs typeface="Times New Roman"/>
                  <a:sym typeface="Times New Roman"/>
                </a:rPr>
                <a:t>Σ</a:t>
              </a:r>
              <a:r>
                <a:rPr b="0" i="0" lang="en-US" sz="3200" u="none">
                  <a:solidFill>
                    <a:schemeClr val="lt1"/>
                  </a:solidFill>
                  <a:latin typeface="Arial"/>
                  <a:ea typeface="Arial"/>
                  <a:cs typeface="Arial"/>
                  <a:sym typeface="Arial"/>
                </a:rPr>
                <a:t>e- after</a:t>
              </a:r>
              <a:r>
                <a:rPr b="0" i="0" lang="en-US" sz="3200" u="none">
                  <a:solidFill>
                    <a:schemeClr val="lt1"/>
                  </a:solidFill>
                  <a:latin typeface="Times New Roman"/>
                  <a:ea typeface="Times New Roman"/>
                  <a:cs typeface="Times New Roman"/>
                  <a:sym typeface="Times New Roman"/>
                </a:rPr>
                <a:t>  </a:t>
              </a:r>
              <a:r>
                <a:rPr b="1" i="0" lang="en-US" sz="3200" u="none">
                  <a:solidFill>
                    <a:schemeClr val="lt1"/>
                  </a:solidFill>
                  <a:latin typeface="Times New Roman"/>
                  <a:ea typeface="Times New Roman"/>
                  <a:cs typeface="Times New Roman"/>
                  <a:sym typeface="Times New Roman"/>
                </a:rPr>
                <a:t>–</a:t>
              </a:r>
              <a:r>
                <a:rPr b="0" i="0" lang="en-US" sz="3200" u="none">
                  <a:solidFill>
                    <a:schemeClr val="lt1"/>
                  </a:solidFill>
                  <a:latin typeface="Times New Roman"/>
                  <a:ea typeface="Times New Roman"/>
                  <a:cs typeface="Times New Roman"/>
                  <a:sym typeface="Times New Roman"/>
                </a:rPr>
                <a:t>  Σ</a:t>
              </a:r>
              <a:r>
                <a:rPr b="0" i="0" lang="en-US" sz="3200" u="none">
                  <a:solidFill>
                    <a:schemeClr val="lt1"/>
                  </a:solidFill>
                  <a:latin typeface="Arial"/>
                  <a:ea typeface="Arial"/>
                  <a:cs typeface="Arial"/>
                  <a:sym typeface="Arial"/>
                </a:rPr>
                <a:t>e- before</a:t>
              </a:r>
            </a:p>
          </p:txBody>
        </p:sp>
      </p:grpSp>
      <p:sp>
        <p:nvSpPr>
          <p:cNvPr id="1952" name="Shape 1952"/>
          <p:cNvSpPr txBox="1"/>
          <p:nvPr/>
        </p:nvSpPr>
        <p:spPr>
          <a:xfrm>
            <a:off x="1143000" y="4267200"/>
            <a:ext cx="6476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bonds = </a:t>
            </a:r>
          </a:p>
        </p:txBody>
      </p:sp>
      <p:cxnSp>
        <p:nvCxnSpPr>
          <p:cNvPr id="1953" name="Shape 1953"/>
          <p:cNvCxnSpPr/>
          <p:nvPr/>
        </p:nvCxnSpPr>
        <p:spPr>
          <a:xfrm>
            <a:off x="3352800" y="4572000"/>
            <a:ext cx="2438399" cy="0"/>
          </a:xfrm>
          <a:prstGeom prst="straightConnector1">
            <a:avLst/>
          </a:prstGeom>
          <a:noFill/>
          <a:ln cap="flat" cmpd="sng" w="57150">
            <a:solidFill>
              <a:schemeClr val="lt1"/>
            </a:solidFill>
            <a:prstDash val="solid"/>
            <a:miter/>
            <a:headEnd len="med" w="med" type="none"/>
            <a:tailEnd len="med" w="med" type="none"/>
          </a:ln>
        </p:spPr>
      </p:cxnSp>
      <p:sp>
        <p:nvSpPr>
          <p:cNvPr id="1954" name="Shape 1954"/>
          <p:cNvSpPr txBox="1"/>
          <p:nvPr/>
        </p:nvSpPr>
        <p:spPr>
          <a:xfrm>
            <a:off x="3581400" y="4648200"/>
            <a:ext cx="2057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a:t>
            </a:r>
          </a:p>
        </p:txBody>
      </p:sp>
      <p:sp>
        <p:nvSpPr>
          <p:cNvPr id="1955" name="Shape 1955"/>
          <p:cNvSpPr txBox="1"/>
          <p:nvPr/>
        </p:nvSpPr>
        <p:spPr>
          <a:xfrm>
            <a:off x="3657600" y="38862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14  </a:t>
            </a:r>
            <a:r>
              <a:rPr b="1" i="0" lang="en-US" sz="3200" u="none">
                <a:solidFill>
                  <a:schemeClr val="lt1"/>
                </a:solidFill>
                <a:latin typeface="Arial"/>
                <a:ea typeface="Arial"/>
                <a:cs typeface="Arial"/>
                <a:sym typeface="Arial"/>
              </a:rPr>
              <a:t>–</a:t>
            </a:r>
            <a:r>
              <a:rPr b="0" i="0" lang="en-US" sz="3200" u="none">
                <a:solidFill>
                  <a:schemeClr val="lt1"/>
                </a:solidFill>
                <a:latin typeface="Arial"/>
                <a:ea typeface="Arial"/>
                <a:cs typeface="Arial"/>
                <a:sym typeface="Arial"/>
              </a:rPr>
              <a:t>  8</a:t>
            </a:r>
          </a:p>
        </p:txBody>
      </p:sp>
      <p:sp>
        <p:nvSpPr>
          <p:cNvPr id="1956" name="Shape 1956"/>
          <p:cNvSpPr txBox="1"/>
          <p:nvPr/>
        </p:nvSpPr>
        <p:spPr>
          <a:xfrm>
            <a:off x="5943600" y="4343400"/>
            <a:ext cx="685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957" name="Shape 1957"/>
          <p:cNvSpPr txBox="1"/>
          <p:nvPr/>
        </p:nvSpPr>
        <p:spPr>
          <a:xfrm>
            <a:off x="6096000" y="4191000"/>
            <a:ext cx="12191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a:t>
            </a:r>
            <a:r>
              <a:rPr b="1" i="0" lang="en-US" sz="4000" u="none">
                <a:solidFill>
                  <a:schemeClr val="lt2"/>
                </a:solidFill>
                <a:latin typeface="Arial"/>
                <a:ea typeface="Arial"/>
                <a:cs typeface="Arial"/>
                <a:sym typeface="Arial"/>
              </a:rPr>
              <a:t>3</a:t>
            </a:r>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1" name="Shape 1961"/>
        <p:cNvGrpSpPr/>
        <p:nvPr/>
      </p:nvGrpSpPr>
      <p:grpSpPr>
        <a:xfrm>
          <a:off x="0" y="0"/>
          <a:ext cx="0" cy="0"/>
          <a:chOff x="0" y="0"/>
          <a:chExt cx="0" cy="0"/>
        </a:xfrm>
      </p:grpSpPr>
      <p:sp>
        <p:nvSpPr>
          <p:cNvPr id="1962" name="Shape 1962"/>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Ammonia</a:t>
            </a:r>
          </a:p>
        </p:txBody>
      </p:sp>
      <p:sp>
        <p:nvSpPr>
          <p:cNvPr id="1963" name="Shape 1963"/>
          <p:cNvSpPr txBox="1"/>
          <p:nvPr>
            <p:ph idx="1" type="body"/>
          </p:nvPr>
        </p:nvSpPr>
        <p:spPr>
          <a:xfrm>
            <a:off x="685800" y="1676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element you have only 1 of goes in the center.</a:t>
            </a:r>
          </a:p>
        </p:txBody>
      </p:sp>
      <p:sp>
        <p:nvSpPr>
          <p:cNvPr id="1964" name="Shape 1964"/>
          <p:cNvSpPr txBox="1"/>
          <p:nvPr/>
        </p:nvSpPr>
        <p:spPr>
          <a:xfrm>
            <a:off x="38862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N</a:t>
            </a:r>
          </a:p>
        </p:txBody>
      </p:sp>
      <p:sp>
        <p:nvSpPr>
          <p:cNvPr id="1965" name="Shape 1965"/>
          <p:cNvSpPr txBox="1"/>
          <p:nvPr/>
        </p:nvSpPr>
        <p:spPr>
          <a:xfrm>
            <a:off x="685800" y="53340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The other elements surround it.</a:t>
            </a:r>
          </a:p>
        </p:txBody>
      </p:sp>
      <p:sp>
        <p:nvSpPr>
          <p:cNvPr id="1966" name="Shape 1966"/>
          <p:cNvSpPr txBox="1"/>
          <p:nvPr/>
        </p:nvSpPr>
        <p:spPr>
          <a:xfrm>
            <a:off x="51054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
        <p:nvSpPr>
          <p:cNvPr id="1967" name="Shape 1967"/>
          <p:cNvSpPr txBox="1"/>
          <p:nvPr/>
        </p:nvSpPr>
        <p:spPr>
          <a:xfrm>
            <a:off x="26670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
        <p:nvSpPr>
          <p:cNvPr id="1968" name="Shape 1968"/>
          <p:cNvSpPr txBox="1"/>
          <p:nvPr/>
        </p:nvSpPr>
        <p:spPr>
          <a:xfrm>
            <a:off x="38862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4"/>
                                        </p:tgtEl>
                                        <p:attrNameLst>
                                          <p:attrName>style.visibility</p:attrName>
                                        </p:attrNameLst>
                                      </p:cBhvr>
                                      <p:to>
                                        <p:strVal val="visible"/>
                                      </p:to>
                                    </p:set>
                                    <p:animEffect filter="fade" transition="in">
                                      <p:cBhvr>
                                        <p:cTn dur="2000"/>
                                        <p:tgtEl>
                                          <p:spTgt spid="1964"/>
                                        </p:tgtEl>
                                      </p:cBhvr>
                                    </p:animEffect>
                                  </p:childTnLst>
                                </p:cTn>
                              </p:par>
                              <p:par>
                                <p:cTn fill="hold" nodeType="withEffect" presetClass="entr" presetID="10" presetSubtype="0">
                                  <p:stCondLst>
                                    <p:cond delay="0"/>
                                  </p:stCondLst>
                                  <p:childTnLst>
                                    <p:set>
                                      <p:cBhvr>
                                        <p:cTn dur="1" fill="hold">
                                          <p:stCondLst>
                                            <p:cond delay="0"/>
                                          </p:stCondLst>
                                        </p:cTn>
                                        <p:tgtEl>
                                          <p:spTgt spid="1966"/>
                                        </p:tgtEl>
                                        <p:attrNameLst>
                                          <p:attrName>style.visibility</p:attrName>
                                        </p:attrNameLst>
                                      </p:cBhvr>
                                      <p:to>
                                        <p:strVal val="visible"/>
                                      </p:to>
                                    </p:set>
                                    <p:animEffect filter="fade" transition="in">
                                      <p:cBhvr>
                                        <p:cTn dur="2000"/>
                                        <p:tgtEl>
                                          <p:spTgt spid="1966"/>
                                        </p:tgtEl>
                                      </p:cBhvr>
                                    </p:animEffect>
                                  </p:childTnLst>
                                </p:cTn>
                              </p:par>
                              <p:par>
                                <p:cTn fill="hold" nodeType="withEffect" presetClass="entr" presetID="10" presetSubtype="0">
                                  <p:stCondLst>
                                    <p:cond delay="0"/>
                                  </p:stCondLst>
                                  <p:childTnLst>
                                    <p:set>
                                      <p:cBhvr>
                                        <p:cTn dur="1" fill="hold">
                                          <p:stCondLst>
                                            <p:cond delay="0"/>
                                          </p:stCondLst>
                                        </p:cTn>
                                        <p:tgtEl>
                                          <p:spTgt spid="1967"/>
                                        </p:tgtEl>
                                        <p:attrNameLst>
                                          <p:attrName>style.visibility</p:attrName>
                                        </p:attrNameLst>
                                      </p:cBhvr>
                                      <p:to>
                                        <p:strVal val="visible"/>
                                      </p:to>
                                    </p:set>
                                    <p:animEffect filter="fade" transition="in">
                                      <p:cBhvr>
                                        <p:cTn dur="2000"/>
                                        <p:tgtEl>
                                          <p:spTgt spid="19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68"/>
                                        </p:tgtEl>
                                        <p:attrNameLst>
                                          <p:attrName>style.visibility</p:attrName>
                                        </p:attrNameLst>
                                      </p:cBhvr>
                                      <p:to>
                                        <p:strVal val="visible"/>
                                      </p:to>
                                    </p:set>
                                    <p:animEffect filter="fade" transition="in">
                                      <p:cBhvr>
                                        <p:cTn dur="2000"/>
                                        <p:tgtEl>
                                          <p:spTgt spid="19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685800" y="609600"/>
            <a:ext cx="7772400" cy="1431924"/>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 Configurations        for Anions</a:t>
            </a:r>
          </a:p>
        </p:txBody>
      </p:sp>
      <p:sp>
        <p:nvSpPr>
          <p:cNvPr id="323" name="Shape 323"/>
          <p:cNvSpPr txBox="1"/>
          <p:nvPr>
            <p:ph idx="1" type="body"/>
          </p:nvPr>
        </p:nvSpPr>
        <p:spPr>
          <a:xfrm>
            <a:off x="609600" y="2438400"/>
            <a:ext cx="7848599" cy="23622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Nonmetals gain electrons to attain noble gas configuration.</a:t>
            </a:r>
          </a:p>
          <a:p>
            <a:pPr indent="-342900" lvl="0" marL="342900" marR="0" rtl="0" algn="l">
              <a:lnSpc>
                <a:spcPct val="9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This means they want an octet of electrons, 8 electrons.</a:t>
            </a:r>
          </a:p>
          <a:p>
            <a:pPr indent="-342900" lvl="0" marL="342900" marR="0" rtl="0" algn="l">
              <a:lnSpc>
                <a:spcPct val="9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They make negative ions, </a:t>
            </a:r>
            <a:r>
              <a:rPr b="1" i="0" lang="en-US" sz="3200" u="none" cap="none" strike="noStrike">
                <a:solidFill>
                  <a:schemeClr val="lt2"/>
                </a:solidFill>
                <a:latin typeface="Arial"/>
                <a:ea typeface="Arial"/>
                <a:cs typeface="Arial"/>
                <a:sym typeface="Arial"/>
              </a:rPr>
              <a:t>anions</a:t>
            </a:r>
            <a:r>
              <a:rPr b="0" i="0" lang="en-US" sz="3200" u="none" cap="none" strike="noStrike">
                <a:solidFill>
                  <a:schemeClr val="lt1"/>
                </a:solidFill>
                <a:latin typeface="Arial"/>
                <a:ea typeface="Arial"/>
                <a:cs typeface="Arial"/>
                <a:sym typeface="Arial"/>
              </a:rPr>
              <a:t>.</a:t>
            </a:r>
          </a:p>
        </p:txBody>
      </p:sp>
    </p:spTree>
  </p:cSld>
  <p:clrMapOvr>
    <a:masterClrMapping/>
  </p:clrMapOvr>
  <p:transition spd="slow">
    <p:fade/>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2" name="Shape 1972"/>
        <p:cNvGrpSpPr/>
        <p:nvPr/>
      </p:nvGrpSpPr>
      <p:grpSpPr>
        <a:xfrm>
          <a:off x="0" y="0"/>
          <a:ext cx="0" cy="0"/>
          <a:chOff x="0" y="0"/>
          <a:chExt cx="0" cy="0"/>
        </a:xfrm>
      </p:grpSpPr>
      <p:sp>
        <p:nvSpPr>
          <p:cNvPr id="1973" name="Shape 1973"/>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Ammonia</a:t>
            </a:r>
          </a:p>
        </p:txBody>
      </p:sp>
      <p:sp>
        <p:nvSpPr>
          <p:cNvPr id="1974" name="Shape 1974"/>
          <p:cNvSpPr txBox="1"/>
          <p:nvPr>
            <p:ph idx="1" type="body"/>
          </p:nvPr>
        </p:nvSpPr>
        <p:spPr>
          <a:xfrm>
            <a:off x="685800" y="1676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Connect the elements with a single line (a single bond).</a:t>
            </a:r>
          </a:p>
        </p:txBody>
      </p:sp>
      <p:sp>
        <p:nvSpPr>
          <p:cNvPr id="1975" name="Shape 1975"/>
          <p:cNvSpPr txBox="1"/>
          <p:nvPr/>
        </p:nvSpPr>
        <p:spPr>
          <a:xfrm>
            <a:off x="3886200" y="28194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N</a:t>
            </a:r>
          </a:p>
        </p:txBody>
      </p:sp>
      <p:sp>
        <p:nvSpPr>
          <p:cNvPr id="1976" name="Shape 1976"/>
          <p:cNvSpPr txBox="1"/>
          <p:nvPr/>
        </p:nvSpPr>
        <p:spPr>
          <a:xfrm>
            <a:off x="685800" y="5105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You have used all 3 of your calculated bonds.</a:t>
            </a:r>
          </a:p>
        </p:txBody>
      </p:sp>
      <p:sp>
        <p:nvSpPr>
          <p:cNvPr id="1977" name="Shape 1977"/>
          <p:cNvSpPr txBox="1"/>
          <p:nvPr/>
        </p:nvSpPr>
        <p:spPr>
          <a:xfrm>
            <a:off x="5105400" y="28956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
        <p:nvSpPr>
          <p:cNvPr id="1978" name="Shape 1978"/>
          <p:cNvSpPr txBox="1"/>
          <p:nvPr/>
        </p:nvSpPr>
        <p:spPr>
          <a:xfrm>
            <a:off x="2667000" y="28194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cxnSp>
        <p:nvCxnSpPr>
          <p:cNvPr id="1979" name="Shape 1979"/>
          <p:cNvCxnSpPr/>
          <p:nvPr/>
        </p:nvCxnSpPr>
        <p:spPr>
          <a:xfrm>
            <a:off x="3733800" y="33528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980" name="Shape 1980"/>
          <p:cNvCxnSpPr/>
          <p:nvPr/>
        </p:nvCxnSpPr>
        <p:spPr>
          <a:xfrm>
            <a:off x="4953000" y="3352800"/>
            <a:ext cx="457200" cy="0"/>
          </a:xfrm>
          <a:prstGeom prst="straightConnector1">
            <a:avLst/>
          </a:prstGeom>
          <a:noFill/>
          <a:ln cap="flat" cmpd="sng" w="38100">
            <a:solidFill>
              <a:schemeClr val="lt1"/>
            </a:solidFill>
            <a:prstDash val="solid"/>
            <a:miter/>
            <a:headEnd len="med" w="med" type="none"/>
            <a:tailEnd len="med" w="med" type="none"/>
          </a:ln>
        </p:spPr>
      </p:cxnSp>
      <p:sp>
        <p:nvSpPr>
          <p:cNvPr id="1981" name="Shape 1981"/>
          <p:cNvSpPr txBox="1"/>
          <p:nvPr/>
        </p:nvSpPr>
        <p:spPr>
          <a:xfrm>
            <a:off x="3886200" y="4114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cxnSp>
        <p:nvCxnSpPr>
          <p:cNvPr id="1982" name="Shape 1982"/>
          <p:cNvCxnSpPr/>
          <p:nvPr/>
        </p:nvCxnSpPr>
        <p:spPr>
          <a:xfrm rot="10800000">
            <a:off x="4572000" y="3733799"/>
            <a:ext cx="0" cy="457200"/>
          </a:xfrm>
          <a:prstGeom prst="straightConnector1">
            <a:avLst/>
          </a:prstGeom>
          <a:noFill/>
          <a:ln cap="flat" cmpd="sng" w="38100">
            <a:solidFill>
              <a:schemeClr val="lt1"/>
            </a:solidFill>
            <a:prstDash val="solid"/>
            <a:miter/>
            <a:headEnd len="med" w="med" type="none"/>
            <a:tailEnd len="med" w="med" type="non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9"/>
                                        </p:tgtEl>
                                        <p:attrNameLst>
                                          <p:attrName>style.visibility</p:attrName>
                                        </p:attrNameLst>
                                      </p:cBhvr>
                                      <p:to>
                                        <p:strVal val="visible"/>
                                      </p:to>
                                    </p:set>
                                    <p:animEffect filter="fade" transition="in">
                                      <p:cBhvr>
                                        <p:cTn dur="2000"/>
                                        <p:tgtEl>
                                          <p:spTgt spid="1979"/>
                                        </p:tgtEl>
                                      </p:cBhvr>
                                    </p:animEffect>
                                  </p:childTnLst>
                                </p:cTn>
                              </p:par>
                              <p:par>
                                <p:cTn fill="hold" nodeType="withEffect" presetClass="entr" presetID="10" presetSubtype="0">
                                  <p:stCondLst>
                                    <p:cond delay="0"/>
                                  </p:stCondLst>
                                  <p:childTnLst>
                                    <p:set>
                                      <p:cBhvr>
                                        <p:cTn dur="1" fill="hold">
                                          <p:stCondLst>
                                            <p:cond delay="0"/>
                                          </p:stCondLst>
                                        </p:cTn>
                                        <p:tgtEl>
                                          <p:spTgt spid="1980"/>
                                        </p:tgtEl>
                                        <p:attrNameLst>
                                          <p:attrName>style.visibility</p:attrName>
                                        </p:attrNameLst>
                                      </p:cBhvr>
                                      <p:to>
                                        <p:strVal val="visible"/>
                                      </p:to>
                                    </p:set>
                                    <p:animEffect filter="fade" transition="in">
                                      <p:cBhvr>
                                        <p:cTn dur="2000"/>
                                        <p:tgtEl>
                                          <p:spTgt spid="1980"/>
                                        </p:tgtEl>
                                      </p:cBhvr>
                                    </p:animEffect>
                                  </p:childTnLst>
                                </p:cTn>
                              </p:par>
                              <p:par>
                                <p:cTn fill="hold" nodeType="withEffect" presetClass="entr" presetID="10" presetSubtype="0">
                                  <p:stCondLst>
                                    <p:cond delay="0"/>
                                  </p:stCondLst>
                                  <p:childTnLst>
                                    <p:set>
                                      <p:cBhvr>
                                        <p:cTn dur="1" fill="hold">
                                          <p:stCondLst>
                                            <p:cond delay="0"/>
                                          </p:stCondLst>
                                        </p:cTn>
                                        <p:tgtEl>
                                          <p:spTgt spid="1982"/>
                                        </p:tgtEl>
                                        <p:attrNameLst>
                                          <p:attrName>style.visibility</p:attrName>
                                        </p:attrNameLst>
                                      </p:cBhvr>
                                      <p:to>
                                        <p:strVal val="visible"/>
                                      </p:to>
                                    </p:set>
                                    <p:animEffect filter="fade" transition="in">
                                      <p:cBhvr>
                                        <p:cTn dur="2000"/>
                                        <p:tgtEl>
                                          <p:spTgt spid="19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6" name="Shape 1986"/>
        <p:cNvGrpSpPr/>
        <p:nvPr/>
      </p:nvGrpSpPr>
      <p:grpSpPr>
        <a:xfrm>
          <a:off x="0" y="0"/>
          <a:ext cx="0" cy="0"/>
          <a:chOff x="0" y="0"/>
          <a:chExt cx="0" cy="0"/>
        </a:xfrm>
      </p:grpSpPr>
      <p:sp>
        <p:nvSpPr>
          <p:cNvPr id="1987" name="Shape 1987"/>
          <p:cNvSpPr txBox="1"/>
          <p:nvPr>
            <p:ph type="title"/>
          </p:nvPr>
        </p:nvSpPr>
        <p:spPr>
          <a:xfrm>
            <a:off x="685800" y="7620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Ammonia</a:t>
            </a:r>
          </a:p>
        </p:txBody>
      </p:sp>
      <p:sp>
        <p:nvSpPr>
          <p:cNvPr id="1988" name="Shape 1988"/>
          <p:cNvSpPr txBox="1"/>
          <p:nvPr>
            <p:ph idx="1" type="body"/>
          </p:nvPr>
        </p:nvSpPr>
        <p:spPr>
          <a:xfrm>
            <a:off x="685800" y="1752600"/>
            <a:ext cx="7772400" cy="15240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line represents 2 electrons.  Count your lines for each element to determine if extra electrons need to be added.</a:t>
            </a:r>
          </a:p>
        </p:txBody>
      </p:sp>
      <p:sp>
        <p:nvSpPr>
          <p:cNvPr id="1989" name="Shape 1989"/>
          <p:cNvSpPr txBox="1"/>
          <p:nvPr/>
        </p:nvSpPr>
        <p:spPr>
          <a:xfrm>
            <a:off x="38862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N</a:t>
            </a:r>
          </a:p>
        </p:txBody>
      </p:sp>
      <p:sp>
        <p:nvSpPr>
          <p:cNvPr id="1990" name="Shape 1990"/>
          <p:cNvSpPr txBox="1"/>
          <p:nvPr/>
        </p:nvSpPr>
        <p:spPr>
          <a:xfrm>
            <a:off x="51054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
        <p:nvSpPr>
          <p:cNvPr id="1991" name="Shape 1991"/>
          <p:cNvSpPr txBox="1"/>
          <p:nvPr/>
        </p:nvSpPr>
        <p:spPr>
          <a:xfrm>
            <a:off x="26670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cxnSp>
        <p:nvCxnSpPr>
          <p:cNvPr id="1992" name="Shape 1992"/>
          <p:cNvCxnSpPr/>
          <p:nvPr/>
        </p:nvCxnSpPr>
        <p:spPr>
          <a:xfrm>
            <a:off x="37338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993" name="Shape 1993"/>
          <p:cNvCxnSpPr/>
          <p:nvPr/>
        </p:nvCxnSpPr>
        <p:spPr>
          <a:xfrm>
            <a:off x="49530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1994" name="Shape 1994"/>
          <p:cNvCxnSpPr/>
          <p:nvPr/>
        </p:nvCxnSpPr>
        <p:spPr>
          <a:xfrm rot="10800000">
            <a:off x="4572000" y="4495800"/>
            <a:ext cx="0" cy="533399"/>
          </a:xfrm>
          <a:prstGeom prst="straightConnector1">
            <a:avLst/>
          </a:prstGeom>
          <a:noFill/>
          <a:ln cap="flat" cmpd="sng" w="38100">
            <a:solidFill>
              <a:schemeClr val="lt1"/>
            </a:solidFill>
            <a:prstDash val="solid"/>
            <a:miter/>
            <a:headEnd len="med" w="med" type="none"/>
            <a:tailEnd len="med" w="med" type="none"/>
          </a:ln>
        </p:spPr>
      </p:cxnSp>
      <p:sp>
        <p:nvSpPr>
          <p:cNvPr id="1995" name="Shape 1995"/>
          <p:cNvSpPr txBox="1"/>
          <p:nvPr/>
        </p:nvSpPr>
        <p:spPr>
          <a:xfrm>
            <a:off x="3886200" y="51054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9" name="Shape 1999"/>
        <p:cNvGrpSpPr/>
        <p:nvPr/>
      </p:nvGrpSpPr>
      <p:grpSpPr>
        <a:xfrm>
          <a:off x="0" y="0"/>
          <a:ext cx="0" cy="0"/>
          <a:chOff x="0" y="0"/>
          <a:chExt cx="0" cy="0"/>
        </a:xfrm>
      </p:grpSpPr>
      <p:sp>
        <p:nvSpPr>
          <p:cNvPr id="2000" name="Shape 2000"/>
          <p:cNvSpPr txBox="1"/>
          <p:nvPr>
            <p:ph type="title"/>
          </p:nvPr>
        </p:nvSpPr>
        <p:spPr>
          <a:xfrm>
            <a:off x="685800" y="7620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Ammonia</a:t>
            </a:r>
          </a:p>
        </p:txBody>
      </p:sp>
      <p:sp>
        <p:nvSpPr>
          <p:cNvPr id="2001" name="Shape 2001"/>
          <p:cNvSpPr txBox="1"/>
          <p:nvPr>
            <p:ph idx="1" type="body"/>
          </p:nvPr>
        </p:nvSpPr>
        <p:spPr>
          <a:xfrm>
            <a:off x="685800" y="1752600"/>
            <a:ext cx="7772400" cy="15240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Nitrogen has 3 lines attached which represents 6 electrons.  Two extra electrons are needed around nitrogen.</a:t>
            </a:r>
          </a:p>
          <a:p>
            <a:pPr indent="-342900" lvl="0" marL="342900" marR="0" rtl="0" algn="l">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
        <p:nvSpPr>
          <p:cNvPr id="2002" name="Shape 2002"/>
          <p:cNvSpPr txBox="1"/>
          <p:nvPr/>
        </p:nvSpPr>
        <p:spPr>
          <a:xfrm>
            <a:off x="38862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N</a:t>
            </a:r>
          </a:p>
        </p:txBody>
      </p:sp>
      <p:sp>
        <p:nvSpPr>
          <p:cNvPr id="2003" name="Shape 2003"/>
          <p:cNvSpPr txBox="1"/>
          <p:nvPr/>
        </p:nvSpPr>
        <p:spPr>
          <a:xfrm>
            <a:off x="51054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
        <p:nvSpPr>
          <p:cNvPr id="2004" name="Shape 2004"/>
          <p:cNvSpPr txBox="1"/>
          <p:nvPr/>
        </p:nvSpPr>
        <p:spPr>
          <a:xfrm>
            <a:off x="26670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cxnSp>
        <p:nvCxnSpPr>
          <p:cNvPr id="2005" name="Shape 2005"/>
          <p:cNvCxnSpPr/>
          <p:nvPr/>
        </p:nvCxnSpPr>
        <p:spPr>
          <a:xfrm>
            <a:off x="37338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2006" name="Shape 2006"/>
          <p:cNvCxnSpPr/>
          <p:nvPr/>
        </p:nvCxnSpPr>
        <p:spPr>
          <a:xfrm>
            <a:off x="49530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2007" name="Shape 2007"/>
          <p:cNvCxnSpPr/>
          <p:nvPr/>
        </p:nvCxnSpPr>
        <p:spPr>
          <a:xfrm rot="10800000">
            <a:off x="4572000" y="4495800"/>
            <a:ext cx="0" cy="533399"/>
          </a:xfrm>
          <a:prstGeom prst="straightConnector1">
            <a:avLst/>
          </a:prstGeom>
          <a:noFill/>
          <a:ln cap="flat" cmpd="sng" w="38100">
            <a:solidFill>
              <a:schemeClr val="lt1"/>
            </a:solidFill>
            <a:prstDash val="solid"/>
            <a:miter/>
            <a:headEnd len="med" w="med" type="none"/>
            <a:tailEnd len="med" w="med" type="none"/>
          </a:ln>
        </p:spPr>
      </p:cxnSp>
      <p:sp>
        <p:nvSpPr>
          <p:cNvPr id="2008" name="Shape 2008"/>
          <p:cNvSpPr txBox="1"/>
          <p:nvPr/>
        </p:nvSpPr>
        <p:spPr>
          <a:xfrm>
            <a:off x="3886200" y="51054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
        <p:nvSpPr>
          <p:cNvPr id="2009" name="Shape 2009"/>
          <p:cNvSpPr/>
          <p:nvPr/>
        </p:nvSpPr>
        <p:spPr>
          <a:xfrm>
            <a:off x="4343400" y="35052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10" name="Shape 2010"/>
          <p:cNvSpPr/>
          <p:nvPr/>
        </p:nvSpPr>
        <p:spPr>
          <a:xfrm>
            <a:off x="4648200" y="35052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9"/>
                                        </p:tgtEl>
                                        <p:attrNameLst>
                                          <p:attrName>style.visibility</p:attrName>
                                        </p:attrNameLst>
                                      </p:cBhvr>
                                      <p:to>
                                        <p:strVal val="visible"/>
                                      </p:to>
                                    </p:set>
                                    <p:animEffect filter="fade" transition="in">
                                      <p:cBhvr>
                                        <p:cTn dur="2000"/>
                                        <p:tgtEl>
                                          <p:spTgt spid="2009"/>
                                        </p:tgtEl>
                                      </p:cBhvr>
                                    </p:animEffect>
                                  </p:childTnLst>
                                </p:cTn>
                              </p:par>
                              <p:par>
                                <p:cTn fill="hold" nodeType="withEffect" presetClass="entr" presetID="10" presetSubtype="0">
                                  <p:stCondLst>
                                    <p:cond delay="0"/>
                                  </p:stCondLst>
                                  <p:childTnLst>
                                    <p:set>
                                      <p:cBhvr>
                                        <p:cTn dur="1" fill="hold">
                                          <p:stCondLst>
                                            <p:cond delay="0"/>
                                          </p:stCondLst>
                                        </p:cTn>
                                        <p:tgtEl>
                                          <p:spTgt spid="2010"/>
                                        </p:tgtEl>
                                        <p:attrNameLst>
                                          <p:attrName>style.visibility</p:attrName>
                                        </p:attrNameLst>
                                      </p:cBhvr>
                                      <p:to>
                                        <p:strVal val="visible"/>
                                      </p:to>
                                    </p:set>
                                    <p:animEffect filter="fade" transition="in">
                                      <p:cBhvr>
                                        <p:cTn dur="2000"/>
                                        <p:tgtEl>
                                          <p:spTgt spid="20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4" name="Shape 2014"/>
        <p:cNvGrpSpPr/>
        <p:nvPr/>
      </p:nvGrpSpPr>
      <p:grpSpPr>
        <a:xfrm>
          <a:off x="0" y="0"/>
          <a:ext cx="0" cy="0"/>
          <a:chOff x="0" y="0"/>
          <a:chExt cx="0" cy="0"/>
        </a:xfrm>
      </p:grpSpPr>
      <p:sp>
        <p:nvSpPr>
          <p:cNvPr id="2015" name="Shape 2015"/>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Ammonia</a:t>
            </a:r>
          </a:p>
        </p:txBody>
      </p:sp>
      <p:sp>
        <p:nvSpPr>
          <p:cNvPr id="2016" name="Shape 2016"/>
          <p:cNvSpPr txBox="1"/>
          <p:nvPr>
            <p:ph idx="1" type="body"/>
          </p:nvPr>
        </p:nvSpPr>
        <p:spPr>
          <a:xfrm>
            <a:off x="685800" y="1524000"/>
            <a:ext cx="7772400" cy="2308225"/>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Each hydrogen has 1 line attached which represents 2 electrons.  No extra electrons are needed around the hydrogen atoms.</a:t>
            </a:r>
          </a:p>
          <a:p>
            <a:pPr indent="-342900" lvl="0" marL="342900" marR="0" rtl="0" algn="l">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
        <p:nvSpPr>
          <p:cNvPr id="2017" name="Shape 2017"/>
          <p:cNvSpPr txBox="1"/>
          <p:nvPr/>
        </p:nvSpPr>
        <p:spPr>
          <a:xfrm>
            <a:off x="38862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N</a:t>
            </a:r>
          </a:p>
        </p:txBody>
      </p:sp>
      <p:sp>
        <p:nvSpPr>
          <p:cNvPr id="2018" name="Shape 2018"/>
          <p:cNvSpPr txBox="1"/>
          <p:nvPr/>
        </p:nvSpPr>
        <p:spPr>
          <a:xfrm>
            <a:off x="51054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
        <p:nvSpPr>
          <p:cNvPr id="2019" name="Shape 2019"/>
          <p:cNvSpPr txBox="1"/>
          <p:nvPr/>
        </p:nvSpPr>
        <p:spPr>
          <a:xfrm>
            <a:off x="2667000" y="35052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cxnSp>
        <p:nvCxnSpPr>
          <p:cNvPr id="2020" name="Shape 2020"/>
          <p:cNvCxnSpPr/>
          <p:nvPr/>
        </p:nvCxnSpPr>
        <p:spPr>
          <a:xfrm>
            <a:off x="37338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2021" name="Shape 2021"/>
          <p:cNvCxnSpPr/>
          <p:nvPr/>
        </p:nvCxnSpPr>
        <p:spPr>
          <a:xfrm>
            <a:off x="4953000" y="40386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2022" name="Shape 2022"/>
          <p:cNvCxnSpPr/>
          <p:nvPr/>
        </p:nvCxnSpPr>
        <p:spPr>
          <a:xfrm flipH="1" rot="10800000">
            <a:off x="4572000" y="4495800"/>
            <a:ext cx="1587" cy="646112"/>
          </a:xfrm>
          <a:prstGeom prst="straightConnector1">
            <a:avLst/>
          </a:prstGeom>
          <a:noFill/>
          <a:ln cap="flat" cmpd="sng" w="38100">
            <a:solidFill>
              <a:schemeClr val="lt1"/>
            </a:solidFill>
            <a:prstDash val="solid"/>
            <a:miter/>
            <a:headEnd len="med" w="med" type="none"/>
            <a:tailEnd len="med" w="med" type="none"/>
          </a:ln>
        </p:spPr>
      </p:cxnSp>
      <p:sp>
        <p:nvSpPr>
          <p:cNvPr id="2023" name="Shape 2023"/>
          <p:cNvSpPr txBox="1"/>
          <p:nvPr/>
        </p:nvSpPr>
        <p:spPr>
          <a:xfrm>
            <a:off x="3886200" y="51054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H</a:t>
            </a:r>
          </a:p>
        </p:txBody>
      </p:sp>
      <p:sp>
        <p:nvSpPr>
          <p:cNvPr id="2024" name="Shape 2024"/>
          <p:cNvSpPr/>
          <p:nvPr/>
        </p:nvSpPr>
        <p:spPr>
          <a:xfrm>
            <a:off x="4343400" y="35052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25" name="Shape 2025"/>
          <p:cNvSpPr/>
          <p:nvPr/>
        </p:nvSpPr>
        <p:spPr>
          <a:xfrm>
            <a:off x="4648200" y="35052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9" name="Shape 2029"/>
        <p:cNvGrpSpPr/>
        <p:nvPr/>
      </p:nvGrpSpPr>
      <p:grpSpPr>
        <a:xfrm>
          <a:off x="0" y="0"/>
          <a:ext cx="0" cy="0"/>
          <a:chOff x="0" y="0"/>
          <a:chExt cx="0" cy="0"/>
        </a:xfrm>
      </p:grpSpPr>
      <p:sp>
        <p:nvSpPr>
          <p:cNvPr id="2030" name="Shape 2030"/>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2031" name="Shape 2031"/>
          <p:cNvSpPr txBox="1"/>
          <p:nvPr>
            <p:ph idx="1" type="body"/>
          </p:nvPr>
        </p:nvSpPr>
        <p:spPr>
          <a:xfrm>
            <a:off x="685800" y="1676400"/>
            <a:ext cx="7772400" cy="1904999"/>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lt2"/>
              </a:buClr>
              <a:buSzPct val="75000"/>
              <a:buFont typeface="Arial"/>
              <a:buAutoNum type="arabicParenR" startAt="8"/>
            </a:pPr>
            <a:r>
              <a:rPr b="0" i="0" lang="en-US" sz="3200" u="none" cap="none" strike="noStrike">
                <a:solidFill>
                  <a:schemeClr val="lt1"/>
                </a:solidFill>
                <a:latin typeface="Arial"/>
                <a:ea typeface="Arial"/>
                <a:cs typeface="Arial"/>
                <a:sym typeface="Arial"/>
              </a:rPr>
              <a:t>Determine the number of bonds, using the Wetter Way, and draw the dot-dash diagram for HBr.</a:t>
            </a:r>
          </a:p>
        </p:txBody>
      </p:sp>
      <p:grpSp>
        <p:nvGrpSpPr>
          <p:cNvPr id="2032" name="Shape 2032"/>
          <p:cNvGrpSpPr/>
          <p:nvPr/>
        </p:nvGrpSpPr>
        <p:grpSpPr>
          <a:xfrm>
            <a:off x="4267200" y="3657600"/>
            <a:ext cx="2666999" cy="2057399"/>
            <a:chOff x="4267200" y="3657600"/>
            <a:chExt cx="2666999" cy="2057399"/>
          </a:xfrm>
        </p:grpSpPr>
        <p:sp>
          <p:nvSpPr>
            <p:cNvPr id="2033" name="Shape 2033"/>
            <p:cNvSpPr txBox="1"/>
            <p:nvPr/>
          </p:nvSpPr>
          <p:spPr>
            <a:xfrm>
              <a:off x="5562600" y="4572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000" u="none">
                  <a:solidFill>
                    <a:schemeClr val="lt2"/>
                  </a:solidFill>
                  <a:latin typeface="Arial"/>
                  <a:ea typeface="Arial"/>
                  <a:cs typeface="Arial"/>
                  <a:sym typeface="Arial"/>
                </a:rPr>
                <a:t>Br</a:t>
              </a:r>
            </a:p>
          </p:txBody>
        </p:sp>
        <p:sp>
          <p:nvSpPr>
            <p:cNvPr id="2034" name="Shape 2034"/>
            <p:cNvSpPr txBox="1"/>
            <p:nvPr/>
          </p:nvSpPr>
          <p:spPr>
            <a:xfrm>
              <a:off x="4267200" y="4572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000" u="none">
                  <a:solidFill>
                    <a:schemeClr val="lt2"/>
                  </a:solidFill>
                  <a:latin typeface="Arial"/>
                  <a:ea typeface="Arial"/>
                  <a:cs typeface="Arial"/>
                  <a:sym typeface="Arial"/>
                </a:rPr>
                <a:t>H</a:t>
              </a:r>
            </a:p>
          </p:txBody>
        </p:sp>
        <p:cxnSp>
          <p:nvCxnSpPr>
            <p:cNvPr id="2035" name="Shape 2035"/>
            <p:cNvCxnSpPr/>
            <p:nvPr/>
          </p:nvCxnSpPr>
          <p:spPr>
            <a:xfrm>
              <a:off x="5334000" y="5105400"/>
              <a:ext cx="457200" cy="0"/>
            </a:xfrm>
            <a:prstGeom prst="straightConnector1">
              <a:avLst/>
            </a:prstGeom>
            <a:noFill/>
            <a:ln cap="flat" cmpd="sng" w="38100">
              <a:solidFill>
                <a:schemeClr val="lt2"/>
              </a:solidFill>
              <a:prstDash val="solid"/>
              <a:miter/>
              <a:headEnd len="med" w="med" type="none"/>
              <a:tailEnd len="med" w="med" type="none"/>
            </a:ln>
          </p:spPr>
        </p:cxnSp>
        <p:sp>
          <p:nvSpPr>
            <p:cNvPr id="2036" name="Shape 2036"/>
            <p:cNvSpPr txBox="1"/>
            <p:nvPr/>
          </p:nvSpPr>
          <p:spPr>
            <a:xfrm>
              <a:off x="4648200" y="3657600"/>
              <a:ext cx="2209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1 bond</a:t>
              </a:r>
            </a:p>
          </p:txBody>
        </p:sp>
        <p:sp>
          <p:nvSpPr>
            <p:cNvPr id="2037" name="Shape 2037"/>
            <p:cNvSpPr/>
            <p:nvPr/>
          </p:nvSpPr>
          <p:spPr>
            <a:xfrm>
              <a:off x="5943600" y="44958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38" name="Shape 2038"/>
            <p:cNvSpPr/>
            <p:nvPr/>
          </p:nvSpPr>
          <p:spPr>
            <a:xfrm>
              <a:off x="6324600" y="44958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39" name="Shape 2039"/>
            <p:cNvSpPr/>
            <p:nvPr/>
          </p:nvSpPr>
          <p:spPr>
            <a:xfrm>
              <a:off x="6781800" y="4800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40" name="Shape 2040"/>
            <p:cNvSpPr/>
            <p:nvPr/>
          </p:nvSpPr>
          <p:spPr>
            <a:xfrm>
              <a:off x="6781800" y="5181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41" name="Shape 2041"/>
            <p:cNvSpPr/>
            <p:nvPr/>
          </p:nvSpPr>
          <p:spPr>
            <a:xfrm>
              <a:off x="6019800" y="5562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42" name="Shape 2042"/>
            <p:cNvSpPr/>
            <p:nvPr/>
          </p:nvSpPr>
          <p:spPr>
            <a:xfrm>
              <a:off x="6324600" y="5562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6" name="Shape 2046"/>
        <p:cNvGrpSpPr/>
        <p:nvPr/>
      </p:nvGrpSpPr>
      <p:grpSpPr>
        <a:xfrm>
          <a:off x="0" y="0"/>
          <a:ext cx="0" cy="0"/>
          <a:chOff x="0" y="0"/>
          <a:chExt cx="0" cy="0"/>
        </a:xfrm>
      </p:grpSpPr>
      <p:sp>
        <p:nvSpPr>
          <p:cNvPr id="2047" name="Shape 2047"/>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2048" name="Shape 2048"/>
          <p:cNvSpPr txBox="1"/>
          <p:nvPr>
            <p:ph idx="1" type="body"/>
          </p:nvPr>
        </p:nvSpPr>
        <p:spPr>
          <a:xfrm>
            <a:off x="685800" y="1828800"/>
            <a:ext cx="7772400" cy="1904999"/>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lt2"/>
              </a:buClr>
              <a:buSzPct val="75000"/>
              <a:buFont typeface="Arial"/>
              <a:buAutoNum type="arabicParenR" startAt="9"/>
            </a:pPr>
            <a:r>
              <a:rPr b="0" i="0" lang="en-US" sz="3200" u="none" cap="none" strike="noStrike">
                <a:solidFill>
                  <a:schemeClr val="lt1"/>
                </a:solidFill>
                <a:latin typeface="Arial"/>
                <a:ea typeface="Arial"/>
                <a:cs typeface="Arial"/>
                <a:sym typeface="Arial"/>
              </a:rPr>
              <a:t>Determine the number of bonds, using the Wetter Way, and draw the dot-dash diagram for N</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a:t>
            </a:r>
          </a:p>
        </p:txBody>
      </p:sp>
      <p:grpSp>
        <p:nvGrpSpPr>
          <p:cNvPr id="2049" name="Shape 2049"/>
          <p:cNvGrpSpPr/>
          <p:nvPr/>
        </p:nvGrpSpPr>
        <p:grpSpPr>
          <a:xfrm>
            <a:off x="4267200" y="3962400"/>
            <a:ext cx="2666999" cy="1616074"/>
            <a:chOff x="4267200" y="3962400"/>
            <a:chExt cx="2666999" cy="1616074"/>
          </a:xfrm>
        </p:grpSpPr>
        <p:sp>
          <p:nvSpPr>
            <p:cNvPr id="2050" name="Shape 2050"/>
            <p:cNvSpPr txBox="1"/>
            <p:nvPr/>
          </p:nvSpPr>
          <p:spPr>
            <a:xfrm>
              <a:off x="5562600" y="4572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000" u="none">
                  <a:solidFill>
                    <a:schemeClr val="lt2"/>
                  </a:solidFill>
                  <a:latin typeface="Arial"/>
                  <a:ea typeface="Arial"/>
                  <a:cs typeface="Arial"/>
                  <a:sym typeface="Arial"/>
                </a:rPr>
                <a:t>N</a:t>
              </a:r>
            </a:p>
          </p:txBody>
        </p:sp>
        <p:sp>
          <p:nvSpPr>
            <p:cNvPr id="2051" name="Shape 2051"/>
            <p:cNvSpPr txBox="1"/>
            <p:nvPr/>
          </p:nvSpPr>
          <p:spPr>
            <a:xfrm>
              <a:off x="4267200" y="4572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000" u="none">
                  <a:solidFill>
                    <a:schemeClr val="lt2"/>
                  </a:solidFill>
                  <a:latin typeface="Arial"/>
                  <a:ea typeface="Arial"/>
                  <a:cs typeface="Arial"/>
                  <a:sym typeface="Arial"/>
                </a:rPr>
                <a:t>N</a:t>
              </a:r>
            </a:p>
          </p:txBody>
        </p:sp>
        <p:cxnSp>
          <p:nvCxnSpPr>
            <p:cNvPr id="2052" name="Shape 2052"/>
            <p:cNvCxnSpPr/>
            <p:nvPr/>
          </p:nvCxnSpPr>
          <p:spPr>
            <a:xfrm>
              <a:off x="5334000" y="5105400"/>
              <a:ext cx="457200" cy="0"/>
            </a:xfrm>
            <a:prstGeom prst="straightConnector1">
              <a:avLst/>
            </a:prstGeom>
            <a:noFill/>
            <a:ln cap="flat" cmpd="sng" w="38100">
              <a:solidFill>
                <a:schemeClr val="lt2"/>
              </a:solidFill>
              <a:prstDash val="solid"/>
              <a:miter/>
              <a:headEnd len="med" w="med" type="none"/>
              <a:tailEnd len="med" w="med" type="none"/>
            </a:ln>
          </p:spPr>
        </p:cxnSp>
        <p:sp>
          <p:nvSpPr>
            <p:cNvPr id="2053" name="Shape 2053"/>
            <p:cNvSpPr txBox="1"/>
            <p:nvPr/>
          </p:nvSpPr>
          <p:spPr>
            <a:xfrm>
              <a:off x="4648200" y="3962400"/>
              <a:ext cx="2209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3 bonds</a:t>
              </a:r>
            </a:p>
          </p:txBody>
        </p:sp>
        <p:cxnSp>
          <p:nvCxnSpPr>
            <p:cNvPr id="2054" name="Shape 2054"/>
            <p:cNvCxnSpPr/>
            <p:nvPr/>
          </p:nvCxnSpPr>
          <p:spPr>
            <a:xfrm>
              <a:off x="5334000" y="5257800"/>
              <a:ext cx="457200" cy="0"/>
            </a:xfrm>
            <a:prstGeom prst="straightConnector1">
              <a:avLst/>
            </a:prstGeom>
            <a:noFill/>
            <a:ln cap="flat" cmpd="sng" w="38100">
              <a:solidFill>
                <a:schemeClr val="lt2"/>
              </a:solidFill>
              <a:prstDash val="solid"/>
              <a:miter/>
              <a:headEnd len="med" w="med" type="none"/>
              <a:tailEnd len="med" w="med" type="none"/>
            </a:ln>
          </p:spPr>
        </p:cxnSp>
        <p:cxnSp>
          <p:nvCxnSpPr>
            <p:cNvPr id="2055" name="Shape 2055"/>
            <p:cNvCxnSpPr/>
            <p:nvPr/>
          </p:nvCxnSpPr>
          <p:spPr>
            <a:xfrm>
              <a:off x="5334000" y="4953000"/>
              <a:ext cx="457200" cy="0"/>
            </a:xfrm>
            <a:prstGeom prst="straightConnector1">
              <a:avLst/>
            </a:prstGeom>
            <a:noFill/>
            <a:ln cap="flat" cmpd="sng" w="38100">
              <a:solidFill>
                <a:schemeClr val="lt2"/>
              </a:solidFill>
              <a:prstDash val="solid"/>
              <a:miter/>
              <a:headEnd len="med" w="med" type="none"/>
              <a:tailEnd len="med" w="med" type="none"/>
            </a:ln>
          </p:spPr>
        </p:cxnSp>
        <p:sp>
          <p:nvSpPr>
            <p:cNvPr id="2056" name="Shape 2056"/>
            <p:cNvSpPr/>
            <p:nvPr/>
          </p:nvSpPr>
          <p:spPr>
            <a:xfrm>
              <a:off x="4419600" y="4800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57" name="Shape 2057"/>
            <p:cNvSpPr/>
            <p:nvPr/>
          </p:nvSpPr>
          <p:spPr>
            <a:xfrm>
              <a:off x="4419600" y="5181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58" name="Shape 2058"/>
            <p:cNvSpPr/>
            <p:nvPr/>
          </p:nvSpPr>
          <p:spPr>
            <a:xfrm>
              <a:off x="6629400" y="4800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59" name="Shape 2059"/>
            <p:cNvSpPr/>
            <p:nvPr/>
          </p:nvSpPr>
          <p:spPr>
            <a:xfrm>
              <a:off x="6629400" y="5181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3" name="Shape 2063"/>
        <p:cNvGrpSpPr/>
        <p:nvPr/>
      </p:nvGrpSpPr>
      <p:grpSpPr>
        <a:xfrm>
          <a:off x="0" y="0"/>
          <a:ext cx="0" cy="0"/>
          <a:chOff x="0" y="0"/>
          <a:chExt cx="0" cy="0"/>
        </a:xfrm>
      </p:grpSpPr>
      <p:sp>
        <p:nvSpPr>
          <p:cNvPr id="2064" name="Shape 2064"/>
          <p:cNvSpPr txBox="1"/>
          <p:nvPr>
            <p:ph idx="4294967295"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2065" name="Shape 2065"/>
          <p:cNvSpPr txBox="1"/>
          <p:nvPr>
            <p:ph idx="4294967295" type="body"/>
          </p:nvPr>
        </p:nvSpPr>
        <p:spPr>
          <a:xfrm>
            <a:off x="685800" y="1524000"/>
            <a:ext cx="7772400" cy="1904999"/>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lt2"/>
              </a:buClr>
              <a:buSzPct val="75000"/>
              <a:buFont typeface="Arial"/>
              <a:buAutoNum type="arabicParenR" startAt="10"/>
            </a:pPr>
            <a:r>
              <a:rPr b="0" i="0" lang="en-US" sz="3200" u="none" cap="none" strike="noStrike">
                <a:solidFill>
                  <a:schemeClr val="lt1"/>
                </a:solidFill>
                <a:latin typeface="Arial"/>
                <a:ea typeface="Arial"/>
                <a:cs typeface="Arial"/>
                <a:sym typeface="Arial"/>
              </a:rPr>
              <a:t>Determine the number of bonds, using the Wetter Way, and draw the dot-dash diagram for HCN.</a:t>
            </a:r>
          </a:p>
        </p:txBody>
      </p:sp>
      <p:grpSp>
        <p:nvGrpSpPr>
          <p:cNvPr id="2066" name="Shape 2066"/>
          <p:cNvGrpSpPr/>
          <p:nvPr/>
        </p:nvGrpSpPr>
        <p:grpSpPr>
          <a:xfrm>
            <a:off x="3581400" y="3962400"/>
            <a:ext cx="3352799" cy="1616074"/>
            <a:chOff x="3581400" y="3962400"/>
            <a:chExt cx="3352799" cy="1616074"/>
          </a:xfrm>
        </p:grpSpPr>
        <p:sp>
          <p:nvSpPr>
            <p:cNvPr id="2067" name="Shape 2067"/>
            <p:cNvSpPr txBox="1"/>
            <p:nvPr/>
          </p:nvSpPr>
          <p:spPr>
            <a:xfrm>
              <a:off x="5562600" y="4572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000" u="none">
                  <a:solidFill>
                    <a:schemeClr val="lt2"/>
                  </a:solidFill>
                  <a:latin typeface="Arial"/>
                  <a:ea typeface="Arial"/>
                  <a:cs typeface="Arial"/>
                  <a:sym typeface="Arial"/>
                </a:rPr>
                <a:t>N</a:t>
              </a:r>
            </a:p>
          </p:txBody>
        </p:sp>
        <p:sp>
          <p:nvSpPr>
            <p:cNvPr id="2068" name="Shape 2068"/>
            <p:cNvSpPr txBox="1"/>
            <p:nvPr/>
          </p:nvSpPr>
          <p:spPr>
            <a:xfrm>
              <a:off x="3581400" y="4572000"/>
              <a:ext cx="1752600"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000" u="none">
                  <a:solidFill>
                    <a:schemeClr val="lt2"/>
                  </a:solidFill>
                  <a:latin typeface="Arial"/>
                  <a:ea typeface="Arial"/>
                  <a:cs typeface="Arial"/>
                  <a:sym typeface="Arial"/>
                </a:rPr>
                <a:t>H</a:t>
              </a:r>
              <a:r>
                <a:rPr b="0" i="0" lang="en-US" sz="6000" u="none">
                  <a:solidFill>
                    <a:schemeClr val="lt2"/>
                  </a:solidFill>
                  <a:latin typeface="Times New Roman"/>
                  <a:ea typeface="Times New Roman"/>
                  <a:cs typeface="Times New Roman"/>
                  <a:sym typeface="Times New Roman"/>
                </a:rPr>
                <a:t>−</a:t>
              </a:r>
              <a:r>
                <a:rPr b="0" i="0" lang="en-US" sz="6000" u="none">
                  <a:solidFill>
                    <a:schemeClr val="lt2"/>
                  </a:solidFill>
                  <a:latin typeface="Arial"/>
                  <a:ea typeface="Arial"/>
                  <a:cs typeface="Arial"/>
                  <a:sym typeface="Arial"/>
                </a:rPr>
                <a:t>C</a:t>
              </a:r>
            </a:p>
          </p:txBody>
        </p:sp>
        <p:cxnSp>
          <p:nvCxnSpPr>
            <p:cNvPr id="2069" name="Shape 2069"/>
            <p:cNvCxnSpPr/>
            <p:nvPr/>
          </p:nvCxnSpPr>
          <p:spPr>
            <a:xfrm>
              <a:off x="5334000" y="5105400"/>
              <a:ext cx="457200" cy="0"/>
            </a:xfrm>
            <a:prstGeom prst="straightConnector1">
              <a:avLst/>
            </a:prstGeom>
            <a:noFill/>
            <a:ln cap="flat" cmpd="sng" w="38100">
              <a:solidFill>
                <a:schemeClr val="lt2"/>
              </a:solidFill>
              <a:prstDash val="solid"/>
              <a:miter/>
              <a:headEnd len="med" w="med" type="none"/>
              <a:tailEnd len="med" w="med" type="none"/>
            </a:ln>
          </p:spPr>
        </p:cxnSp>
        <p:sp>
          <p:nvSpPr>
            <p:cNvPr id="2070" name="Shape 2070"/>
            <p:cNvSpPr txBox="1"/>
            <p:nvPr/>
          </p:nvSpPr>
          <p:spPr>
            <a:xfrm>
              <a:off x="4648200" y="3962400"/>
              <a:ext cx="2209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4 bonds</a:t>
              </a:r>
            </a:p>
          </p:txBody>
        </p:sp>
        <p:cxnSp>
          <p:nvCxnSpPr>
            <p:cNvPr id="2071" name="Shape 2071"/>
            <p:cNvCxnSpPr/>
            <p:nvPr/>
          </p:nvCxnSpPr>
          <p:spPr>
            <a:xfrm>
              <a:off x="5334000" y="5257800"/>
              <a:ext cx="457200" cy="0"/>
            </a:xfrm>
            <a:prstGeom prst="straightConnector1">
              <a:avLst/>
            </a:prstGeom>
            <a:noFill/>
            <a:ln cap="flat" cmpd="sng" w="38100">
              <a:solidFill>
                <a:schemeClr val="lt2"/>
              </a:solidFill>
              <a:prstDash val="solid"/>
              <a:miter/>
              <a:headEnd len="med" w="med" type="none"/>
              <a:tailEnd len="med" w="med" type="none"/>
            </a:ln>
          </p:spPr>
        </p:cxnSp>
        <p:cxnSp>
          <p:nvCxnSpPr>
            <p:cNvPr id="2072" name="Shape 2072"/>
            <p:cNvCxnSpPr/>
            <p:nvPr/>
          </p:nvCxnSpPr>
          <p:spPr>
            <a:xfrm>
              <a:off x="5334000" y="4953000"/>
              <a:ext cx="457200" cy="0"/>
            </a:xfrm>
            <a:prstGeom prst="straightConnector1">
              <a:avLst/>
            </a:prstGeom>
            <a:noFill/>
            <a:ln cap="flat" cmpd="sng" w="38100">
              <a:solidFill>
                <a:schemeClr val="lt2"/>
              </a:solidFill>
              <a:prstDash val="solid"/>
              <a:miter/>
              <a:headEnd len="med" w="med" type="none"/>
              <a:tailEnd len="med" w="med" type="none"/>
            </a:ln>
          </p:spPr>
        </p:cxnSp>
        <p:sp>
          <p:nvSpPr>
            <p:cNvPr id="2073" name="Shape 2073"/>
            <p:cNvSpPr/>
            <p:nvPr/>
          </p:nvSpPr>
          <p:spPr>
            <a:xfrm>
              <a:off x="6629400" y="4800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74" name="Shape 2074"/>
            <p:cNvSpPr/>
            <p:nvPr/>
          </p:nvSpPr>
          <p:spPr>
            <a:xfrm>
              <a:off x="6629400" y="5181600"/>
              <a:ext cx="152399" cy="152399"/>
            </a:xfrm>
            <a:prstGeom prst="ellipse">
              <a:avLst/>
            </a:prstGeom>
            <a:solidFill>
              <a:schemeClr val="lt2"/>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8" name="Shape 2078"/>
        <p:cNvGrpSpPr/>
        <p:nvPr/>
      </p:nvGrpSpPr>
      <p:grpSpPr>
        <a:xfrm>
          <a:off x="0" y="0"/>
          <a:ext cx="0" cy="0"/>
          <a:chOff x="0" y="0"/>
          <a:chExt cx="0" cy="0"/>
        </a:xfrm>
      </p:grpSpPr>
      <p:sp>
        <p:nvSpPr>
          <p:cNvPr id="2079" name="Shape 2079"/>
          <p:cNvSpPr txBox="1"/>
          <p:nvPr>
            <p:ph type="title"/>
          </p:nvPr>
        </p:nvSpPr>
        <p:spPr>
          <a:xfrm>
            <a:off x="685800" y="8382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 – O</a:t>
            </a:r>
            <a:r>
              <a:rPr b="0" baseline="-25000" i="0" lang="en-US" sz="4400" u="none" cap="none" strike="noStrike">
                <a:solidFill>
                  <a:schemeClr val="lt2"/>
                </a:solidFill>
                <a:latin typeface="Arial"/>
                <a:ea typeface="Arial"/>
                <a:cs typeface="Arial"/>
                <a:sym typeface="Arial"/>
              </a:rPr>
              <a:t>3</a:t>
            </a:r>
          </a:p>
        </p:txBody>
      </p:sp>
      <p:sp>
        <p:nvSpPr>
          <p:cNvPr id="2080" name="Shape 2080"/>
          <p:cNvSpPr txBox="1"/>
          <p:nvPr>
            <p:ph idx="1" type="body"/>
          </p:nvPr>
        </p:nvSpPr>
        <p:spPr>
          <a:xfrm>
            <a:off x="2895600" y="2362200"/>
            <a:ext cx="5333999" cy="1828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 is in column 6A and therefore has 6 valence electrons before bonding</a:t>
            </a:r>
          </a:p>
        </p:txBody>
      </p:sp>
      <p:sp>
        <p:nvSpPr>
          <p:cNvPr id="2081" name="Shape 2081"/>
          <p:cNvSpPr txBox="1"/>
          <p:nvPr/>
        </p:nvSpPr>
        <p:spPr>
          <a:xfrm>
            <a:off x="1143000" y="23622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sp>
        <p:nvSpPr>
          <p:cNvPr id="2082" name="Shape 2082"/>
          <p:cNvSpPr/>
          <p:nvPr/>
        </p:nvSpPr>
        <p:spPr>
          <a:xfrm>
            <a:off x="22098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83" name="Shape 2083"/>
          <p:cNvSpPr/>
          <p:nvPr/>
        </p:nvSpPr>
        <p:spPr>
          <a:xfrm>
            <a:off x="1371600" y="3810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84" name="Shape 2084"/>
          <p:cNvSpPr/>
          <p:nvPr/>
        </p:nvSpPr>
        <p:spPr>
          <a:xfrm>
            <a:off x="990600" y="3276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85" name="Shape 2085"/>
          <p:cNvSpPr/>
          <p:nvPr/>
        </p:nvSpPr>
        <p:spPr>
          <a:xfrm>
            <a:off x="1447800" y="2362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86" name="Shape 2086"/>
          <p:cNvSpPr/>
          <p:nvPr/>
        </p:nvSpPr>
        <p:spPr>
          <a:xfrm>
            <a:off x="2209800" y="3352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087" name="Shape 2087"/>
          <p:cNvSpPr/>
          <p:nvPr/>
        </p:nvSpPr>
        <p:spPr>
          <a:xfrm>
            <a:off x="9906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2"/>
                                        </p:tgtEl>
                                        <p:attrNameLst>
                                          <p:attrName>style.visibility</p:attrName>
                                        </p:attrNameLst>
                                      </p:cBhvr>
                                      <p:to>
                                        <p:strVal val="visible"/>
                                      </p:to>
                                    </p:set>
                                    <p:animEffect filter="fade" transition="in">
                                      <p:cBhvr>
                                        <p:cTn dur="2000"/>
                                        <p:tgtEl>
                                          <p:spTgt spid="2082"/>
                                        </p:tgtEl>
                                      </p:cBhvr>
                                    </p:animEffect>
                                  </p:childTnLst>
                                </p:cTn>
                              </p:par>
                              <p:par>
                                <p:cTn fill="hold" nodeType="withEffect" presetClass="entr" presetID="10" presetSubtype="0">
                                  <p:stCondLst>
                                    <p:cond delay="0"/>
                                  </p:stCondLst>
                                  <p:childTnLst>
                                    <p:set>
                                      <p:cBhvr>
                                        <p:cTn dur="1" fill="hold">
                                          <p:stCondLst>
                                            <p:cond delay="0"/>
                                          </p:stCondLst>
                                        </p:cTn>
                                        <p:tgtEl>
                                          <p:spTgt spid="2083"/>
                                        </p:tgtEl>
                                        <p:attrNameLst>
                                          <p:attrName>style.visibility</p:attrName>
                                        </p:attrNameLst>
                                      </p:cBhvr>
                                      <p:to>
                                        <p:strVal val="visible"/>
                                      </p:to>
                                    </p:set>
                                    <p:animEffect filter="fade" transition="in">
                                      <p:cBhvr>
                                        <p:cTn dur="2000"/>
                                        <p:tgtEl>
                                          <p:spTgt spid="2083"/>
                                        </p:tgtEl>
                                      </p:cBhvr>
                                    </p:animEffect>
                                  </p:childTnLst>
                                </p:cTn>
                              </p:par>
                              <p:par>
                                <p:cTn fill="hold" nodeType="withEffect" presetClass="entr" presetID="10" presetSubtype="0">
                                  <p:stCondLst>
                                    <p:cond delay="0"/>
                                  </p:stCondLst>
                                  <p:childTnLst>
                                    <p:set>
                                      <p:cBhvr>
                                        <p:cTn dur="1" fill="hold">
                                          <p:stCondLst>
                                            <p:cond delay="0"/>
                                          </p:stCondLst>
                                        </p:cTn>
                                        <p:tgtEl>
                                          <p:spTgt spid="2084"/>
                                        </p:tgtEl>
                                        <p:attrNameLst>
                                          <p:attrName>style.visibility</p:attrName>
                                        </p:attrNameLst>
                                      </p:cBhvr>
                                      <p:to>
                                        <p:strVal val="visible"/>
                                      </p:to>
                                    </p:set>
                                    <p:animEffect filter="fade" transition="in">
                                      <p:cBhvr>
                                        <p:cTn dur="2000"/>
                                        <p:tgtEl>
                                          <p:spTgt spid="2084"/>
                                        </p:tgtEl>
                                      </p:cBhvr>
                                    </p:animEffect>
                                  </p:childTnLst>
                                </p:cTn>
                              </p:par>
                              <p:par>
                                <p:cTn fill="hold" nodeType="withEffect" presetClass="entr" presetID="10" presetSubtype="0">
                                  <p:stCondLst>
                                    <p:cond delay="0"/>
                                  </p:stCondLst>
                                  <p:childTnLst>
                                    <p:set>
                                      <p:cBhvr>
                                        <p:cTn dur="1" fill="hold">
                                          <p:stCondLst>
                                            <p:cond delay="0"/>
                                          </p:stCondLst>
                                        </p:cTn>
                                        <p:tgtEl>
                                          <p:spTgt spid="2085"/>
                                        </p:tgtEl>
                                        <p:attrNameLst>
                                          <p:attrName>style.visibility</p:attrName>
                                        </p:attrNameLst>
                                      </p:cBhvr>
                                      <p:to>
                                        <p:strVal val="visible"/>
                                      </p:to>
                                    </p:set>
                                    <p:animEffect filter="fade" transition="in">
                                      <p:cBhvr>
                                        <p:cTn dur="2000"/>
                                        <p:tgtEl>
                                          <p:spTgt spid="2085"/>
                                        </p:tgtEl>
                                      </p:cBhvr>
                                    </p:animEffect>
                                  </p:childTnLst>
                                </p:cTn>
                              </p:par>
                              <p:par>
                                <p:cTn fill="hold" nodeType="withEffect" presetClass="entr" presetID="10" presetSubtype="0">
                                  <p:stCondLst>
                                    <p:cond delay="0"/>
                                  </p:stCondLst>
                                  <p:childTnLst>
                                    <p:set>
                                      <p:cBhvr>
                                        <p:cTn dur="1" fill="hold">
                                          <p:stCondLst>
                                            <p:cond delay="0"/>
                                          </p:stCondLst>
                                        </p:cTn>
                                        <p:tgtEl>
                                          <p:spTgt spid="2086"/>
                                        </p:tgtEl>
                                        <p:attrNameLst>
                                          <p:attrName>style.visibility</p:attrName>
                                        </p:attrNameLst>
                                      </p:cBhvr>
                                      <p:to>
                                        <p:strVal val="visible"/>
                                      </p:to>
                                    </p:set>
                                    <p:animEffect filter="fade" transition="in">
                                      <p:cBhvr>
                                        <p:cTn dur="2000"/>
                                        <p:tgtEl>
                                          <p:spTgt spid="2086"/>
                                        </p:tgtEl>
                                      </p:cBhvr>
                                    </p:animEffect>
                                  </p:childTnLst>
                                </p:cTn>
                              </p:par>
                              <p:par>
                                <p:cTn fill="hold" nodeType="withEffect" presetClass="entr" presetID="10" presetSubtype="0">
                                  <p:stCondLst>
                                    <p:cond delay="0"/>
                                  </p:stCondLst>
                                  <p:childTnLst>
                                    <p:set>
                                      <p:cBhvr>
                                        <p:cTn dur="1" fill="hold">
                                          <p:stCondLst>
                                            <p:cond delay="0"/>
                                          </p:stCondLst>
                                        </p:cTn>
                                        <p:tgtEl>
                                          <p:spTgt spid="2087"/>
                                        </p:tgtEl>
                                        <p:attrNameLst>
                                          <p:attrName>style.visibility</p:attrName>
                                        </p:attrNameLst>
                                      </p:cBhvr>
                                      <p:to>
                                        <p:strVal val="visible"/>
                                      </p:to>
                                    </p:set>
                                    <p:animEffect filter="fade" transition="in">
                                      <p:cBhvr>
                                        <p:cTn dur="2000"/>
                                        <p:tgtEl>
                                          <p:spTgt spid="20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1" name="Shape 2091"/>
        <p:cNvGrpSpPr/>
        <p:nvPr/>
      </p:nvGrpSpPr>
      <p:grpSpPr>
        <a:xfrm>
          <a:off x="0" y="0"/>
          <a:ext cx="0" cy="0"/>
          <a:chOff x="0" y="0"/>
          <a:chExt cx="0" cy="0"/>
        </a:xfrm>
      </p:grpSpPr>
      <p:sp>
        <p:nvSpPr>
          <p:cNvPr id="2092" name="Shape 2092"/>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 – O</a:t>
            </a:r>
            <a:r>
              <a:rPr b="0" baseline="-25000" i="0" lang="en-US" sz="4400" u="none" cap="none" strike="noStrike">
                <a:solidFill>
                  <a:schemeClr val="lt2"/>
                </a:solidFill>
                <a:latin typeface="Arial"/>
                <a:ea typeface="Arial"/>
                <a:cs typeface="Arial"/>
                <a:sym typeface="Arial"/>
              </a:rPr>
              <a:t>3</a:t>
            </a:r>
          </a:p>
        </p:txBody>
      </p:sp>
      <p:sp>
        <p:nvSpPr>
          <p:cNvPr id="2093" name="Shape 2093"/>
          <p:cNvSpPr txBox="1"/>
          <p:nvPr>
            <p:ph idx="1" type="body"/>
          </p:nvPr>
        </p:nvSpPr>
        <p:spPr>
          <a:xfrm>
            <a:off x="685800" y="14478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cap="none" strike="noStrike">
                <a:solidFill>
                  <a:schemeClr val="lt1"/>
                </a:solidFill>
                <a:latin typeface="Times New Roman"/>
                <a:ea typeface="Times New Roman"/>
                <a:cs typeface="Times New Roman"/>
                <a:sym typeface="Times New Roman"/>
              </a:rPr>
              <a:t>Σ</a:t>
            </a:r>
            <a:r>
              <a:rPr b="0" i="0" lang="en-US" sz="3200" u="none" cap="none" strike="noStrike">
                <a:solidFill>
                  <a:schemeClr val="lt1"/>
                </a:solidFill>
                <a:latin typeface="Times New Roman"/>
                <a:ea typeface="Times New Roman"/>
                <a:cs typeface="Times New Roman"/>
                <a:sym typeface="Times New Roman"/>
              </a:rPr>
              <a:t> </a:t>
            </a:r>
            <a:r>
              <a:rPr b="0" i="0" lang="en-US" sz="3200" u="none" cap="none" strike="noStrike">
                <a:solidFill>
                  <a:schemeClr val="lt1"/>
                </a:solidFill>
                <a:latin typeface="Arial"/>
                <a:ea typeface="Arial"/>
                <a:cs typeface="Arial"/>
                <a:sym typeface="Arial"/>
              </a:rPr>
              <a:t>electrons before bonding</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2"/>
                </a:solidFill>
                <a:latin typeface="Arial"/>
                <a:ea typeface="Arial"/>
                <a:cs typeface="Arial"/>
                <a:sym typeface="Arial"/>
              </a:rPr>
              <a:t>Three</a:t>
            </a:r>
            <a:r>
              <a:rPr b="0" i="0" lang="en-US" sz="3200" u="none" cap="none" strike="noStrike">
                <a:solidFill>
                  <a:schemeClr val="lt1"/>
                </a:solidFill>
                <a:latin typeface="Arial"/>
                <a:ea typeface="Arial"/>
                <a:cs typeface="Arial"/>
                <a:sym typeface="Arial"/>
              </a:rPr>
              <a:t> oxygens = 6 x </a:t>
            </a:r>
            <a:r>
              <a:rPr b="0" i="0" lang="en-US" sz="3200" u="none" cap="none" strike="noStrike">
                <a:solidFill>
                  <a:schemeClr val="lt2"/>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 18</a:t>
            </a:r>
          </a:p>
        </p:txBody>
      </p:sp>
      <p:sp>
        <p:nvSpPr>
          <p:cNvPr id="2094" name="Shape 2094"/>
          <p:cNvSpPr txBox="1"/>
          <p:nvPr/>
        </p:nvSpPr>
        <p:spPr>
          <a:xfrm>
            <a:off x="1524000" y="2971800"/>
            <a:ext cx="571499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The formula O</a:t>
            </a:r>
            <a:r>
              <a:rPr b="0" baseline="-25000" i="0" lang="en-US" sz="3200" u="none">
                <a:solidFill>
                  <a:schemeClr val="lt1"/>
                </a:solidFill>
                <a:latin typeface="Arial"/>
                <a:ea typeface="Arial"/>
                <a:cs typeface="Arial"/>
                <a:sym typeface="Arial"/>
              </a:rPr>
              <a:t>3</a:t>
            </a:r>
            <a:r>
              <a:rPr b="0" i="0" lang="en-US" sz="3200" u="none">
                <a:solidFill>
                  <a:schemeClr val="lt1"/>
                </a:solidFill>
                <a:latin typeface="Arial"/>
                <a:ea typeface="Arial"/>
                <a:cs typeface="Arial"/>
                <a:sym typeface="Arial"/>
              </a:rPr>
              <a:t> implies there are 3 oxygen atoms.</a:t>
            </a:r>
          </a:p>
        </p:txBody>
      </p:sp>
      <p:sp>
        <p:nvSpPr>
          <p:cNvPr id="2095" name="Shape 2095"/>
          <p:cNvSpPr txBox="1"/>
          <p:nvPr/>
        </p:nvSpPr>
        <p:spPr>
          <a:xfrm>
            <a:off x="685800" y="4533900"/>
            <a:ext cx="7696199" cy="20192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83333"/>
              <a:buFont typeface="Arial"/>
              <a:buChar char="●"/>
            </a:pPr>
            <a:r>
              <a:rPr b="0" i="0" lang="en-US" sz="3600" u="none">
                <a:solidFill>
                  <a:schemeClr val="lt1"/>
                </a:solidFill>
                <a:latin typeface="Times New Roman"/>
                <a:ea typeface="Times New Roman"/>
                <a:cs typeface="Times New Roman"/>
                <a:sym typeface="Times New Roman"/>
              </a:rPr>
              <a:t>Σ</a:t>
            </a:r>
            <a:r>
              <a:rPr b="0" i="0" lang="en-US" sz="3200" u="none">
                <a:solidFill>
                  <a:schemeClr val="lt1"/>
                </a:solidFill>
                <a:latin typeface="Times New Roman"/>
                <a:ea typeface="Times New Roman"/>
                <a:cs typeface="Times New Roman"/>
                <a:sym typeface="Times New Roman"/>
              </a:rPr>
              <a:t> </a:t>
            </a:r>
            <a:r>
              <a:rPr b="0" i="0" lang="en-US" sz="3200" u="none">
                <a:solidFill>
                  <a:schemeClr val="lt1"/>
                </a:solidFill>
                <a:latin typeface="Arial"/>
                <a:ea typeface="Arial"/>
                <a:cs typeface="Arial"/>
                <a:sym typeface="Arial"/>
              </a:rPr>
              <a:t>electrons before bonding = </a:t>
            </a:r>
            <a:r>
              <a:rPr b="0" i="0" lang="en-US" sz="4000" u="none">
                <a:solidFill>
                  <a:schemeClr val="lt2"/>
                </a:solidFill>
                <a:latin typeface="Arial"/>
                <a:ea typeface="Arial"/>
                <a:cs typeface="Arial"/>
                <a:sym typeface="Arial"/>
              </a:rPr>
              <a:t>18</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4"/>
                                        </p:tgtEl>
                                        <p:attrNameLst>
                                          <p:attrName>style.visibility</p:attrName>
                                        </p:attrNameLst>
                                      </p:cBhvr>
                                      <p:to>
                                        <p:strVal val="visible"/>
                                      </p:to>
                                    </p:set>
                                    <p:animEffect filter="fade" transition="in">
                                      <p:cBhvr>
                                        <p:cTn dur="500"/>
                                        <p:tgtEl>
                                          <p:spTgt spid="20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9" name="Shape 2099"/>
        <p:cNvGrpSpPr/>
        <p:nvPr/>
      </p:nvGrpSpPr>
      <p:grpSpPr>
        <a:xfrm>
          <a:off x="0" y="0"/>
          <a:ext cx="0" cy="0"/>
          <a:chOff x="0" y="0"/>
          <a:chExt cx="0" cy="0"/>
        </a:xfrm>
      </p:grpSpPr>
      <p:sp>
        <p:nvSpPr>
          <p:cNvPr id="2100" name="Shape 2100"/>
          <p:cNvSpPr txBox="1"/>
          <p:nvPr>
            <p:ph type="title"/>
          </p:nvPr>
        </p:nvSpPr>
        <p:spPr>
          <a:xfrm>
            <a:off x="6096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 – O</a:t>
            </a:r>
            <a:r>
              <a:rPr b="0" baseline="-25000" i="0" lang="en-US" sz="4400" u="none" cap="none" strike="noStrike">
                <a:solidFill>
                  <a:schemeClr val="lt2"/>
                </a:solidFill>
                <a:latin typeface="Arial"/>
                <a:ea typeface="Arial"/>
                <a:cs typeface="Arial"/>
                <a:sym typeface="Arial"/>
              </a:rPr>
              <a:t>3</a:t>
            </a:r>
          </a:p>
        </p:txBody>
      </p:sp>
      <p:sp>
        <p:nvSpPr>
          <p:cNvPr id="2101" name="Shape 2101"/>
          <p:cNvSpPr txBox="1"/>
          <p:nvPr>
            <p:ph idx="1" type="body"/>
          </p:nvPr>
        </p:nvSpPr>
        <p:spPr>
          <a:xfrm>
            <a:off x="2971800" y="2133600"/>
            <a:ext cx="5486399" cy="16763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 – 6 valence e- before bonding, so it has         (6x2) = 12</a:t>
            </a:r>
          </a:p>
          <a:p>
            <a:pPr indent="-342900" lvl="0" marL="342900" marR="0" rtl="0" algn="l">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
        <p:nvSpPr>
          <p:cNvPr id="2102" name="Shape 2102"/>
          <p:cNvSpPr txBox="1"/>
          <p:nvPr/>
        </p:nvSpPr>
        <p:spPr>
          <a:xfrm>
            <a:off x="1143000" y="2286000"/>
            <a:ext cx="10667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sp>
        <p:nvSpPr>
          <p:cNvPr id="2103" name="Shape 2103"/>
          <p:cNvSpPr/>
          <p:nvPr/>
        </p:nvSpPr>
        <p:spPr>
          <a:xfrm>
            <a:off x="2209800" y="2819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104" name="Shape 2104"/>
          <p:cNvSpPr/>
          <p:nvPr/>
        </p:nvSpPr>
        <p:spPr>
          <a:xfrm>
            <a:off x="990600" y="2819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cxnSp>
        <p:nvCxnSpPr>
          <p:cNvPr id="2105" name="Shape 2105"/>
          <p:cNvCxnSpPr/>
          <p:nvPr/>
        </p:nvCxnSpPr>
        <p:spPr>
          <a:xfrm flipH="1">
            <a:off x="4800599" y="3200400"/>
            <a:ext cx="457200" cy="533399"/>
          </a:xfrm>
          <a:prstGeom prst="straightConnector1">
            <a:avLst/>
          </a:prstGeom>
          <a:noFill/>
          <a:ln cap="flat" cmpd="sng" w="57150">
            <a:solidFill>
              <a:schemeClr val="lt2"/>
            </a:solidFill>
            <a:prstDash val="solid"/>
            <a:miter/>
            <a:headEnd len="med" w="med" type="none"/>
            <a:tailEnd len="med" w="med" type="none"/>
          </a:ln>
        </p:spPr>
      </p:cxnSp>
      <p:sp>
        <p:nvSpPr>
          <p:cNvPr id="2106" name="Shape 2106"/>
          <p:cNvSpPr txBox="1"/>
          <p:nvPr/>
        </p:nvSpPr>
        <p:spPr>
          <a:xfrm>
            <a:off x="5410200" y="3124200"/>
            <a:ext cx="9144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8</a:t>
            </a:r>
          </a:p>
        </p:txBody>
      </p:sp>
      <p:sp>
        <p:nvSpPr>
          <p:cNvPr id="2107" name="Shape 2107"/>
          <p:cNvSpPr txBox="1"/>
          <p:nvPr/>
        </p:nvSpPr>
        <p:spPr>
          <a:xfrm>
            <a:off x="3352800" y="3657600"/>
            <a:ext cx="464819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8 is the maximum electrons after bonding</a:t>
            </a:r>
          </a:p>
        </p:txBody>
      </p:sp>
      <p:sp>
        <p:nvSpPr>
          <p:cNvPr id="2108" name="Shape 2108"/>
          <p:cNvSpPr/>
          <p:nvPr/>
        </p:nvSpPr>
        <p:spPr>
          <a:xfrm>
            <a:off x="990600" y="3200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109" name="Shape 2109"/>
          <p:cNvSpPr/>
          <p:nvPr/>
        </p:nvSpPr>
        <p:spPr>
          <a:xfrm>
            <a:off x="1524000" y="3657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110" name="Shape 2110"/>
          <p:cNvSpPr/>
          <p:nvPr/>
        </p:nvSpPr>
        <p:spPr>
          <a:xfrm>
            <a:off x="2209800" y="3200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111" name="Shape 2111"/>
          <p:cNvSpPr/>
          <p:nvPr/>
        </p:nvSpPr>
        <p:spPr>
          <a:xfrm>
            <a:off x="1524000" y="2286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5"/>
                                        </p:tgtEl>
                                        <p:attrNameLst>
                                          <p:attrName>style.visibility</p:attrName>
                                        </p:attrNameLst>
                                      </p:cBhvr>
                                      <p:to>
                                        <p:strVal val="visible"/>
                                      </p:to>
                                    </p:set>
                                    <p:animEffect filter="fade" transition="in">
                                      <p:cBhvr>
                                        <p:cTn dur="2000"/>
                                        <p:tgtEl>
                                          <p:spTgt spid="2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685800" y="609600"/>
            <a:ext cx="7772400" cy="1431924"/>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 Configurations        for Anions</a:t>
            </a:r>
          </a:p>
        </p:txBody>
      </p:sp>
      <p:sp>
        <p:nvSpPr>
          <p:cNvPr id="329" name="Shape 329"/>
          <p:cNvSpPr txBox="1"/>
          <p:nvPr>
            <p:ph idx="1" type="body"/>
          </p:nvPr>
        </p:nvSpPr>
        <p:spPr>
          <a:xfrm>
            <a:off x="609600" y="2209800"/>
            <a:ext cx="7924799" cy="2666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EXAMPLE: Sulfur</a:t>
            </a:r>
          </a:p>
        </p:txBody>
      </p:sp>
      <p:sp>
        <p:nvSpPr>
          <p:cNvPr id="330" name="Shape 330"/>
          <p:cNvSpPr txBox="1"/>
          <p:nvPr/>
        </p:nvSpPr>
        <p:spPr>
          <a:xfrm>
            <a:off x="609600" y="3048000"/>
            <a:ext cx="4876799" cy="7620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S   1s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a:t>
            </a:r>
            <a:r>
              <a:rPr b="0" i="0" lang="en-US" sz="3200" u="none">
                <a:solidFill>
                  <a:schemeClr val="lt2"/>
                </a:solidFill>
                <a:latin typeface="Arial"/>
                <a:ea typeface="Arial"/>
                <a:cs typeface="Arial"/>
                <a:sym typeface="Arial"/>
              </a:rPr>
              <a:t>3s</a:t>
            </a:r>
            <a:r>
              <a:rPr b="0" baseline="30000" i="0" lang="en-US" sz="4000" u="none">
                <a:solidFill>
                  <a:schemeClr val="lt2"/>
                </a:solidFill>
                <a:latin typeface="Arial"/>
                <a:ea typeface="Arial"/>
                <a:cs typeface="Arial"/>
                <a:sym typeface="Arial"/>
              </a:rPr>
              <a:t>2</a:t>
            </a:r>
            <a:r>
              <a:rPr b="0" i="0" lang="en-US" sz="3200" u="none">
                <a:solidFill>
                  <a:schemeClr val="lt2"/>
                </a:solidFill>
                <a:latin typeface="Arial"/>
                <a:ea typeface="Arial"/>
                <a:cs typeface="Arial"/>
                <a:sym typeface="Arial"/>
              </a:rPr>
              <a:t>3p</a:t>
            </a:r>
            <a:r>
              <a:rPr b="0" baseline="30000" i="0" lang="en-US" sz="4000" u="none">
                <a:solidFill>
                  <a:schemeClr val="lt2"/>
                </a:solidFill>
                <a:latin typeface="Arial"/>
                <a:ea typeface="Arial"/>
                <a:cs typeface="Arial"/>
                <a:sym typeface="Arial"/>
              </a:rPr>
              <a:t>4</a:t>
            </a:r>
          </a:p>
        </p:txBody>
      </p:sp>
      <p:sp>
        <p:nvSpPr>
          <p:cNvPr id="331" name="Shape 331"/>
          <p:cNvSpPr txBox="1"/>
          <p:nvPr/>
        </p:nvSpPr>
        <p:spPr>
          <a:xfrm>
            <a:off x="609600" y="3886200"/>
            <a:ext cx="7924799" cy="1219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Sulfur has 6 valence electrons and needs to gain 2 more to have an octet.</a:t>
            </a:r>
          </a:p>
        </p:txBody>
      </p:sp>
      <p:sp>
        <p:nvSpPr>
          <p:cNvPr id="332" name="Shape 332"/>
          <p:cNvSpPr txBox="1"/>
          <p:nvPr/>
        </p:nvSpPr>
        <p:spPr>
          <a:xfrm>
            <a:off x="609600" y="3048000"/>
            <a:ext cx="7848599" cy="685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S   1s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a:t>
            </a:r>
            <a:r>
              <a:rPr b="0" i="0" lang="en-US" sz="3200" u="none">
                <a:solidFill>
                  <a:schemeClr val="lt1"/>
                </a:solidFill>
                <a:latin typeface="Arial"/>
                <a:ea typeface="Arial"/>
                <a:cs typeface="Arial"/>
                <a:sym typeface="Arial"/>
              </a:rPr>
              <a:t>3s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3p</a:t>
            </a:r>
            <a:r>
              <a:rPr b="0" baseline="30000" i="0" lang="en-US" sz="4000" u="none">
                <a:solidFill>
                  <a:schemeClr val="lt1"/>
                </a:solidFill>
                <a:latin typeface="Arial"/>
                <a:ea typeface="Arial"/>
                <a:cs typeface="Arial"/>
                <a:sym typeface="Arial"/>
              </a:rPr>
              <a:t>4</a:t>
            </a:r>
          </a:p>
        </p:txBody>
      </p:sp>
      <p:sp>
        <p:nvSpPr>
          <p:cNvPr id="333" name="Shape 333"/>
          <p:cNvSpPr txBox="1"/>
          <p:nvPr/>
        </p:nvSpPr>
        <p:spPr>
          <a:xfrm>
            <a:off x="685800" y="5257800"/>
            <a:ext cx="8153399" cy="762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   1s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a:t>
            </a:r>
            <a:r>
              <a:rPr b="0" i="0" lang="en-US" sz="3200" u="none">
                <a:solidFill>
                  <a:schemeClr val="lt1"/>
                </a:solidFill>
                <a:latin typeface="Arial"/>
                <a:ea typeface="Arial"/>
                <a:cs typeface="Arial"/>
                <a:sym typeface="Arial"/>
              </a:rPr>
              <a:t>3s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3p</a:t>
            </a:r>
            <a:r>
              <a:rPr b="0" baseline="30000" i="0" lang="en-US" sz="4000" u="none">
                <a:solidFill>
                  <a:schemeClr val="lt1"/>
                </a:solidFill>
                <a:latin typeface="Arial"/>
                <a:ea typeface="Arial"/>
                <a:cs typeface="Arial"/>
                <a:sym typeface="Arial"/>
              </a:rPr>
              <a:t>6 </a:t>
            </a:r>
            <a:r>
              <a:rPr b="0" i="0" lang="en-US" sz="3200" u="none">
                <a:solidFill>
                  <a:schemeClr val="lt1"/>
                </a:solidFill>
                <a:latin typeface="Arial"/>
                <a:ea typeface="Arial"/>
                <a:cs typeface="Arial"/>
                <a:sym typeface="Arial"/>
              </a:rPr>
              <a:t>- noble gas 		configuration</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0"/>
                                  </p:stCondLst>
                                  <p:childTnLst>
                                    <p:animEffect filter="fade" transition="out">
                                      <p:cBhvr>
                                        <p:cTn dur="2000"/>
                                        <p:tgtEl>
                                          <p:spTgt spid="332"/>
                                        </p:tgtEl>
                                      </p:cBhvr>
                                    </p:animEffect>
                                    <p:set>
                                      <p:cBhvr>
                                        <p:cTn dur="1" fill="hold">
                                          <p:stCondLst>
                                            <p:cond delay="2000"/>
                                          </p:stCondLst>
                                        </p:cTn>
                                        <p:tgtEl>
                                          <p:spTgt spid="33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2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5" name="Shape 2115"/>
        <p:cNvGrpSpPr/>
        <p:nvPr/>
      </p:nvGrpSpPr>
      <p:grpSpPr>
        <a:xfrm>
          <a:off x="0" y="0"/>
          <a:ext cx="0" cy="0"/>
          <a:chOff x="0" y="0"/>
          <a:chExt cx="0" cy="0"/>
        </a:xfrm>
      </p:grpSpPr>
      <p:sp>
        <p:nvSpPr>
          <p:cNvPr id="2116" name="Shape 2116"/>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 – O</a:t>
            </a:r>
            <a:r>
              <a:rPr b="0" baseline="-25000" i="0" lang="en-US" sz="4400" u="none" cap="none" strike="noStrike">
                <a:solidFill>
                  <a:schemeClr val="lt2"/>
                </a:solidFill>
                <a:latin typeface="Arial"/>
                <a:ea typeface="Arial"/>
                <a:cs typeface="Arial"/>
                <a:sym typeface="Arial"/>
              </a:rPr>
              <a:t>3</a:t>
            </a:r>
          </a:p>
        </p:txBody>
      </p:sp>
      <p:sp>
        <p:nvSpPr>
          <p:cNvPr id="2117" name="Shape 2117"/>
          <p:cNvSpPr txBox="1"/>
          <p:nvPr>
            <p:ph idx="1" type="body"/>
          </p:nvPr>
        </p:nvSpPr>
        <p:spPr>
          <a:xfrm>
            <a:off x="685800" y="18288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600" u="none" cap="none" strike="noStrike">
                <a:solidFill>
                  <a:schemeClr val="lt1"/>
                </a:solidFill>
                <a:latin typeface="Times New Roman"/>
                <a:ea typeface="Times New Roman"/>
                <a:cs typeface="Times New Roman"/>
                <a:sym typeface="Times New Roman"/>
              </a:rPr>
              <a:t>Σ</a:t>
            </a:r>
            <a:r>
              <a:rPr b="0" i="0" lang="en-US" sz="3200" u="none" cap="none" strike="noStrike">
                <a:solidFill>
                  <a:schemeClr val="lt1"/>
                </a:solidFill>
                <a:latin typeface="Times New Roman"/>
                <a:ea typeface="Times New Roman"/>
                <a:cs typeface="Times New Roman"/>
                <a:sym typeface="Times New Roman"/>
              </a:rPr>
              <a:t> </a:t>
            </a:r>
            <a:r>
              <a:rPr b="0" i="0" lang="en-US" sz="3200" u="none" cap="none" strike="noStrike">
                <a:solidFill>
                  <a:schemeClr val="lt1"/>
                </a:solidFill>
                <a:latin typeface="Arial"/>
                <a:ea typeface="Arial"/>
                <a:cs typeface="Arial"/>
                <a:sym typeface="Arial"/>
              </a:rPr>
              <a:t>electrons after bonding</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2"/>
                </a:solidFill>
                <a:latin typeface="Arial"/>
                <a:ea typeface="Arial"/>
                <a:cs typeface="Arial"/>
                <a:sym typeface="Arial"/>
              </a:rPr>
              <a:t>Three</a:t>
            </a:r>
            <a:r>
              <a:rPr b="0" i="0" lang="en-US" sz="3200" u="none" cap="none" strike="noStrike">
                <a:solidFill>
                  <a:schemeClr val="lt1"/>
                </a:solidFill>
                <a:latin typeface="Arial"/>
                <a:ea typeface="Arial"/>
                <a:cs typeface="Arial"/>
                <a:sym typeface="Arial"/>
              </a:rPr>
              <a:t> oxygens = 8 x </a:t>
            </a:r>
            <a:r>
              <a:rPr b="0" i="0" lang="en-US" sz="3200" u="none" cap="none" strike="noStrike">
                <a:solidFill>
                  <a:schemeClr val="lt2"/>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 24</a:t>
            </a:r>
          </a:p>
        </p:txBody>
      </p:sp>
      <p:sp>
        <p:nvSpPr>
          <p:cNvPr id="2118" name="Shape 2118"/>
          <p:cNvSpPr txBox="1"/>
          <p:nvPr/>
        </p:nvSpPr>
        <p:spPr>
          <a:xfrm>
            <a:off x="685800" y="3429000"/>
            <a:ext cx="7696199" cy="20192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83333"/>
              <a:buFont typeface="Arial"/>
              <a:buChar char="●"/>
            </a:pPr>
            <a:r>
              <a:rPr b="0" i="0" lang="en-US" sz="3600" u="none">
                <a:solidFill>
                  <a:schemeClr val="lt1"/>
                </a:solidFill>
                <a:latin typeface="Times New Roman"/>
                <a:ea typeface="Times New Roman"/>
                <a:cs typeface="Times New Roman"/>
                <a:sym typeface="Times New Roman"/>
              </a:rPr>
              <a:t>Σ</a:t>
            </a:r>
            <a:r>
              <a:rPr b="0" i="0" lang="en-US" sz="3200" u="none">
                <a:solidFill>
                  <a:schemeClr val="lt1"/>
                </a:solidFill>
                <a:latin typeface="Times New Roman"/>
                <a:ea typeface="Times New Roman"/>
                <a:cs typeface="Times New Roman"/>
                <a:sym typeface="Times New Roman"/>
              </a:rPr>
              <a:t> </a:t>
            </a:r>
            <a:r>
              <a:rPr b="0" i="0" lang="en-US" sz="3200" u="none">
                <a:solidFill>
                  <a:schemeClr val="lt1"/>
                </a:solidFill>
                <a:latin typeface="Arial"/>
                <a:ea typeface="Arial"/>
                <a:cs typeface="Arial"/>
                <a:sym typeface="Arial"/>
              </a:rPr>
              <a:t>electrons after bonding = </a:t>
            </a:r>
            <a:r>
              <a:rPr b="0" i="0" lang="en-US" sz="4000" u="none">
                <a:solidFill>
                  <a:schemeClr val="lt2"/>
                </a:solidFill>
                <a:latin typeface="Arial"/>
                <a:ea typeface="Arial"/>
                <a:cs typeface="Arial"/>
                <a:sym typeface="Arial"/>
              </a:rPr>
              <a:t>24</a:t>
            </a:r>
          </a:p>
        </p:txBody>
      </p:sp>
    </p:spTree>
  </p:cSld>
  <p:clrMapOvr>
    <a:masterClrMapping/>
  </p:clrMapOvr>
  <p:transition spd="slow">
    <p:fade/>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2" name="Shape 2122"/>
        <p:cNvGrpSpPr/>
        <p:nvPr/>
      </p:nvGrpSpPr>
      <p:grpSpPr>
        <a:xfrm>
          <a:off x="0" y="0"/>
          <a:ext cx="0" cy="0"/>
          <a:chOff x="0" y="0"/>
          <a:chExt cx="0" cy="0"/>
        </a:xfrm>
      </p:grpSpPr>
      <p:sp>
        <p:nvSpPr>
          <p:cNvPr id="2123" name="Shape 2123"/>
          <p:cNvSpPr txBox="1"/>
          <p:nvPr/>
        </p:nvSpPr>
        <p:spPr>
          <a:xfrm>
            <a:off x="3733800" y="3352800"/>
            <a:ext cx="1981199"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6000" u="none">
                <a:solidFill>
                  <a:schemeClr val="lt1"/>
                </a:solidFill>
                <a:latin typeface="Arial"/>
                <a:ea typeface="Arial"/>
                <a:cs typeface="Arial"/>
                <a:sym typeface="Arial"/>
              </a:rPr>
              <a:t>O</a:t>
            </a:r>
            <a:r>
              <a:rPr b="1" baseline="-25000" i="0" lang="en-US" sz="6000" u="none">
                <a:solidFill>
                  <a:schemeClr val="lt1"/>
                </a:solidFill>
                <a:latin typeface="Arial"/>
                <a:ea typeface="Arial"/>
                <a:cs typeface="Arial"/>
                <a:sym typeface="Arial"/>
              </a:rPr>
              <a:t>3</a:t>
            </a:r>
          </a:p>
        </p:txBody>
      </p:sp>
      <p:sp>
        <p:nvSpPr>
          <p:cNvPr id="2124" name="Shape 2124"/>
          <p:cNvSpPr txBox="1"/>
          <p:nvPr/>
        </p:nvSpPr>
        <p:spPr>
          <a:xfrm>
            <a:off x="3733800" y="4495800"/>
            <a:ext cx="2971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__ x 3 = </a:t>
            </a:r>
          </a:p>
        </p:txBody>
      </p:sp>
      <p:sp>
        <p:nvSpPr>
          <p:cNvPr id="2125" name="Shape 2125"/>
          <p:cNvSpPr txBox="1"/>
          <p:nvPr/>
        </p:nvSpPr>
        <p:spPr>
          <a:xfrm>
            <a:off x="3733800" y="2590800"/>
            <a:ext cx="31241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600" u="none">
                <a:solidFill>
                  <a:schemeClr val="lt1"/>
                </a:solidFill>
                <a:latin typeface="Arial"/>
                <a:ea typeface="Arial"/>
                <a:cs typeface="Arial"/>
                <a:sym typeface="Arial"/>
              </a:rPr>
              <a:t>__ x 3 = </a:t>
            </a:r>
          </a:p>
        </p:txBody>
      </p:sp>
      <p:sp>
        <p:nvSpPr>
          <p:cNvPr id="2126" name="Shape 2126"/>
          <p:cNvSpPr txBox="1"/>
          <p:nvPr/>
        </p:nvSpPr>
        <p:spPr>
          <a:xfrm>
            <a:off x="2209800" y="4572000"/>
            <a:ext cx="14478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1" lang="en-US" sz="3200" u="none">
                <a:solidFill>
                  <a:schemeClr val="lt1"/>
                </a:solidFill>
                <a:latin typeface="Arial"/>
                <a:ea typeface="Arial"/>
                <a:cs typeface="Arial"/>
                <a:sym typeface="Arial"/>
              </a:rPr>
              <a:t>before</a:t>
            </a:r>
            <a:r>
              <a:rPr b="0" i="0" lang="en-US" sz="3600" u="none">
                <a:solidFill>
                  <a:schemeClr val="lt1"/>
                </a:solidFill>
                <a:latin typeface="Arial"/>
                <a:ea typeface="Arial"/>
                <a:cs typeface="Arial"/>
                <a:sym typeface="Arial"/>
              </a:rPr>
              <a:t> </a:t>
            </a:r>
          </a:p>
        </p:txBody>
      </p:sp>
      <p:sp>
        <p:nvSpPr>
          <p:cNvPr id="2127" name="Shape 2127"/>
          <p:cNvSpPr txBox="1"/>
          <p:nvPr/>
        </p:nvSpPr>
        <p:spPr>
          <a:xfrm>
            <a:off x="2209800" y="2590800"/>
            <a:ext cx="1371599"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1" lang="en-US" sz="3200" u="none">
                <a:solidFill>
                  <a:schemeClr val="lt1"/>
                </a:solidFill>
                <a:latin typeface="Arial"/>
                <a:ea typeface="Arial"/>
                <a:cs typeface="Arial"/>
                <a:sym typeface="Arial"/>
              </a:rPr>
              <a:t>after</a:t>
            </a:r>
          </a:p>
        </p:txBody>
      </p:sp>
      <p:sp>
        <p:nvSpPr>
          <p:cNvPr id="2128" name="Shape 2128"/>
          <p:cNvSpPr txBox="1"/>
          <p:nvPr/>
        </p:nvSpPr>
        <p:spPr>
          <a:xfrm>
            <a:off x="3657600" y="44196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6</a:t>
            </a:r>
          </a:p>
        </p:txBody>
      </p:sp>
      <p:sp>
        <p:nvSpPr>
          <p:cNvPr id="2129" name="Shape 2129"/>
          <p:cNvSpPr txBox="1"/>
          <p:nvPr/>
        </p:nvSpPr>
        <p:spPr>
          <a:xfrm>
            <a:off x="3810000" y="2590800"/>
            <a:ext cx="7620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8</a:t>
            </a:r>
          </a:p>
        </p:txBody>
      </p:sp>
      <p:sp>
        <p:nvSpPr>
          <p:cNvPr id="2130" name="Shape 2130"/>
          <p:cNvSpPr txBox="1"/>
          <p:nvPr/>
        </p:nvSpPr>
        <p:spPr>
          <a:xfrm>
            <a:off x="685800" y="685800"/>
            <a:ext cx="76961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Example – O</a:t>
            </a:r>
            <a:r>
              <a:rPr b="0" baseline="-25000" i="0" lang="en-US" sz="4400" u="none">
                <a:solidFill>
                  <a:schemeClr val="lt2"/>
                </a:solidFill>
                <a:latin typeface="Arial"/>
                <a:ea typeface="Arial"/>
                <a:cs typeface="Arial"/>
                <a:sym typeface="Arial"/>
              </a:rPr>
              <a:t>3</a:t>
            </a:r>
          </a:p>
        </p:txBody>
      </p:sp>
      <p:sp>
        <p:nvSpPr>
          <p:cNvPr id="2131" name="Shape 2131"/>
          <p:cNvSpPr txBox="1"/>
          <p:nvPr/>
        </p:nvSpPr>
        <p:spPr>
          <a:xfrm>
            <a:off x="5257800" y="4495800"/>
            <a:ext cx="9144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 1</a:t>
            </a:r>
            <a:r>
              <a:rPr b="1" i="0" lang="en-US" sz="3600" u="none">
                <a:solidFill>
                  <a:schemeClr val="lt2"/>
                </a:solidFill>
                <a:latin typeface="Arial"/>
                <a:ea typeface="Arial"/>
                <a:cs typeface="Arial"/>
                <a:sym typeface="Arial"/>
              </a:rPr>
              <a:t>8</a:t>
            </a:r>
          </a:p>
        </p:txBody>
      </p:sp>
      <p:sp>
        <p:nvSpPr>
          <p:cNvPr id="2132" name="Shape 2132"/>
          <p:cNvSpPr txBox="1"/>
          <p:nvPr/>
        </p:nvSpPr>
        <p:spPr>
          <a:xfrm>
            <a:off x="5486400" y="2590800"/>
            <a:ext cx="9144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600" u="none">
                <a:solidFill>
                  <a:schemeClr val="lt2"/>
                </a:solidFill>
                <a:latin typeface="Arial"/>
                <a:ea typeface="Arial"/>
                <a:cs typeface="Arial"/>
                <a:sym typeface="Arial"/>
              </a:rPr>
              <a:t> 24</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8"/>
                                        </p:tgtEl>
                                        <p:attrNameLst>
                                          <p:attrName>style.visibility</p:attrName>
                                        </p:attrNameLst>
                                      </p:cBhvr>
                                      <p:to>
                                        <p:strVal val="visible"/>
                                      </p:to>
                                    </p:set>
                                    <p:anim calcmode="lin" valueType="num">
                                      <p:cBhvr additive="base">
                                        <p:cTn dur="500"/>
                                        <p:tgtEl>
                                          <p:spTgt spid="21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1"/>
                                        </p:tgtEl>
                                        <p:attrNameLst>
                                          <p:attrName>style.visibility</p:attrName>
                                        </p:attrNameLst>
                                      </p:cBhvr>
                                      <p:to>
                                        <p:strVal val="visible"/>
                                      </p:to>
                                    </p:set>
                                    <p:anim calcmode="lin" valueType="num">
                                      <p:cBhvr additive="base">
                                        <p:cTn dur="500"/>
                                        <p:tgtEl>
                                          <p:spTgt spid="213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9"/>
                                        </p:tgtEl>
                                        <p:attrNameLst>
                                          <p:attrName>style.visibility</p:attrName>
                                        </p:attrNameLst>
                                      </p:cBhvr>
                                      <p:to>
                                        <p:strVal val="visible"/>
                                      </p:to>
                                    </p:set>
                                    <p:anim calcmode="lin" valueType="num">
                                      <p:cBhvr additive="base">
                                        <p:cTn dur="500"/>
                                        <p:tgtEl>
                                          <p:spTgt spid="21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2"/>
                                        </p:tgtEl>
                                        <p:attrNameLst>
                                          <p:attrName>style.visibility</p:attrName>
                                        </p:attrNameLst>
                                      </p:cBhvr>
                                      <p:to>
                                        <p:strVal val="visible"/>
                                      </p:to>
                                    </p:set>
                                    <p:anim calcmode="lin" valueType="num">
                                      <p:cBhvr additive="base">
                                        <p:cTn dur="500"/>
                                        <p:tgtEl>
                                          <p:spTgt spid="213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6" name="Shape 2136"/>
        <p:cNvGrpSpPr/>
        <p:nvPr/>
      </p:nvGrpSpPr>
      <p:grpSpPr>
        <a:xfrm>
          <a:off x="0" y="0"/>
          <a:ext cx="0" cy="0"/>
          <a:chOff x="0" y="0"/>
          <a:chExt cx="0" cy="0"/>
        </a:xfrm>
      </p:grpSpPr>
      <p:sp>
        <p:nvSpPr>
          <p:cNvPr id="2137" name="Shape 2137"/>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The Wetter Way</a:t>
            </a:r>
          </a:p>
        </p:txBody>
      </p:sp>
      <p:sp>
        <p:nvSpPr>
          <p:cNvPr id="2138" name="Shape 2138"/>
          <p:cNvSpPr txBox="1"/>
          <p:nvPr>
            <p:ph idx="1" type="body"/>
          </p:nvPr>
        </p:nvSpPr>
        <p:spPr>
          <a:xfrm>
            <a:off x="2057400" y="5410200"/>
            <a:ext cx="5105399" cy="914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has 3 bonds!</a:t>
            </a:r>
          </a:p>
        </p:txBody>
      </p:sp>
      <p:grpSp>
        <p:nvGrpSpPr>
          <p:cNvPr id="2139" name="Shape 2139"/>
          <p:cNvGrpSpPr/>
          <p:nvPr/>
        </p:nvGrpSpPr>
        <p:grpSpPr>
          <a:xfrm>
            <a:off x="1066800" y="1905000"/>
            <a:ext cx="6857999" cy="1570036"/>
            <a:chOff x="1066800" y="1905000"/>
            <a:chExt cx="6857999" cy="1570036"/>
          </a:xfrm>
        </p:grpSpPr>
        <p:sp>
          <p:nvSpPr>
            <p:cNvPr id="2140" name="Shape 2140"/>
            <p:cNvSpPr txBox="1"/>
            <p:nvPr/>
          </p:nvSpPr>
          <p:spPr>
            <a:xfrm>
              <a:off x="1066800" y="2438400"/>
              <a:ext cx="6476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bonds = </a:t>
              </a:r>
            </a:p>
          </p:txBody>
        </p:sp>
        <p:cxnSp>
          <p:nvCxnSpPr>
            <p:cNvPr id="2141" name="Shape 2141"/>
            <p:cNvCxnSpPr/>
            <p:nvPr/>
          </p:nvCxnSpPr>
          <p:spPr>
            <a:xfrm>
              <a:off x="3276600" y="2743200"/>
              <a:ext cx="4648199" cy="0"/>
            </a:xfrm>
            <a:prstGeom prst="straightConnector1">
              <a:avLst/>
            </a:prstGeom>
            <a:noFill/>
            <a:ln cap="flat" cmpd="sng" w="57150">
              <a:solidFill>
                <a:schemeClr val="lt1"/>
              </a:solidFill>
              <a:prstDash val="solid"/>
              <a:miter/>
              <a:headEnd len="med" w="med" type="none"/>
              <a:tailEnd len="med" w="med" type="none"/>
            </a:ln>
          </p:spPr>
        </p:cxnSp>
        <p:sp>
          <p:nvSpPr>
            <p:cNvPr id="2142" name="Shape 2142"/>
            <p:cNvSpPr txBox="1"/>
            <p:nvPr/>
          </p:nvSpPr>
          <p:spPr>
            <a:xfrm>
              <a:off x="4572000" y="2895600"/>
              <a:ext cx="2057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a:t>
              </a:r>
            </a:p>
          </p:txBody>
        </p:sp>
        <p:sp>
          <p:nvSpPr>
            <p:cNvPr id="2143" name="Shape 2143"/>
            <p:cNvSpPr txBox="1"/>
            <p:nvPr/>
          </p:nvSpPr>
          <p:spPr>
            <a:xfrm>
              <a:off x="3581400" y="1905000"/>
              <a:ext cx="4267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3200" u="none">
                  <a:solidFill>
                    <a:schemeClr val="lt1"/>
                  </a:solidFill>
                  <a:latin typeface="Times New Roman"/>
                  <a:ea typeface="Times New Roman"/>
                  <a:cs typeface="Times New Roman"/>
                  <a:sym typeface="Times New Roman"/>
                </a:rPr>
                <a:t>Σ</a:t>
              </a:r>
              <a:r>
                <a:rPr b="0" i="0" lang="en-US" sz="3200" u="none">
                  <a:solidFill>
                    <a:schemeClr val="lt1"/>
                  </a:solidFill>
                  <a:latin typeface="Arial"/>
                  <a:ea typeface="Arial"/>
                  <a:cs typeface="Arial"/>
                  <a:sym typeface="Arial"/>
                </a:rPr>
                <a:t>e- after</a:t>
              </a:r>
              <a:r>
                <a:rPr b="0" i="0" lang="en-US" sz="3200" u="none">
                  <a:solidFill>
                    <a:schemeClr val="lt1"/>
                  </a:solidFill>
                  <a:latin typeface="Times New Roman"/>
                  <a:ea typeface="Times New Roman"/>
                  <a:cs typeface="Times New Roman"/>
                  <a:sym typeface="Times New Roman"/>
                </a:rPr>
                <a:t>  </a:t>
              </a:r>
              <a:r>
                <a:rPr b="1" i="0" lang="en-US" sz="3200" u="none">
                  <a:solidFill>
                    <a:schemeClr val="lt1"/>
                  </a:solidFill>
                  <a:latin typeface="Times New Roman"/>
                  <a:ea typeface="Times New Roman"/>
                  <a:cs typeface="Times New Roman"/>
                  <a:sym typeface="Times New Roman"/>
                </a:rPr>
                <a:t>–</a:t>
              </a:r>
              <a:r>
                <a:rPr b="0" i="0" lang="en-US" sz="3200" u="none">
                  <a:solidFill>
                    <a:schemeClr val="lt1"/>
                  </a:solidFill>
                  <a:latin typeface="Times New Roman"/>
                  <a:ea typeface="Times New Roman"/>
                  <a:cs typeface="Times New Roman"/>
                  <a:sym typeface="Times New Roman"/>
                </a:rPr>
                <a:t>  Σ</a:t>
              </a:r>
              <a:r>
                <a:rPr b="0" i="0" lang="en-US" sz="3200" u="none">
                  <a:solidFill>
                    <a:schemeClr val="lt1"/>
                  </a:solidFill>
                  <a:latin typeface="Arial"/>
                  <a:ea typeface="Arial"/>
                  <a:cs typeface="Arial"/>
                  <a:sym typeface="Arial"/>
                </a:rPr>
                <a:t>e- before</a:t>
              </a:r>
            </a:p>
          </p:txBody>
        </p:sp>
      </p:grpSp>
      <p:sp>
        <p:nvSpPr>
          <p:cNvPr id="2144" name="Shape 2144"/>
          <p:cNvSpPr txBox="1"/>
          <p:nvPr/>
        </p:nvSpPr>
        <p:spPr>
          <a:xfrm>
            <a:off x="1143000" y="4267200"/>
            <a:ext cx="6476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bonds = </a:t>
            </a:r>
          </a:p>
        </p:txBody>
      </p:sp>
      <p:cxnSp>
        <p:nvCxnSpPr>
          <p:cNvPr id="2145" name="Shape 2145"/>
          <p:cNvCxnSpPr/>
          <p:nvPr/>
        </p:nvCxnSpPr>
        <p:spPr>
          <a:xfrm>
            <a:off x="3352800" y="4572000"/>
            <a:ext cx="2438399" cy="0"/>
          </a:xfrm>
          <a:prstGeom prst="straightConnector1">
            <a:avLst/>
          </a:prstGeom>
          <a:noFill/>
          <a:ln cap="flat" cmpd="sng" w="57150">
            <a:solidFill>
              <a:schemeClr val="lt1"/>
            </a:solidFill>
            <a:prstDash val="solid"/>
            <a:miter/>
            <a:headEnd len="med" w="med" type="none"/>
            <a:tailEnd len="med" w="med" type="none"/>
          </a:ln>
        </p:spPr>
      </p:cxnSp>
      <p:sp>
        <p:nvSpPr>
          <p:cNvPr id="2146" name="Shape 2146"/>
          <p:cNvSpPr txBox="1"/>
          <p:nvPr/>
        </p:nvSpPr>
        <p:spPr>
          <a:xfrm>
            <a:off x="3581400" y="4648200"/>
            <a:ext cx="2057400" cy="5794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a:t>
            </a:r>
          </a:p>
        </p:txBody>
      </p:sp>
      <p:sp>
        <p:nvSpPr>
          <p:cNvPr id="2147" name="Shape 2147"/>
          <p:cNvSpPr txBox="1"/>
          <p:nvPr/>
        </p:nvSpPr>
        <p:spPr>
          <a:xfrm>
            <a:off x="3657600" y="3886200"/>
            <a:ext cx="19049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24  </a:t>
            </a:r>
            <a:r>
              <a:rPr b="1" i="0" lang="en-US" sz="3200" u="none">
                <a:solidFill>
                  <a:schemeClr val="lt1"/>
                </a:solidFill>
                <a:latin typeface="Arial"/>
                <a:ea typeface="Arial"/>
                <a:cs typeface="Arial"/>
                <a:sym typeface="Arial"/>
              </a:rPr>
              <a:t>–</a:t>
            </a:r>
            <a:r>
              <a:rPr b="0" i="0" lang="en-US" sz="3200" u="none">
                <a:solidFill>
                  <a:schemeClr val="lt1"/>
                </a:solidFill>
                <a:latin typeface="Arial"/>
                <a:ea typeface="Arial"/>
                <a:cs typeface="Arial"/>
                <a:sym typeface="Arial"/>
              </a:rPr>
              <a:t>  18</a:t>
            </a:r>
          </a:p>
        </p:txBody>
      </p:sp>
      <p:sp>
        <p:nvSpPr>
          <p:cNvPr id="2148" name="Shape 2148"/>
          <p:cNvSpPr txBox="1"/>
          <p:nvPr/>
        </p:nvSpPr>
        <p:spPr>
          <a:xfrm>
            <a:off x="5943600" y="4343400"/>
            <a:ext cx="6857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149" name="Shape 2149"/>
          <p:cNvSpPr txBox="1"/>
          <p:nvPr/>
        </p:nvSpPr>
        <p:spPr>
          <a:xfrm>
            <a:off x="6096000" y="4191000"/>
            <a:ext cx="1219199"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a:t>
            </a:r>
            <a:r>
              <a:rPr b="1" i="0" lang="en-US" sz="4000" u="none">
                <a:solidFill>
                  <a:schemeClr val="lt2"/>
                </a:solidFill>
                <a:latin typeface="Arial"/>
                <a:ea typeface="Arial"/>
                <a:cs typeface="Arial"/>
                <a:sym typeface="Arial"/>
              </a:rPr>
              <a:t>3</a:t>
            </a:r>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3" name="Shape 2153"/>
        <p:cNvGrpSpPr/>
        <p:nvPr/>
      </p:nvGrpSpPr>
      <p:grpSpPr>
        <a:xfrm>
          <a:off x="0" y="0"/>
          <a:ext cx="0" cy="0"/>
          <a:chOff x="0" y="0"/>
          <a:chExt cx="0" cy="0"/>
        </a:xfrm>
      </p:grpSpPr>
      <p:sp>
        <p:nvSpPr>
          <p:cNvPr id="2154" name="Shape 2154"/>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a:t>
            </a:r>
          </a:p>
        </p:txBody>
      </p:sp>
      <p:sp>
        <p:nvSpPr>
          <p:cNvPr id="2155" name="Shape 2155"/>
          <p:cNvSpPr txBox="1"/>
          <p:nvPr>
            <p:ph idx="1" type="body"/>
          </p:nvPr>
        </p:nvSpPr>
        <p:spPr>
          <a:xfrm>
            <a:off x="685800" y="1676400"/>
            <a:ext cx="7772400" cy="990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Place the 3 oxygen atoms on a line.</a:t>
            </a:r>
          </a:p>
        </p:txBody>
      </p:sp>
      <p:sp>
        <p:nvSpPr>
          <p:cNvPr id="2156" name="Shape 2156"/>
          <p:cNvSpPr txBox="1"/>
          <p:nvPr/>
        </p:nvSpPr>
        <p:spPr>
          <a:xfrm>
            <a:off x="38862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57" name="Shape 2157"/>
          <p:cNvSpPr txBox="1"/>
          <p:nvPr/>
        </p:nvSpPr>
        <p:spPr>
          <a:xfrm>
            <a:off x="51054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58" name="Shape 2158"/>
          <p:cNvSpPr txBox="1"/>
          <p:nvPr/>
        </p:nvSpPr>
        <p:spPr>
          <a:xfrm>
            <a:off x="26670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6"/>
                                        </p:tgtEl>
                                        <p:attrNameLst>
                                          <p:attrName>style.visibility</p:attrName>
                                        </p:attrNameLst>
                                      </p:cBhvr>
                                      <p:to>
                                        <p:strVal val="visible"/>
                                      </p:to>
                                    </p:set>
                                    <p:animEffect filter="fade" transition="in">
                                      <p:cBhvr>
                                        <p:cTn dur="2000"/>
                                        <p:tgtEl>
                                          <p:spTgt spid="21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57"/>
                                        </p:tgtEl>
                                        <p:attrNameLst>
                                          <p:attrName>style.visibility</p:attrName>
                                        </p:attrNameLst>
                                      </p:cBhvr>
                                      <p:to>
                                        <p:strVal val="visible"/>
                                      </p:to>
                                    </p:set>
                                    <p:animEffect filter="fade" transition="in">
                                      <p:cBhvr>
                                        <p:cTn dur="2000"/>
                                        <p:tgtEl>
                                          <p:spTgt spid="2157"/>
                                        </p:tgtEl>
                                      </p:cBhvr>
                                    </p:animEffect>
                                  </p:childTnLst>
                                </p:cTn>
                              </p:par>
                              <p:par>
                                <p:cTn fill="hold" nodeType="withEffect" presetClass="entr" presetID="10" presetSubtype="0">
                                  <p:stCondLst>
                                    <p:cond delay="0"/>
                                  </p:stCondLst>
                                  <p:childTnLst>
                                    <p:set>
                                      <p:cBhvr>
                                        <p:cTn dur="1" fill="hold">
                                          <p:stCondLst>
                                            <p:cond delay="0"/>
                                          </p:stCondLst>
                                        </p:cTn>
                                        <p:tgtEl>
                                          <p:spTgt spid="2158"/>
                                        </p:tgtEl>
                                        <p:attrNameLst>
                                          <p:attrName>style.visibility</p:attrName>
                                        </p:attrNameLst>
                                      </p:cBhvr>
                                      <p:to>
                                        <p:strVal val="visible"/>
                                      </p:to>
                                    </p:set>
                                    <p:animEffect filter="fade" transition="in">
                                      <p:cBhvr>
                                        <p:cTn dur="2000"/>
                                        <p:tgtEl>
                                          <p:spTgt spid="2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2" name="Shape 2162"/>
        <p:cNvGrpSpPr/>
        <p:nvPr/>
      </p:nvGrpSpPr>
      <p:grpSpPr>
        <a:xfrm>
          <a:off x="0" y="0"/>
          <a:ext cx="0" cy="0"/>
          <a:chOff x="0" y="0"/>
          <a:chExt cx="0" cy="0"/>
        </a:xfrm>
      </p:grpSpPr>
      <p:sp>
        <p:nvSpPr>
          <p:cNvPr id="2163" name="Shape 2163"/>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a:t>
            </a:r>
          </a:p>
        </p:txBody>
      </p:sp>
      <p:sp>
        <p:nvSpPr>
          <p:cNvPr id="2164" name="Shape 2164"/>
          <p:cNvSpPr txBox="1"/>
          <p:nvPr>
            <p:ph idx="1" type="body"/>
          </p:nvPr>
        </p:nvSpPr>
        <p:spPr>
          <a:xfrm>
            <a:off x="685800" y="1676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Connect the elements with a single line (a single bond).</a:t>
            </a:r>
          </a:p>
        </p:txBody>
      </p:sp>
      <p:sp>
        <p:nvSpPr>
          <p:cNvPr id="2165" name="Shape 2165"/>
          <p:cNvSpPr txBox="1"/>
          <p:nvPr/>
        </p:nvSpPr>
        <p:spPr>
          <a:xfrm>
            <a:off x="38862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66" name="Shape 2166"/>
          <p:cNvSpPr txBox="1"/>
          <p:nvPr/>
        </p:nvSpPr>
        <p:spPr>
          <a:xfrm>
            <a:off x="762000" y="4343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You have only used 2 of your calculated 3 bonds, so you need to double up one side.</a:t>
            </a:r>
          </a:p>
        </p:txBody>
      </p:sp>
      <p:sp>
        <p:nvSpPr>
          <p:cNvPr id="2167" name="Shape 2167"/>
          <p:cNvSpPr txBox="1"/>
          <p:nvPr/>
        </p:nvSpPr>
        <p:spPr>
          <a:xfrm>
            <a:off x="51054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68" name="Shape 2168"/>
          <p:cNvSpPr txBox="1"/>
          <p:nvPr/>
        </p:nvSpPr>
        <p:spPr>
          <a:xfrm>
            <a:off x="26670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2169" name="Shape 2169"/>
          <p:cNvCxnSpPr/>
          <p:nvPr/>
        </p:nvCxnSpPr>
        <p:spPr>
          <a:xfrm>
            <a:off x="3733800" y="3505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2170" name="Shape 2170"/>
          <p:cNvCxnSpPr/>
          <p:nvPr/>
        </p:nvCxnSpPr>
        <p:spPr>
          <a:xfrm>
            <a:off x="4953000" y="3505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2171" name="Shape 2171"/>
          <p:cNvCxnSpPr/>
          <p:nvPr/>
        </p:nvCxnSpPr>
        <p:spPr>
          <a:xfrm>
            <a:off x="3733800" y="3352800"/>
            <a:ext cx="457200" cy="0"/>
          </a:xfrm>
          <a:prstGeom prst="straightConnector1">
            <a:avLst/>
          </a:prstGeom>
          <a:noFill/>
          <a:ln cap="flat" cmpd="sng" w="38100">
            <a:solidFill>
              <a:schemeClr val="lt1"/>
            </a:solidFill>
            <a:prstDash val="solid"/>
            <a:miter/>
            <a:headEnd len="med" w="med" type="none"/>
            <a:tailEnd len="med" w="med" type="non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9"/>
                                        </p:tgtEl>
                                        <p:attrNameLst>
                                          <p:attrName>style.visibility</p:attrName>
                                        </p:attrNameLst>
                                      </p:cBhvr>
                                      <p:to>
                                        <p:strVal val="visible"/>
                                      </p:to>
                                    </p:set>
                                    <p:animEffect filter="fade" transition="in">
                                      <p:cBhvr>
                                        <p:cTn dur="2000"/>
                                        <p:tgtEl>
                                          <p:spTgt spid="2169"/>
                                        </p:tgtEl>
                                      </p:cBhvr>
                                    </p:animEffect>
                                  </p:childTnLst>
                                </p:cTn>
                              </p:par>
                              <p:par>
                                <p:cTn fill="hold" nodeType="withEffect" presetClass="entr" presetID="10" presetSubtype="0">
                                  <p:stCondLst>
                                    <p:cond delay="0"/>
                                  </p:stCondLst>
                                  <p:childTnLst>
                                    <p:set>
                                      <p:cBhvr>
                                        <p:cTn dur="1" fill="hold">
                                          <p:stCondLst>
                                            <p:cond delay="0"/>
                                          </p:stCondLst>
                                        </p:cTn>
                                        <p:tgtEl>
                                          <p:spTgt spid="2170"/>
                                        </p:tgtEl>
                                        <p:attrNameLst>
                                          <p:attrName>style.visibility</p:attrName>
                                        </p:attrNameLst>
                                      </p:cBhvr>
                                      <p:to>
                                        <p:strVal val="visible"/>
                                      </p:to>
                                    </p:set>
                                    <p:animEffect filter="fade" transition="in">
                                      <p:cBhvr>
                                        <p:cTn dur="2000"/>
                                        <p:tgtEl>
                                          <p:spTgt spid="2170"/>
                                        </p:tgtEl>
                                      </p:cBhvr>
                                    </p:animEffect>
                                  </p:childTnLst>
                                </p:cTn>
                              </p:par>
                              <p:par>
                                <p:cTn fill="hold" nodeType="withEffect" presetClass="entr" presetID="10" presetSubtype="0">
                                  <p:stCondLst>
                                    <p:cond delay="0"/>
                                  </p:stCondLst>
                                  <p:childTnLst>
                                    <p:set>
                                      <p:cBhvr>
                                        <p:cTn dur="1" fill="hold">
                                          <p:stCondLst>
                                            <p:cond delay="0"/>
                                          </p:stCondLst>
                                        </p:cTn>
                                        <p:tgtEl>
                                          <p:spTgt spid="2171"/>
                                        </p:tgtEl>
                                        <p:attrNameLst>
                                          <p:attrName>style.visibility</p:attrName>
                                        </p:attrNameLst>
                                      </p:cBhvr>
                                      <p:to>
                                        <p:strVal val="visible"/>
                                      </p:to>
                                    </p:set>
                                    <p:animEffect filter="fade" transition="in">
                                      <p:cBhvr>
                                        <p:cTn dur="2000"/>
                                        <p:tgtEl>
                                          <p:spTgt spid="2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5" name="Shape 2175"/>
        <p:cNvGrpSpPr/>
        <p:nvPr/>
      </p:nvGrpSpPr>
      <p:grpSpPr>
        <a:xfrm>
          <a:off x="0" y="0"/>
          <a:ext cx="0" cy="0"/>
          <a:chOff x="0" y="0"/>
          <a:chExt cx="0" cy="0"/>
        </a:xfrm>
      </p:grpSpPr>
      <p:sp>
        <p:nvSpPr>
          <p:cNvPr id="2176" name="Shape 2176"/>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a:t>
            </a:r>
          </a:p>
        </p:txBody>
      </p:sp>
      <p:sp>
        <p:nvSpPr>
          <p:cNvPr id="2177" name="Shape 2177"/>
          <p:cNvSpPr txBox="1"/>
          <p:nvPr>
            <p:ph idx="1" type="body"/>
          </p:nvPr>
        </p:nvSpPr>
        <p:spPr>
          <a:xfrm>
            <a:off x="685800" y="1676400"/>
            <a:ext cx="7772400" cy="9905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But you could have doubled the left side!</a:t>
            </a:r>
          </a:p>
        </p:txBody>
      </p:sp>
      <p:sp>
        <p:nvSpPr>
          <p:cNvPr id="2178" name="Shape 2178"/>
          <p:cNvSpPr txBox="1"/>
          <p:nvPr/>
        </p:nvSpPr>
        <p:spPr>
          <a:xfrm>
            <a:off x="38862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79" name="Shape 2179"/>
          <p:cNvSpPr txBox="1"/>
          <p:nvPr/>
        </p:nvSpPr>
        <p:spPr>
          <a:xfrm>
            <a:off x="51054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80" name="Shape 2180"/>
          <p:cNvSpPr txBox="1"/>
          <p:nvPr/>
        </p:nvSpPr>
        <p:spPr>
          <a:xfrm>
            <a:off x="2667000" y="29718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2181" name="Shape 2181"/>
          <p:cNvCxnSpPr/>
          <p:nvPr/>
        </p:nvCxnSpPr>
        <p:spPr>
          <a:xfrm>
            <a:off x="3733800" y="3505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2182" name="Shape 2182"/>
          <p:cNvCxnSpPr/>
          <p:nvPr/>
        </p:nvCxnSpPr>
        <p:spPr>
          <a:xfrm>
            <a:off x="4953000" y="3505200"/>
            <a:ext cx="457200" cy="0"/>
          </a:xfrm>
          <a:prstGeom prst="straightConnector1">
            <a:avLst/>
          </a:prstGeom>
          <a:noFill/>
          <a:ln cap="flat" cmpd="sng" w="38100">
            <a:solidFill>
              <a:schemeClr val="lt1"/>
            </a:solidFill>
            <a:prstDash val="solid"/>
            <a:miter/>
            <a:headEnd len="med" w="med" type="none"/>
            <a:tailEnd len="med" w="med" type="none"/>
          </a:ln>
        </p:spPr>
      </p:cxnSp>
      <p:cxnSp>
        <p:nvCxnSpPr>
          <p:cNvPr id="2183" name="Shape 2183"/>
          <p:cNvCxnSpPr/>
          <p:nvPr/>
        </p:nvCxnSpPr>
        <p:spPr>
          <a:xfrm>
            <a:off x="4953000" y="3352800"/>
            <a:ext cx="457200" cy="0"/>
          </a:xfrm>
          <a:prstGeom prst="straightConnector1">
            <a:avLst/>
          </a:prstGeom>
          <a:noFill/>
          <a:ln cap="flat" cmpd="sng" w="38100">
            <a:solidFill>
              <a:schemeClr val="lt1"/>
            </a:solidFill>
            <a:prstDash val="solid"/>
            <a:miter/>
            <a:headEnd len="med" w="med" type="none"/>
            <a:tailEnd len="med" w="med" type="non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1"/>
                                        </p:tgtEl>
                                        <p:attrNameLst>
                                          <p:attrName>style.visibility</p:attrName>
                                        </p:attrNameLst>
                                      </p:cBhvr>
                                      <p:to>
                                        <p:strVal val="visible"/>
                                      </p:to>
                                    </p:set>
                                    <p:animEffect filter="fade" transition="in">
                                      <p:cBhvr>
                                        <p:cTn dur="2000"/>
                                        <p:tgtEl>
                                          <p:spTgt spid="2181"/>
                                        </p:tgtEl>
                                      </p:cBhvr>
                                    </p:animEffect>
                                  </p:childTnLst>
                                </p:cTn>
                              </p:par>
                              <p:par>
                                <p:cTn fill="hold" nodeType="withEffect" presetClass="entr" presetID="10" presetSubtype="0">
                                  <p:stCondLst>
                                    <p:cond delay="0"/>
                                  </p:stCondLst>
                                  <p:childTnLst>
                                    <p:set>
                                      <p:cBhvr>
                                        <p:cTn dur="1" fill="hold">
                                          <p:stCondLst>
                                            <p:cond delay="0"/>
                                          </p:stCondLst>
                                        </p:cTn>
                                        <p:tgtEl>
                                          <p:spTgt spid="2182"/>
                                        </p:tgtEl>
                                        <p:attrNameLst>
                                          <p:attrName>style.visibility</p:attrName>
                                        </p:attrNameLst>
                                      </p:cBhvr>
                                      <p:to>
                                        <p:strVal val="visible"/>
                                      </p:to>
                                    </p:set>
                                    <p:animEffect filter="fade" transition="in">
                                      <p:cBhvr>
                                        <p:cTn dur="2000"/>
                                        <p:tgtEl>
                                          <p:spTgt spid="218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83"/>
                                        </p:tgtEl>
                                        <p:attrNameLst>
                                          <p:attrName>style.visibility</p:attrName>
                                        </p:attrNameLst>
                                      </p:cBhvr>
                                      <p:to>
                                        <p:strVal val="visible"/>
                                      </p:to>
                                    </p:set>
                                    <p:animEffect filter="fade" transition="in">
                                      <p:cBhvr>
                                        <p:cTn dur="2000"/>
                                        <p:tgtEl>
                                          <p:spTgt spid="2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7" name="Shape 2187"/>
        <p:cNvGrpSpPr/>
        <p:nvPr/>
      </p:nvGrpSpPr>
      <p:grpSpPr>
        <a:xfrm>
          <a:off x="0" y="0"/>
          <a:ext cx="0" cy="0"/>
          <a:chOff x="0" y="0"/>
          <a:chExt cx="0" cy="0"/>
        </a:xfrm>
      </p:grpSpPr>
      <p:sp>
        <p:nvSpPr>
          <p:cNvPr id="2188" name="Shape 2188"/>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a:t>
            </a:r>
          </a:p>
        </p:txBody>
      </p:sp>
      <p:sp>
        <p:nvSpPr>
          <p:cNvPr id="2189" name="Shape 2189"/>
          <p:cNvSpPr txBox="1"/>
          <p:nvPr>
            <p:ph idx="1" type="body"/>
          </p:nvPr>
        </p:nvSpPr>
        <p:spPr>
          <a:xfrm>
            <a:off x="609600" y="1828800"/>
            <a:ext cx="7772400" cy="17526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Look at the oxygen that has a single line attached.  6 extra electrons are needed around these oxygen atoms.</a:t>
            </a:r>
          </a:p>
        </p:txBody>
      </p:sp>
      <p:sp>
        <p:nvSpPr>
          <p:cNvPr id="2190" name="Shape 2190"/>
          <p:cNvSpPr txBox="1"/>
          <p:nvPr/>
        </p:nvSpPr>
        <p:spPr>
          <a:xfrm>
            <a:off x="1752600" y="3810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91" name="Shape 2191"/>
          <p:cNvSpPr txBox="1"/>
          <p:nvPr/>
        </p:nvSpPr>
        <p:spPr>
          <a:xfrm>
            <a:off x="2971800" y="3810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92" name="Shape 2192"/>
          <p:cNvSpPr txBox="1"/>
          <p:nvPr/>
        </p:nvSpPr>
        <p:spPr>
          <a:xfrm>
            <a:off x="533400" y="3810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2193" name="Shape 2193"/>
          <p:cNvCxnSpPr/>
          <p:nvPr/>
        </p:nvCxnSpPr>
        <p:spPr>
          <a:xfrm>
            <a:off x="1600200" y="43434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194" name="Shape 2194"/>
          <p:cNvCxnSpPr/>
          <p:nvPr/>
        </p:nvCxnSpPr>
        <p:spPr>
          <a:xfrm>
            <a:off x="2819400" y="43434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195" name="Shape 2195"/>
          <p:cNvCxnSpPr/>
          <p:nvPr/>
        </p:nvCxnSpPr>
        <p:spPr>
          <a:xfrm flipH="1" rot="10800000">
            <a:off x="2819400" y="41910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196" name="Shape 2196"/>
          <p:cNvCxnSpPr/>
          <p:nvPr/>
        </p:nvCxnSpPr>
        <p:spPr>
          <a:xfrm>
            <a:off x="4191000" y="4343400"/>
            <a:ext cx="609599" cy="1587"/>
          </a:xfrm>
          <a:prstGeom prst="straightConnector1">
            <a:avLst/>
          </a:prstGeom>
          <a:noFill/>
          <a:ln cap="flat" cmpd="sng" w="38100">
            <a:solidFill>
              <a:schemeClr val="lt1"/>
            </a:solidFill>
            <a:prstDash val="solid"/>
            <a:miter/>
            <a:headEnd len="lg" w="lg" type="triangle"/>
            <a:tailEnd len="lg" w="lg" type="triangle"/>
          </a:ln>
        </p:spPr>
      </p:cxnSp>
      <p:sp>
        <p:nvSpPr>
          <p:cNvPr id="2197" name="Shape 2197"/>
          <p:cNvSpPr txBox="1"/>
          <p:nvPr/>
        </p:nvSpPr>
        <p:spPr>
          <a:xfrm>
            <a:off x="4724400" y="3810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98" name="Shape 2198"/>
          <p:cNvSpPr txBox="1"/>
          <p:nvPr/>
        </p:nvSpPr>
        <p:spPr>
          <a:xfrm>
            <a:off x="5943600" y="3810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199" name="Shape 2199"/>
          <p:cNvSpPr txBox="1"/>
          <p:nvPr/>
        </p:nvSpPr>
        <p:spPr>
          <a:xfrm>
            <a:off x="7162800" y="3810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2200" name="Shape 2200"/>
          <p:cNvCxnSpPr/>
          <p:nvPr/>
        </p:nvCxnSpPr>
        <p:spPr>
          <a:xfrm>
            <a:off x="5791200" y="44196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01" name="Shape 2201"/>
          <p:cNvCxnSpPr/>
          <p:nvPr/>
        </p:nvCxnSpPr>
        <p:spPr>
          <a:xfrm>
            <a:off x="7010400" y="44196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02" name="Shape 2202"/>
          <p:cNvCxnSpPr/>
          <p:nvPr/>
        </p:nvCxnSpPr>
        <p:spPr>
          <a:xfrm>
            <a:off x="7010400" y="4267200"/>
            <a:ext cx="457200" cy="1587"/>
          </a:xfrm>
          <a:prstGeom prst="straightConnector1">
            <a:avLst/>
          </a:prstGeom>
          <a:noFill/>
          <a:ln cap="flat" cmpd="sng" w="38100">
            <a:solidFill>
              <a:schemeClr val="lt1"/>
            </a:solidFill>
            <a:prstDash val="solid"/>
            <a:miter/>
            <a:headEnd len="med" w="med" type="none"/>
            <a:tailEnd len="med" w="med" type="none"/>
          </a:ln>
        </p:spPr>
      </p:cxnSp>
      <p:sp>
        <p:nvSpPr>
          <p:cNvPr id="2203" name="Shape 2203"/>
          <p:cNvSpPr/>
          <p:nvPr/>
        </p:nvSpPr>
        <p:spPr>
          <a:xfrm>
            <a:off x="990600" y="3733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04" name="Shape 2204"/>
          <p:cNvSpPr/>
          <p:nvPr/>
        </p:nvSpPr>
        <p:spPr>
          <a:xfrm>
            <a:off x="1295400" y="3733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05" name="Shape 2205"/>
          <p:cNvSpPr/>
          <p:nvPr/>
        </p:nvSpPr>
        <p:spPr>
          <a:xfrm>
            <a:off x="6858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06" name="Shape 2206"/>
          <p:cNvSpPr/>
          <p:nvPr/>
        </p:nvSpPr>
        <p:spPr>
          <a:xfrm>
            <a:off x="685800" y="4343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07" name="Shape 2207"/>
          <p:cNvSpPr/>
          <p:nvPr/>
        </p:nvSpPr>
        <p:spPr>
          <a:xfrm>
            <a:off x="990600" y="4724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08" name="Shape 2208"/>
          <p:cNvSpPr/>
          <p:nvPr/>
        </p:nvSpPr>
        <p:spPr>
          <a:xfrm>
            <a:off x="1295400" y="4724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09" name="Shape 2209"/>
          <p:cNvSpPr/>
          <p:nvPr/>
        </p:nvSpPr>
        <p:spPr>
          <a:xfrm>
            <a:off x="5181600" y="3733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10" name="Shape 2210"/>
          <p:cNvSpPr/>
          <p:nvPr/>
        </p:nvSpPr>
        <p:spPr>
          <a:xfrm>
            <a:off x="5486400" y="3733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11" name="Shape 2211"/>
          <p:cNvSpPr/>
          <p:nvPr/>
        </p:nvSpPr>
        <p:spPr>
          <a:xfrm>
            <a:off x="48768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12" name="Shape 2212"/>
          <p:cNvSpPr/>
          <p:nvPr/>
        </p:nvSpPr>
        <p:spPr>
          <a:xfrm flipH="1" rot="10800000">
            <a:off x="4876800" y="44196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13" name="Shape 2213"/>
          <p:cNvSpPr/>
          <p:nvPr/>
        </p:nvSpPr>
        <p:spPr>
          <a:xfrm flipH="1" rot="10800000">
            <a:off x="5181600" y="4724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14" name="Shape 2214"/>
          <p:cNvSpPr/>
          <p:nvPr/>
        </p:nvSpPr>
        <p:spPr>
          <a:xfrm flipH="1" rot="10800000">
            <a:off x="5486400" y="4724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3"/>
                                        </p:tgtEl>
                                        <p:attrNameLst>
                                          <p:attrName>style.visibility</p:attrName>
                                        </p:attrNameLst>
                                      </p:cBhvr>
                                      <p:to>
                                        <p:strVal val="visible"/>
                                      </p:to>
                                    </p:set>
                                    <p:animEffect filter="fade" transition="in">
                                      <p:cBhvr>
                                        <p:cTn dur="2000"/>
                                        <p:tgtEl>
                                          <p:spTgt spid="220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04"/>
                                        </p:tgtEl>
                                        <p:attrNameLst>
                                          <p:attrName>style.visibility</p:attrName>
                                        </p:attrNameLst>
                                      </p:cBhvr>
                                      <p:to>
                                        <p:strVal val="visible"/>
                                      </p:to>
                                    </p:set>
                                    <p:animEffect filter="fade" transition="in">
                                      <p:cBhvr>
                                        <p:cTn dur="2000"/>
                                        <p:tgtEl>
                                          <p:spTgt spid="220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05"/>
                                        </p:tgtEl>
                                        <p:attrNameLst>
                                          <p:attrName>style.visibility</p:attrName>
                                        </p:attrNameLst>
                                      </p:cBhvr>
                                      <p:to>
                                        <p:strVal val="visible"/>
                                      </p:to>
                                    </p:set>
                                    <p:animEffect filter="fade" transition="in">
                                      <p:cBhvr>
                                        <p:cTn dur="2000"/>
                                        <p:tgtEl>
                                          <p:spTgt spid="2205"/>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206"/>
                                        </p:tgtEl>
                                        <p:attrNameLst>
                                          <p:attrName>style.visibility</p:attrName>
                                        </p:attrNameLst>
                                      </p:cBhvr>
                                      <p:to>
                                        <p:strVal val="visible"/>
                                      </p:to>
                                    </p:set>
                                    <p:animEffect filter="fade" transition="in">
                                      <p:cBhvr>
                                        <p:cTn dur="2000"/>
                                        <p:tgtEl>
                                          <p:spTgt spid="2206"/>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207"/>
                                        </p:tgtEl>
                                        <p:attrNameLst>
                                          <p:attrName>style.visibility</p:attrName>
                                        </p:attrNameLst>
                                      </p:cBhvr>
                                      <p:to>
                                        <p:strVal val="visible"/>
                                      </p:to>
                                    </p:set>
                                    <p:animEffect filter="fade" transition="in">
                                      <p:cBhvr>
                                        <p:cTn dur="2000"/>
                                        <p:tgtEl>
                                          <p:spTgt spid="2207"/>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208"/>
                                        </p:tgtEl>
                                        <p:attrNameLst>
                                          <p:attrName>style.visibility</p:attrName>
                                        </p:attrNameLst>
                                      </p:cBhvr>
                                      <p:to>
                                        <p:strVal val="visible"/>
                                      </p:to>
                                    </p:set>
                                    <p:animEffect filter="fade" transition="in">
                                      <p:cBhvr>
                                        <p:cTn dur="2000"/>
                                        <p:tgtEl>
                                          <p:spTgt spid="2208"/>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2209"/>
                                        </p:tgtEl>
                                        <p:attrNameLst>
                                          <p:attrName>style.visibility</p:attrName>
                                        </p:attrNameLst>
                                      </p:cBhvr>
                                      <p:to>
                                        <p:strVal val="visible"/>
                                      </p:to>
                                    </p:set>
                                    <p:animEffect filter="fade" transition="in">
                                      <p:cBhvr>
                                        <p:cTn dur="2000"/>
                                        <p:tgtEl>
                                          <p:spTgt spid="2209"/>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2210"/>
                                        </p:tgtEl>
                                        <p:attrNameLst>
                                          <p:attrName>style.visibility</p:attrName>
                                        </p:attrNameLst>
                                      </p:cBhvr>
                                      <p:to>
                                        <p:strVal val="visible"/>
                                      </p:to>
                                    </p:set>
                                    <p:animEffect filter="fade" transition="in">
                                      <p:cBhvr>
                                        <p:cTn dur="2000"/>
                                        <p:tgtEl>
                                          <p:spTgt spid="2210"/>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2211"/>
                                        </p:tgtEl>
                                        <p:attrNameLst>
                                          <p:attrName>style.visibility</p:attrName>
                                        </p:attrNameLst>
                                      </p:cBhvr>
                                      <p:to>
                                        <p:strVal val="visible"/>
                                      </p:to>
                                    </p:set>
                                    <p:animEffect filter="fade" transition="in">
                                      <p:cBhvr>
                                        <p:cTn dur="2000"/>
                                        <p:tgtEl>
                                          <p:spTgt spid="2211"/>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2212"/>
                                        </p:tgtEl>
                                        <p:attrNameLst>
                                          <p:attrName>style.visibility</p:attrName>
                                        </p:attrNameLst>
                                      </p:cBhvr>
                                      <p:to>
                                        <p:strVal val="visible"/>
                                      </p:to>
                                    </p:set>
                                    <p:animEffect filter="fade" transition="in">
                                      <p:cBhvr>
                                        <p:cTn dur="2000"/>
                                        <p:tgtEl>
                                          <p:spTgt spid="2212"/>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2213"/>
                                        </p:tgtEl>
                                        <p:attrNameLst>
                                          <p:attrName>style.visibility</p:attrName>
                                        </p:attrNameLst>
                                      </p:cBhvr>
                                      <p:to>
                                        <p:strVal val="visible"/>
                                      </p:to>
                                    </p:set>
                                    <p:animEffect filter="fade" transition="in">
                                      <p:cBhvr>
                                        <p:cTn dur="2000"/>
                                        <p:tgtEl>
                                          <p:spTgt spid="2213"/>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2214"/>
                                        </p:tgtEl>
                                        <p:attrNameLst>
                                          <p:attrName>style.visibility</p:attrName>
                                        </p:attrNameLst>
                                      </p:cBhvr>
                                      <p:to>
                                        <p:strVal val="visible"/>
                                      </p:to>
                                    </p:set>
                                    <p:animEffect filter="fade" transition="in">
                                      <p:cBhvr>
                                        <p:cTn dur="2000"/>
                                        <p:tgtEl>
                                          <p:spTgt spid="2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8" name="Shape 2218"/>
        <p:cNvGrpSpPr/>
        <p:nvPr/>
      </p:nvGrpSpPr>
      <p:grpSpPr>
        <a:xfrm>
          <a:off x="0" y="0"/>
          <a:ext cx="0" cy="0"/>
          <a:chOff x="0" y="0"/>
          <a:chExt cx="0" cy="0"/>
        </a:xfrm>
      </p:grpSpPr>
      <p:sp>
        <p:nvSpPr>
          <p:cNvPr id="2219" name="Shape 2219"/>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a:t>
            </a:r>
          </a:p>
        </p:txBody>
      </p:sp>
      <p:sp>
        <p:nvSpPr>
          <p:cNvPr id="2220" name="Shape 2220"/>
          <p:cNvSpPr txBox="1"/>
          <p:nvPr>
            <p:ph idx="1" type="body"/>
          </p:nvPr>
        </p:nvSpPr>
        <p:spPr>
          <a:xfrm>
            <a:off x="609600" y="1752600"/>
            <a:ext cx="7848599" cy="19049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Look at the oxygen in the center that has 3 lines attached.  2 extra electrons are needed around these oxygen atoms.</a:t>
            </a:r>
          </a:p>
        </p:txBody>
      </p:sp>
      <p:sp>
        <p:nvSpPr>
          <p:cNvPr id="2221" name="Shape 2221"/>
          <p:cNvSpPr txBox="1"/>
          <p:nvPr/>
        </p:nvSpPr>
        <p:spPr>
          <a:xfrm>
            <a:off x="17526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222" name="Shape 2222"/>
          <p:cNvSpPr txBox="1"/>
          <p:nvPr/>
        </p:nvSpPr>
        <p:spPr>
          <a:xfrm>
            <a:off x="29718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223" name="Shape 2223"/>
          <p:cNvSpPr txBox="1"/>
          <p:nvPr/>
        </p:nvSpPr>
        <p:spPr>
          <a:xfrm>
            <a:off x="5334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2224" name="Shape 2224"/>
          <p:cNvCxnSpPr/>
          <p:nvPr/>
        </p:nvCxnSpPr>
        <p:spPr>
          <a:xfrm>
            <a:off x="1600200" y="47244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25" name="Shape 2225"/>
          <p:cNvCxnSpPr/>
          <p:nvPr/>
        </p:nvCxnSpPr>
        <p:spPr>
          <a:xfrm>
            <a:off x="2819400" y="47244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26" name="Shape 2226"/>
          <p:cNvCxnSpPr/>
          <p:nvPr/>
        </p:nvCxnSpPr>
        <p:spPr>
          <a:xfrm flipH="1" rot="10800000">
            <a:off x="2819400" y="45720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27" name="Shape 2227"/>
          <p:cNvCxnSpPr/>
          <p:nvPr/>
        </p:nvCxnSpPr>
        <p:spPr>
          <a:xfrm>
            <a:off x="4191000" y="4724400"/>
            <a:ext cx="609599" cy="1587"/>
          </a:xfrm>
          <a:prstGeom prst="straightConnector1">
            <a:avLst/>
          </a:prstGeom>
          <a:noFill/>
          <a:ln cap="flat" cmpd="sng" w="38100">
            <a:solidFill>
              <a:schemeClr val="lt1"/>
            </a:solidFill>
            <a:prstDash val="solid"/>
            <a:miter/>
            <a:headEnd len="lg" w="lg" type="triangle"/>
            <a:tailEnd len="lg" w="lg" type="triangle"/>
          </a:ln>
        </p:spPr>
      </p:cxnSp>
      <p:sp>
        <p:nvSpPr>
          <p:cNvPr id="2228" name="Shape 2228"/>
          <p:cNvSpPr txBox="1"/>
          <p:nvPr/>
        </p:nvSpPr>
        <p:spPr>
          <a:xfrm>
            <a:off x="47244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229" name="Shape 2229"/>
          <p:cNvSpPr txBox="1"/>
          <p:nvPr/>
        </p:nvSpPr>
        <p:spPr>
          <a:xfrm>
            <a:off x="59436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230" name="Shape 2230"/>
          <p:cNvSpPr txBox="1"/>
          <p:nvPr/>
        </p:nvSpPr>
        <p:spPr>
          <a:xfrm>
            <a:off x="71628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2231" name="Shape 2231"/>
          <p:cNvCxnSpPr/>
          <p:nvPr/>
        </p:nvCxnSpPr>
        <p:spPr>
          <a:xfrm>
            <a:off x="5791200" y="48006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32" name="Shape 2232"/>
          <p:cNvCxnSpPr/>
          <p:nvPr/>
        </p:nvCxnSpPr>
        <p:spPr>
          <a:xfrm>
            <a:off x="7010400" y="48006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33" name="Shape 2233"/>
          <p:cNvCxnSpPr/>
          <p:nvPr/>
        </p:nvCxnSpPr>
        <p:spPr>
          <a:xfrm>
            <a:off x="7010400" y="4648200"/>
            <a:ext cx="457200" cy="1587"/>
          </a:xfrm>
          <a:prstGeom prst="straightConnector1">
            <a:avLst/>
          </a:prstGeom>
          <a:noFill/>
          <a:ln cap="flat" cmpd="sng" w="38100">
            <a:solidFill>
              <a:schemeClr val="lt1"/>
            </a:solidFill>
            <a:prstDash val="solid"/>
            <a:miter/>
            <a:headEnd len="med" w="med" type="none"/>
            <a:tailEnd len="med" w="med" type="none"/>
          </a:ln>
        </p:spPr>
      </p:cxnSp>
      <p:sp>
        <p:nvSpPr>
          <p:cNvPr id="2234" name="Shape 2234"/>
          <p:cNvSpPr/>
          <p:nvPr/>
        </p:nvSpPr>
        <p:spPr>
          <a:xfrm>
            <a:off x="9906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35" name="Shape 2235"/>
          <p:cNvSpPr/>
          <p:nvPr/>
        </p:nvSpPr>
        <p:spPr>
          <a:xfrm>
            <a:off x="12954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36" name="Shape 2236"/>
          <p:cNvSpPr/>
          <p:nvPr/>
        </p:nvSpPr>
        <p:spPr>
          <a:xfrm>
            <a:off x="685800" y="4495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37" name="Shape 2237"/>
          <p:cNvSpPr/>
          <p:nvPr/>
        </p:nvSpPr>
        <p:spPr>
          <a:xfrm>
            <a:off x="685800" y="4724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38" name="Shape 2238"/>
          <p:cNvSpPr/>
          <p:nvPr/>
        </p:nvSpPr>
        <p:spPr>
          <a:xfrm>
            <a:off x="9906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39" name="Shape 2239"/>
          <p:cNvSpPr/>
          <p:nvPr/>
        </p:nvSpPr>
        <p:spPr>
          <a:xfrm>
            <a:off x="12954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0" name="Shape 2240"/>
          <p:cNvSpPr/>
          <p:nvPr/>
        </p:nvSpPr>
        <p:spPr>
          <a:xfrm>
            <a:off x="51816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1" name="Shape 2241"/>
          <p:cNvSpPr/>
          <p:nvPr/>
        </p:nvSpPr>
        <p:spPr>
          <a:xfrm>
            <a:off x="54864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2" name="Shape 2242"/>
          <p:cNvSpPr/>
          <p:nvPr/>
        </p:nvSpPr>
        <p:spPr>
          <a:xfrm>
            <a:off x="4876800" y="4495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3" name="Shape 2243"/>
          <p:cNvSpPr/>
          <p:nvPr/>
        </p:nvSpPr>
        <p:spPr>
          <a:xfrm flipH="1" rot="10800000">
            <a:off x="4876800" y="48006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4" name="Shape 2244"/>
          <p:cNvSpPr/>
          <p:nvPr/>
        </p:nvSpPr>
        <p:spPr>
          <a:xfrm flipH="1" rot="10800000">
            <a:off x="51816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5" name="Shape 2245"/>
          <p:cNvSpPr/>
          <p:nvPr/>
        </p:nvSpPr>
        <p:spPr>
          <a:xfrm flipH="1" rot="10800000">
            <a:off x="54864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6" name="Shape 2246"/>
          <p:cNvSpPr/>
          <p:nvPr/>
        </p:nvSpPr>
        <p:spPr>
          <a:xfrm>
            <a:off x="22098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7" name="Shape 2247"/>
          <p:cNvSpPr/>
          <p:nvPr/>
        </p:nvSpPr>
        <p:spPr>
          <a:xfrm>
            <a:off x="25146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8" name="Shape 2248"/>
          <p:cNvSpPr/>
          <p:nvPr/>
        </p:nvSpPr>
        <p:spPr>
          <a:xfrm rot="10800000">
            <a:off x="64008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49" name="Shape 2249"/>
          <p:cNvSpPr/>
          <p:nvPr/>
        </p:nvSpPr>
        <p:spPr>
          <a:xfrm rot="10800000">
            <a:off x="67056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6"/>
                                        </p:tgtEl>
                                        <p:attrNameLst>
                                          <p:attrName>style.visibility</p:attrName>
                                        </p:attrNameLst>
                                      </p:cBhvr>
                                      <p:to>
                                        <p:strVal val="visible"/>
                                      </p:to>
                                    </p:set>
                                    <p:animEffect filter="fade" transition="in">
                                      <p:cBhvr>
                                        <p:cTn dur="2000"/>
                                        <p:tgtEl>
                                          <p:spTgt spid="22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47"/>
                                        </p:tgtEl>
                                        <p:attrNameLst>
                                          <p:attrName>style.visibility</p:attrName>
                                        </p:attrNameLst>
                                      </p:cBhvr>
                                      <p:to>
                                        <p:strVal val="visible"/>
                                      </p:to>
                                    </p:set>
                                    <p:animEffect filter="fade" transition="in">
                                      <p:cBhvr>
                                        <p:cTn dur="2000"/>
                                        <p:tgtEl>
                                          <p:spTgt spid="224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48"/>
                                        </p:tgtEl>
                                        <p:attrNameLst>
                                          <p:attrName>style.visibility</p:attrName>
                                        </p:attrNameLst>
                                      </p:cBhvr>
                                      <p:to>
                                        <p:strVal val="visible"/>
                                      </p:to>
                                    </p:set>
                                    <p:animEffect filter="fade" transition="in">
                                      <p:cBhvr>
                                        <p:cTn dur="2000"/>
                                        <p:tgtEl>
                                          <p:spTgt spid="2248"/>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249"/>
                                        </p:tgtEl>
                                        <p:attrNameLst>
                                          <p:attrName>style.visibility</p:attrName>
                                        </p:attrNameLst>
                                      </p:cBhvr>
                                      <p:to>
                                        <p:strVal val="visible"/>
                                      </p:to>
                                    </p:set>
                                    <p:animEffect filter="fade" transition="in">
                                      <p:cBhvr>
                                        <p:cTn dur="2000"/>
                                        <p:tgtEl>
                                          <p:spTgt spid="2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3" name="Shape 2253"/>
        <p:cNvGrpSpPr/>
        <p:nvPr/>
      </p:nvGrpSpPr>
      <p:grpSpPr>
        <a:xfrm>
          <a:off x="0" y="0"/>
          <a:ext cx="0" cy="0"/>
          <a:chOff x="0" y="0"/>
          <a:chExt cx="0" cy="0"/>
        </a:xfrm>
      </p:grpSpPr>
      <p:sp>
        <p:nvSpPr>
          <p:cNvPr id="2254" name="Shape 2254"/>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Ozone</a:t>
            </a:r>
          </a:p>
        </p:txBody>
      </p:sp>
      <p:sp>
        <p:nvSpPr>
          <p:cNvPr id="2255" name="Shape 2255"/>
          <p:cNvSpPr txBox="1"/>
          <p:nvPr>
            <p:ph idx="1" type="body"/>
          </p:nvPr>
        </p:nvSpPr>
        <p:spPr>
          <a:xfrm>
            <a:off x="609600" y="1752600"/>
            <a:ext cx="7848599" cy="19049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Look at the oxygen in the center that has 2 lines attached.  4 extra electrons are needed around these oxygen atoms.</a:t>
            </a:r>
          </a:p>
        </p:txBody>
      </p:sp>
      <p:sp>
        <p:nvSpPr>
          <p:cNvPr id="2256" name="Shape 2256"/>
          <p:cNvSpPr txBox="1"/>
          <p:nvPr/>
        </p:nvSpPr>
        <p:spPr>
          <a:xfrm>
            <a:off x="17526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257" name="Shape 2257"/>
          <p:cNvSpPr txBox="1"/>
          <p:nvPr/>
        </p:nvSpPr>
        <p:spPr>
          <a:xfrm>
            <a:off x="29718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258" name="Shape 2258"/>
          <p:cNvSpPr txBox="1"/>
          <p:nvPr/>
        </p:nvSpPr>
        <p:spPr>
          <a:xfrm>
            <a:off x="5334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2259" name="Shape 2259"/>
          <p:cNvCxnSpPr/>
          <p:nvPr/>
        </p:nvCxnSpPr>
        <p:spPr>
          <a:xfrm>
            <a:off x="1600200" y="47244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60" name="Shape 2260"/>
          <p:cNvCxnSpPr/>
          <p:nvPr/>
        </p:nvCxnSpPr>
        <p:spPr>
          <a:xfrm>
            <a:off x="2819400" y="47244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61" name="Shape 2261"/>
          <p:cNvCxnSpPr/>
          <p:nvPr/>
        </p:nvCxnSpPr>
        <p:spPr>
          <a:xfrm flipH="1" rot="10800000">
            <a:off x="2819400" y="45720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62" name="Shape 2262"/>
          <p:cNvCxnSpPr/>
          <p:nvPr/>
        </p:nvCxnSpPr>
        <p:spPr>
          <a:xfrm>
            <a:off x="4191000" y="4724400"/>
            <a:ext cx="609599" cy="1587"/>
          </a:xfrm>
          <a:prstGeom prst="straightConnector1">
            <a:avLst/>
          </a:prstGeom>
          <a:noFill/>
          <a:ln cap="flat" cmpd="sng" w="38100">
            <a:solidFill>
              <a:schemeClr val="lt1"/>
            </a:solidFill>
            <a:prstDash val="solid"/>
            <a:miter/>
            <a:headEnd len="lg" w="lg" type="triangle"/>
            <a:tailEnd len="lg" w="lg" type="triangle"/>
          </a:ln>
        </p:spPr>
      </p:cxnSp>
      <p:sp>
        <p:nvSpPr>
          <p:cNvPr id="2263" name="Shape 2263"/>
          <p:cNvSpPr txBox="1"/>
          <p:nvPr/>
        </p:nvSpPr>
        <p:spPr>
          <a:xfrm>
            <a:off x="47244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264" name="Shape 2264"/>
          <p:cNvSpPr txBox="1"/>
          <p:nvPr/>
        </p:nvSpPr>
        <p:spPr>
          <a:xfrm>
            <a:off x="59436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sp>
        <p:nvSpPr>
          <p:cNvPr id="2265" name="Shape 2265"/>
          <p:cNvSpPr txBox="1"/>
          <p:nvPr/>
        </p:nvSpPr>
        <p:spPr>
          <a:xfrm>
            <a:off x="7162800" y="4191000"/>
            <a:ext cx="1371599"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6000" u="none">
                <a:solidFill>
                  <a:schemeClr val="lt1"/>
                </a:solidFill>
                <a:latin typeface="Arial"/>
                <a:ea typeface="Arial"/>
                <a:cs typeface="Arial"/>
                <a:sym typeface="Arial"/>
              </a:rPr>
              <a:t>O</a:t>
            </a:r>
          </a:p>
        </p:txBody>
      </p:sp>
      <p:cxnSp>
        <p:nvCxnSpPr>
          <p:cNvPr id="2266" name="Shape 2266"/>
          <p:cNvCxnSpPr/>
          <p:nvPr/>
        </p:nvCxnSpPr>
        <p:spPr>
          <a:xfrm>
            <a:off x="5791200" y="48006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67" name="Shape 2267"/>
          <p:cNvCxnSpPr/>
          <p:nvPr/>
        </p:nvCxnSpPr>
        <p:spPr>
          <a:xfrm>
            <a:off x="7010400" y="4800600"/>
            <a:ext cx="457200" cy="1587"/>
          </a:xfrm>
          <a:prstGeom prst="straightConnector1">
            <a:avLst/>
          </a:prstGeom>
          <a:noFill/>
          <a:ln cap="flat" cmpd="sng" w="38100">
            <a:solidFill>
              <a:schemeClr val="lt1"/>
            </a:solidFill>
            <a:prstDash val="solid"/>
            <a:miter/>
            <a:headEnd len="med" w="med" type="none"/>
            <a:tailEnd len="med" w="med" type="none"/>
          </a:ln>
        </p:spPr>
      </p:cxnSp>
      <p:cxnSp>
        <p:nvCxnSpPr>
          <p:cNvPr id="2268" name="Shape 2268"/>
          <p:cNvCxnSpPr/>
          <p:nvPr/>
        </p:nvCxnSpPr>
        <p:spPr>
          <a:xfrm>
            <a:off x="7010400" y="4648200"/>
            <a:ext cx="457200" cy="1587"/>
          </a:xfrm>
          <a:prstGeom prst="straightConnector1">
            <a:avLst/>
          </a:prstGeom>
          <a:noFill/>
          <a:ln cap="flat" cmpd="sng" w="38100">
            <a:solidFill>
              <a:schemeClr val="lt1"/>
            </a:solidFill>
            <a:prstDash val="solid"/>
            <a:miter/>
            <a:headEnd len="med" w="med" type="none"/>
            <a:tailEnd len="med" w="med" type="none"/>
          </a:ln>
        </p:spPr>
      </p:cxnSp>
      <p:sp>
        <p:nvSpPr>
          <p:cNvPr id="2269" name="Shape 2269"/>
          <p:cNvSpPr/>
          <p:nvPr/>
        </p:nvSpPr>
        <p:spPr>
          <a:xfrm>
            <a:off x="9906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0" name="Shape 2270"/>
          <p:cNvSpPr/>
          <p:nvPr/>
        </p:nvSpPr>
        <p:spPr>
          <a:xfrm>
            <a:off x="12954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1" name="Shape 2271"/>
          <p:cNvSpPr/>
          <p:nvPr/>
        </p:nvSpPr>
        <p:spPr>
          <a:xfrm>
            <a:off x="685800" y="4495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2" name="Shape 2272"/>
          <p:cNvSpPr/>
          <p:nvPr/>
        </p:nvSpPr>
        <p:spPr>
          <a:xfrm>
            <a:off x="685800" y="4724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3" name="Shape 2273"/>
          <p:cNvSpPr/>
          <p:nvPr/>
        </p:nvSpPr>
        <p:spPr>
          <a:xfrm>
            <a:off x="9906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4" name="Shape 2274"/>
          <p:cNvSpPr/>
          <p:nvPr/>
        </p:nvSpPr>
        <p:spPr>
          <a:xfrm>
            <a:off x="12954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5" name="Shape 2275"/>
          <p:cNvSpPr/>
          <p:nvPr/>
        </p:nvSpPr>
        <p:spPr>
          <a:xfrm>
            <a:off x="51816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6" name="Shape 2276"/>
          <p:cNvSpPr/>
          <p:nvPr/>
        </p:nvSpPr>
        <p:spPr>
          <a:xfrm>
            <a:off x="54864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7" name="Shape 2277"/>
          <p:cNvSpPr/>
          <p:nvPr/>
        </p:nvSpPr>
        <p:spPr>
          <a:xfrm>
            <a:off x="4876800" y="4495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8" name="Shape 2278"/>
          <p:cNvSpPr/>
          <p:nvPr/>
        </p:nvSpPr>
        <p:spPr>
          <a:xfrm flipH="1" rot="10800000">
            <a:off x="4876800" y="48006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79" name="Shape 2279"/>
          <p:cNvSpPr/>
          <p:nvPr/>
        </p:nvSpPr>
        <p:spPr>
          <a:xfrm flipH="1" rot="10800000">
            <a:off x="51816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0" name="Shape 2280"/>
          <p:cNvSpPr/>
          <p:nvPr/>
        </p:nvSpPr>
        <p:spPr>
          <a:xfrm flipH="1" rot="10800000">
            <a:off x="54864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1" name="Shape 2281"/>
          <p:cNvSpPr/>
          <p:nvPr/>
        </p:nvSpPr>
        <p:spPr>
          <a:xfrm>
            <a:off x="22098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2" name="Shape 2282"/>
          <p:cNvSpPr/>
          <p:nvPr/>
        </p:nvSpPr>
        <p:spPr>
          <a:xfrm>
            <a:off x="25146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3" name="Shape 2283"/>
          <p:cNvSpPr/>
          <p:nvPr/>
        </p:nvSpPr>
        <p:spPr>
          <a:xfrm rot="10800000">
            <a:off x="64008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4" name="Shape 2284"/>
          <p:cNvSpPr/>
          <p:nvPr/>
        </p:nvSpPr>
        <p:spPr>
          <a:xfrm rot="10800000">
            <a:off x="67056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5" name="Shape 2285"/>
          <p:cNvSpPr/>
          <p:nvPr/>
        </p:nvSpPr>
        <p:spPr>
          <a:xfrm>
            <a:off x="34290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6" name="Shape 2286"/>
          <p:cNvSpPr/>
          <p:nvPr/>
        </p:nvSpPr>
        <p:spPr>
          <a:xfrm>
            <a:off x="3733800" y="41148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7" name="Shape 2287"/>
          <p:cNvSpPr/>
          <p:nvPr/>
        </p:nvSpPr>
        <p:spPr>
          <a:xfrm>
            <a:off x="34290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8" name="Shape 2288"/>
          <p:cNvSpPr/>
          <p:nvPr/>
        </p:nvSpPr>
        <p:spPr>
          <a:xfrm>
            <a:off x="37338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89" name="Shape 2289"/>
          <p:cNvSpPr/>
          <p:nvPr/>
        </p:nvSpPr>
        <p:spPr>
          <a:xfrm>
            <a:off x="7620000" y="41910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90" name="Shape 2290"/>
          <p:cNvSpPr/>
          <p:nvPr/>
        </p:nvSpPr>
        <p:spPr>
          <a:xfrm>
            <a:off x="7924800" y="41910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91" name="Shape 2291"/>
          <p:cNvSpPr/>
          <p:nvPr/>
        </p:nvSpPr>
        <p:spPr>
          <a:xfrm>
            <a:off x="76200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292" name="Shape 2292"/>
          <p:cNvSpPr/>
          <p:nvPr/>
        </p:nvSpPr>
        <p:spPr>
          <a:xfrm>
            <a:off x="8001000" y="5105400"/>
            <a:ext cx="152399" cy="152399"/>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5"/>
                                        </p:tgtEl>
                                        <p:attrNameLst>
                                          <p:attrName>style.visibility</p:attrName>
                                        </p:attrNameLst>
                                      </p:cBhvr>
                                      <p:to>
                                        <p:strVal val="visible"/>
                                      </p:to>
                                    </p:set>
                                    <p:animEffect filter="fade" transition="in">
                                      <p:cBhvr>
                                        <p:cTn dur="2000"/>
                                        <p:tgtEl>
                                          <p:spTgt spid="228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86"/>
                                        </p:tgtEl>
                                        <p:attrNameLst>
                                          <p:attrName>style.visibility</p:attrName>
                                        </p:attrNameLst>
                                      </p:cBhvr>
                                      <p:to>
                                        <p:strVal val="visible"/>
                                      </p:to>
                                    </p:set>
                                    <p:animEffect filter="fade" transition="in">
                                      <p:cBhvr>
                                        <p:cTn dur="2000"/>
                                        <p:tgtEl>
                                          <p:spTgt spid="228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87"/>
                                        </p:tgtEl>
                                        <p:attrNameLst>
                                          <p:attrName>style.visibility</p:attrName>
                                        </p:attrNameLst>
                                      </p:cBhvr>
                                      <p:to>
                                        <p:strVal val="visible"/>
                                      </p:to>
                                    </p:set>
                                    <p:animEffect filter="fade" transition="in">
                                      <p:cBhvr>
                                        <p:cTn dur="2000"/>
                                        <p:tgtEl>
                                          <p:spTgt spid="2287"/>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288"/>
                                        </p:tgtEl>
                                        <p:attrNameLst>
                                          <p:attrName>style.visibility</p:attrName>
                                        </p:attrNameLst>
                                      </p:cBhvr>
                                      <p:to>
                                        <p:strVal val="visible"/>
                                      </p:to>
                                    </p:set>
                                    <p:animEffect filter="fade" transition="in">
                                      <p:cBhvr>
                                        <p:cTn dur="2000"/>
                                        <p:tgtEl>
                                          <p:spTgt spid="2288"/>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289"/>
                                        </p:tgtEl>
                                        <p:attrNameLst>
                                          <p:attrName>style.visibility</p:attrName>
                                        </p:attrNameLst>
                                      </p:cBhvr>
                                      <p:to>
                                        <p:strVal val="visible"/>
                                      </p:to>
                                    </p:set>
                                    <p:animEffect filter="fade" transition="in">
                                      <p:cBhvr>
                                        <p:cTn dur="2000"/>
                                        <p:tgtEl>
                                          <p:spTgt spid="2289"/>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290"/>
                                        </p:tgtEl>
                                        <p:attrNameLst>
                                          <p:attrName>style.visibility</p:attrName>
                                        </p:attrNameLst>
                                      </p:cBhvr>
                                      <p:to>
                                        <p:strVal val="visible"/>
                                      </p:to>
                                    </p:set>
                                    <p:animEffect filter="fade" transition="in">
                                      <p:cBhvr>
                                        <p:cTn dur="2000"/>
                                        <p:tgtEl>
                                          <p:spTgt spid="2290"/>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2291"/>
                                        </p:tgtEl>
                                        <p:attrNameLst>
                                          <p:attrName>style.visibility</p:attrName>
                                        </p:attrNameLst>
                                      </p:cBhvr>
                                      <p:to>
                                        <p:strVal val="visible"/>
                                      </p:to>
                                    </p:set>
                                    <p:animEffect filter="fade" transition="in">
                                      <p:cBhvr>
                                        <p:cTn dur="2000"/>
                                        <p:tgtEl>
                                          <p:spTgt spid="2291"/>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2292"/>
                                        </p:tgtEl>
                                        <p:attrNameLst>
                                          <p:attrName>style.visibility</p:attrName>
                                        </p:attrNameLst>
                                      </p:cBhvr>
                                      <p:to>
                                        <p:strVal val="visible"/>
                                      </p:to>
                                    </p:set>
                                    <p:animEffect filter="fade" transition="in">
                                      <p:cBhvr>
                                        <p:cTn dur="2000"/>
                                        <p:tgtEl>
                                          <p:spTgt spid="2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6" name="Shape 2296"/>
        <p:cNvGrpSpPr/>
        <p:nvPr/>
      </p:nvGrpSpPr>
      <p:grpSpPr>
        <a:xfrm>
          <a:off x="0" y="0"/>
          <a:ext cx="0" cy="0"/>
          <a:chOff x="0" y="0"/>
          <a:chExt cx="0" cy="0"/>
        </a:xfrm>
      </p:grpSpPr>
      <p:pic>
        <p:nvPicPr>
          <p:cNvPr id="2297" name="Shape 2297"/>
          <p:cNvPicPr preferRelativeResize="0"/>
          <p:nvPr>
            <p:ph idx="1" type="body"/>
          </p:nvPr>
        </p:nvPicPr>
        <p:blipFill rotWithShape="1">
          <a:blip r:embed="rId3">
            <a:alphaModFix/>
          </a:blip>
          <a:srcRect b="0" l="0" r="0" t="0"/>
          <a:stretch/>
        </p:blipFill>
        <p:spPr>
          <a:xfrm>
            <a:off x="3048000" y="2209800"/>
            <a:ext cx="3048000" cy="228600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a:t>
            </a:r>
          </a:p>
        </p:txBody>
      </p:sp>
      <p:sp>
        <p:nvSpPr>
          <p:cNvPr id="340" name="Shape 340"/>
          <p:cNvSpPr txBox="1"/>
          <p:nvPr>
            <p:ph idx="4294967295" type="body"/>
          </p:nvPr>
        </p:nvSpPr>
        <p:spPr>
          <a:xfrm>
            <a:off x="609600" y="3429000"/>
            <a:ext cx="7848599" cy="1447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Draw the Lewis dot diagram for phosphorus (P).</a:t>
            </a:r>
          </a:p>
        </p:txBody>
      </p:sp>
      <p:sp>
        <p:nvSpPr>
          <p:cNvPr id="341" name="Shape 341"/>
          <p:cNvSpPr txBox="1"/>
          <p:nvPr/>
        </p:nvSpPr>
        <p:spPr>
          <a:xfrm>
            <a:off x="685800" y="1828800"/>
            <a:ext cx="7848599" cy="1143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Determine the number of valence electrons of phosphorus (P).</a:t>
            </a:r>
          </a:p>
        </p:txBody>
      </p:sp>
      <p:sp>
        <p:nvSpPr>
          <p:cNvPr id="342" name="Shape 342"/>
          <p:cNvSpPr txBox="1"/>
          <p:nvPr/>
        </p:nvSpPr>
        <p:spPr>
          <a:xfrm>
            <a:off x="6629400" y="2590800"/>
            <a:ext cx="1143000" cy="823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4800" u="none">
                <a:solidFill>
                  <a:schemeClr val="lt2"/>
                </a:solidFill>
                <a:latin typeface="Arial"/>
                <a:ea typeface="Arial"/>
                <a:cs typeface="Arial"/>
                <a:sym typeface="Arial"/>
              </a:rPr>
              <a:t>5</a:t>
            </a:r>
          </a:p>
        </p:txBody>
      </p:sp>
      <p:grpSp>
        <p:nvGrpSpPr>
          <p:cNvPr id="343" name="Shape 343"/>
          <p:cNvGrpSpPr/>
          <p:nvPr/>
        </p:nvGrpSpPr>
        <p:grpSpPr>
          <a:xfrm>
            <a:off x="3733800" y="4724400"/>
            <a:ext cx="1676399" cy="1447800"/>
            <a:chOff x="3733800" y="4724400"/>
            <a:chExt cx="1676399" cy="1447800"/>
          </a:xfrm>
        </p:grpSpPr>
        <p:sp>
          <p:nvSpPr>
            <p:cNvPr id="344" name="Shape 344"/>
            <p:cNvSpPr txBox="1"/>
            <p:nvPr/>
          </p:nvSpPr>
          <p:spPr>
            <a:xfrm>
              <a:off x="3733800" y="4876800"/>
              <a:ext cx="1676399" cy="10985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600" u="none">
                  <a:solidFill>
                    <a:schemeClr val="lt2"/>
                  </a:solidFill>
                  <a:latin typeface="Arial"/>
                  <a:ea typeface="Arial"/>
                  <a:cs typeface="Arial"/>
                  <a:sym typeface="Arial"/>
                </a:rPr>
                <a:t>P</a:t>
              </a:r>
            </a:p>
          </p:txBody>
        </p:sp>
        <p:sp>
          <p:nvSpPr>
            <p:cNvPr id="345" name="Shape 345"/>
            <p:cNvSpPr/>
            <p:nvPr/>
          </p:nvSpPr>
          <p:spPr>
            <a:xfrm>
              <a:off x="4267200" y="47244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46" name="Shape 346"/>
            <p:cNvSpPr/>
            <p:nvPr/>
          </p:nvSpPr>
          <p:spPr>
            <a:xfrm>
              <a:off x="4267200" y="5943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47" name="Shape 347"/>
            <p:cNvSpPr/>
            <p:nvPr/>
          </p:nvSpPr>
          <p:spPr>
            <a:xfrm>
              <a:off x="4953000" y="5181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48" name="Shape 348"/>
            <p:cNvSpPr/>
            <p:nvPr/>
          </p:nvSpPr>
          <p:spPr>
            <a:xfrm>
              <a:off x="3810000" y="5181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49" name="Shape 349"/>
            <p:cNvSpPr/>
            <p:nvPr/>
          </p:nvSpPr>
          <p:spPr>
            <a:xfrm>
              <a:off x="4572000" y="47244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1" name="Shape 2301"/>
        <p:cNvGrpSpPr/>
        <p:nvPr/>
      </p:nvGrpSpPr>
      <p:grpSpPr>
        <a:xfrm>
          <a:off x="0" y="0"/>
          <a:ext cx="0" cy="0"/>
          <a:chOff x="0" y="0"/>
          <a:chExt cx="0" cy="0"/>
        </a:xfrm>
      </p:grpSpPr>
      <p:pic>
        <p:nvPicPr>
          <p:cNvPr id="2302" name="Shape 2302"/>
          <p:cNvPicPr preferRelativeResize="0"/>
          <p:nvPr>
            <p:ph idx="1" type="body"/>
          </p:nvPr>
        </p:nvPicPr>
        <p:blipFill rotWithShape="1">
          <a:blip r:embed="rId3">
            <a:alphaModFix/>
          </a:blip>
          <a:srcRect b="0" l="0" r="0" t="0"/>
          <a:stretch/>
        </p:blipFill>
        <p:spPr>
          <a:xfrm>
            <a:off x="3124200" y="2667000"/>
            <a:ext cx="3048000" cy="2286000"/>
          </a:xfrm>
          <a:prstGeom prst="rect">
            <a:avLst/>
          </a:prstGeom>
          <a:noFill/>
          <a:ln>
            <a:noFill/>
          </a:ln>
        </p:spPr>
      </p:pic>
    </p:spTree>
  </p:cSld>
  <p:clrMapOvr>
    <a:masterClrMapping/>
  </p:clrMapOvr>
  <p:transition spd="slow">
    <p:fade/>
  </p:transition>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6" name="Shape 2306"/>
        <p:cNvGrpSpPr/>
        <p:nvPr/>
      </p:nvGrpSpPr>
      <p:grpSpPr>
        <a:xfrm>
          <a:off x="0" y="0"/>
          <a:ext cx="0" cy="0"/>
          <a:chOff x="0" y="0"/>
          <a:chExt cx="0" cy="0"/>
        </a:xfrm>
      </p:grpSpPr>
      <p:pic>
        <p:nvPicPr>
          <p:cNvPr descr="depositphotos_12631105-3d-man-showing-stop-sign-over-white-background" id="2307" name="Shape 2307"/>
          <p:cNvPicPr preferRelativeResize="0"/>
          <p:nvPr/>
        </p:nvPicPr>
        <p:blipFill rotWithShape="1">
          <a:blip r:embed="rId3">
            <a:alphaModFix/>
          </a:blip>
          <a:srcRect b="0" l="0" r="0" t="0"/>
          <a:stretch/>
        </p:blipFill>
        <p:spPr>
          <a:xfrm>
            <a:off x="2700336" y="1557337"/>
            <a:ext cx="3743324" cy="3743324"/>
          </a:xfrm>
          <a:prstGeom prst="rect">
            <a:avLst/>
          </a:prstGeom>
          <a:noFill/>
          <a:ln>
            <a:noFill/>
          </a:ln>
        </p:spPr>
      </p:pic>
    </p:spTree>
  </p:cSld>
  <p:clrMapOvr>
    <a:masterClrMapping/>
  </p:clrMapOvr>
  <p:transition spd="slow">
    <p:fade/>
  </p:transition>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1" name="Shape 2311"/>
        <p:cNvGrpSpPr/>
        <p:nvPr/>
      </p:nvGrpSpPr>
      <p:grpSpPr>
        <a:xfrm>
          <a:off x="0" y="0"/>
          <a:ext cx="0" cy="0"/>
          <a:chOff x="0" y="0"/>
          <a:chExt cx="0" cy="0"/>
        </a:xfrm>
      </p:grpSpPr>
      <p:sp>
        <p:nvSpPr>
          <p:cNvPr id="2312" name="Shape 2312"/>
          <p:cNvSpPr txBox="1"/>
          <p:nvPr>
            <p:ph idx="1" type="subTitle"/>
          </p:nvPr>
        </p:nvSpPr>
        <p:spPr>
          <a:xfrm>
            <a:off x="1371600" y="1447800"/>
            <a:ext cx="6400799" cy="2590800"/>
          </a:xfrm>
          <a:prstGeom prst="rect">
            <a:avLst/>
          </a:prstGeom>
          <a:noFill/>
          <a:ln>
            <a:noFill/>
          </a:ln>
        </p:spPr>
        <p:txBody>
          <a:bodyPr anchorCtr="0" anchor="t" bIns="46025" lIns="92075" rIns="92075" tIns="46025">
            <a:noAutofit/>
          </a:bodyPr>
          <a:lstStyle/>
          <a:p>
            <a:pPr indent="-342900" lvl="0" marL="342900" marR="0" rtl="0" algn="ctr">
              <a:lnSpc>
                <a:spcPct val="90000"/>
              </a:lnSpc>
              <a:spcBef>
                <a:spcPts val="0"/>
              </a:spcBef>
              <a:spcAft>
                <a:spcPts val="0"/>
              </a:spcAft>
              <a:buClr>
                <a:schemeClr val="accent1"/>
              </a:buClr>
              <a:buSzPct val="25000"/>
              <a:buFont typeface="Arial"/>
              <a:buNone/>
            </a:pPr>
            <a:r>
              <a:rPr b="0" i="0" lang="en-US" sz="4800" u="none" cap="none" strike="noStrike">
                <a:solidFill>
                  <a:schemeClr val="lt1"/>
                </a:solidFill>
                <a:latin typeface="Arial"/>
                <a:ea typeface="Arial"/>
                <a:cs typeface="Arial"/>
                <a:sym typeface="Arial"/>
              </a:rPr>
              <a:t>MACROMOLECULES AND NETWORK SOLIDS</a:t>
            </a:r>
          </a:p>
        </p:txBody>
      </p:sp>
    </p:spTree>
  </p:cSld>
  <p:clrMapOvr>
    <a:masterClrMapping/>
  </p:clrMapOvr>
  <p:transition spd="slow">
    <p:fade/>
  </p:transition>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6" name="Shape 2316"/>
        <p:cNvGrpSpPr/>
        <p:nvPr/>
      </p:nvGrpSpPr>
      <p:grpSpPr>
        <a:xfrm>
          <a:off x="0" y="0"/>
          <a:ext cx="0" cy="0"/>
          <a:chOff x="0" y="0"/>
          <a:chExt cx="0" cy="0"/>
        </a:xfrm>
      </p:grpSpPr>
      <p:sp>
        <p:nvSpPr>
          <p:cNvPr id="2317" name="Shape 2317"/>
          <p:cNvSpPr txBox="1"/>
          <p:nvPr>
            <p:ph idx="4294967295" type="title"/>
          </p:nvPr>
        </p:nvSpPr>
        <p:spPr>
          <a:xfrm>
            <a:off x="381000" y="609600"/>
            <a:ext cx="83819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Macromolecules</a:t>
            </a:r>
          </a:p>
        </p:txBody>
      </p:sp>
      <p:sp>
        <p:nvSpPr>
          <p:cNvPr id="2318" name="Shape 2318"/>
          <p:cNvSpPr txBox="1"/>
          <p:nvPr>
            <p:ph idx="4294967295" type="body"/>
          </p:nvPr>
        </p:nvSpPr>
        <p:spPr>
          <a:xfrm>
            <a:off x="685800" y="1828800"/>
            <a:ext cx="7848599" cy="4267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Macromolecules have large numbers of atoms linked by </a:t>
            </a:r>
            <a:r>
              <a:rPr b="1" i="0" lang="en-US" sz="3200" u="none" cap="none" strike="noStrike">
                <a:solidFill>
                  <a:schemeClr val="lt2"/>
                </a:solidFill>
                <a:latin typeface="Arial"/>
                <a:ea typeface="Arial"/>
                <a:cs typeface="Arial"/>
                <a:sym typeface="Arial"/>
              </a:rPr>
              <a:t>covalent bonds</a:t>
            </a:r>
            <a:r>
              <a:rPr b="0" i="0" lang="en-US" sz="3200" u="none" cap="none" strike="noStrike">
                <a:solidFill>
                  <a:schemeClr val="lt1"/>
                </a:solidFill>
                <a:latin typeface="Arial"/>
                <a:ea typeface="Arial"/>
                <a:cs typeface="Arial"/>
                <a:sym typeface="Arial"/>
              </a:rPr>
              <a:t> in chains or sheets (such as graphite), or in 3-dimensional structures (such as diamond and quartz). </a:t>
            </a:r>
          </a:p>
        </p:txBody>
      </p:sp>
    </p:spTree>
  </p:cSld>
  <p:clrMapOvr>
    <a:masterClrMapping/>
  </p:clrMapOvr>
  <p:transition spd="slow">
    <p:fade/>
  </p:transition>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2" name="Shape 2322"/>
        <p:cNvGrpSpPr/>
        <p:nvPr/>
      </p:nvGrpSpPr>
      <p:grpSpPr>
        <a:xfrm>
          <a:off x="0" y="0"/>
          <a:ext cx="0" cy="0"/>
          <a:chOff x="0" y="0"/>
          <a:chExt cx="0" cy="0"/>
        </a:xfrm>
      </p:grpSpPr>
      <p:sp>
        <p:nvSpPr>
          <p:cNvPr id="2323" name="Shape 2323"/>
          <p:cNvSpPr txBox="1"/>
          <p:nvPr>
            <p:ph idx="4294967295" type="title"/>
          </p:nvPr>
        </p:nvSpPr>
        <p:spPr>
          <a:xfrm>
            <a:off x="381000" y="609600"/>
            <a:ext cx="83819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Macromolecules</a:t>
            </a:r>
          </a:p>
        </p:txBody>
      </p:sp>
      <p:sp>
        <p:nvSpPr>
          <p:cNvPr id="2324" name="Shape 2324"/>
          <p:cNvSpPr txBox="1"/>
          <p:nvPr>
            <p:ph idx="4294967295" type="body"/>
          </p:nvPr>
        </p:nvSpPr>
        <p:spPr>
          <a:xfrm>
            <a:off x="685800" y="1828800"/>
            <a:ext cx="7848599" cy="4267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Macromolecules have high melting and boiling points and are frequently brittle.</a:t>
            </a:r>
          </a:p>
        </p:txBody>
      </p:sp>
    </p:spTree>
  </p:cSld>
  <p:clrMapOvr>
    <a:masterClrMapping/>
  </p:clrMapOvr>
  <p:transition spd="slow">
    <p:fade/>
  </p:transition>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8" name="Shape 2328"/>
        <p:cNvGrpSpPr/>
        <p:nvPr/>
      </p:nvGrpSpPr>
      <p:grpSpPr>
        <a:xfrm>
          <a:off x="0" y="0"/>
          <a:ext cx="0" cy="0"/>
          <a:chOff x="0" y="0"/>
          <a:chExt cx="0" cy="0"/>
        </a:xfrm>
      </p:grpSpPr>
      <p:sp>
        <p:nvSpPr>
          <p:cNvPr id="2329" name="Shape 2329"/>
          <p:cNvSpPr txBox="1"/>
          <p:nvPr>
            <p:ph idx="4294967295" type="title"/>
          </p:nvPr>
        </p:nvSpPr>
        <p:spPr>
          <a:xfrm>
            <a:off x="381000" y="609600"/>
            <a:ext cx="83819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Macromolecules</a:t>
            </a:r>
          </a:p>
        </p:txBody>
      </p:sp>
      <p:sp>
        <p:nvSpPr>
          <p:cNvPr id="2330" name="Shape 2330"/>
          <p:cNvSpPr txBox="1"/>
          <p:nvPr>
            <p:ph idx="4294967295" type="body"/>
          </p:nvPr>
        </p:nvSpPr>
        <p:spPr>
          <a:xfrm>
            <a:off x="685800" y="1828800"/>
            <a:ext cx="5714999" cy="4190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There are 4 basic kinds of biological macromolecules.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These are carbohydrates (like starch), lipids (like fats), nuclei acids (like DNA), and proteins.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Macromolecules are in your hair and fingernails.</a:t>
            </a:r>
          </a:p>
        </p:txBody>
      </p:sp>
      <p:pic>
        <p:nvPicPr>
          <p:cNvPr descr="ADN_animation" id="2331" name="Shape 2331"/>
          <p:cNvPicPr preferRelativeResize="0"/>
          <p:nvPr/>
        </p:nvPicPr>
        <p:blipFill rotWithShape="1">
          <a:blip r:embed="rId3">
            <a:alphaModFix/>
          </a:blip>
          <a:srcRect b="0" l="0" r="0" t="0"/>
          <a:stretch/>
        </p:blipFill>
        <p:spPr>
          <a:xfrm>
            <a:off x="6629400" y="2057400"/>
            <a:ext cx="1724025" cy="2981325"/>
          </a:xfrm>
          <a:prstGeom prst="rect">
            <a:avLst/>
          </a:prstGeom>
          <a:noFill/>
          <a:ln>
            <a:noFill/>
          </a:ln>
        </p:spPr>
      </p:pic>
      <p:sp>
        <p:nvSpPr>
          <p:cNvPr id="2332" name="Shape 2332"/>
          <p:cNvSpPr txBox="1"/>
          <p:nvPr/>
        </p:nvSpPr>
        <p:spPr>
          <a:xfrm>
            <a:off x="7010400" y="5105400"/>
            <a:ext cx="1042986"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DNA</a:t>
            </a:r>
          </a:p>
        </p:txBody>
      </p:sp>
    </p:spTree>
  </p:cSld>
  <p:clrMapOvr>
    <a:masterClrMapping/>
  </p:clrMapOvr>
  <p:transition spd="slow">
    <p:fade/>
  </p:transition>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6" name="Shape 2336"/>
        <p:cNvGrpSpPr/>
        <p:nvPr/>
      </p:nvGrpSpPr>
      <p:grpSpPr>
        <a:xfrm>
          <a:off x="0" y="0"/>
          <a:ext cx="0" cy="0"/>
          <a:chOff x="0" y="0"/>
          <a:chExt cx="0" cy="0"/>
        </a:xfrm>
      </p:grpSpPr>
      <p:sp>
        <p:nvSpPr>
          <p:cNvPr id="2337" name="Shape 2337"/>
          <p:cNvSpPr txBox="1"/>
          <p:nvPr>
            <p:ph idx="4294967295" type="title"/>
          </p:nvPr>
        </p:nvSpPr>
        <p:spPr>
          <a:xfrm>
            <a:off x="381000" y="609600"/>
            <a:ext cx="83819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Macromolecules</a:t>
            </a:r>
          </a:p>
        </p:txBody>
      </p:sp>
      <p:sp>
        <p:nvSpPr>
          <p:cNvPr id="2338" name="Shape 2338"/>
          <p:cNvSpPr txBox="1"/>
          <p:nvPr>
            <p:ph idx="4294967295" type="body"/>
          </p:nvPr>
        </p:nvSpPr>
        <p:spPr>
          <a:xfrm>
            <a:off x="685800" y="1828800"/>
            <a:ext cx="7848599" cy="1371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Man-made macromolecules include polymers like PVC and nylon.</a:t>
            </a:r>
          </a:p>
        </p:txBody>
      </p:sp>
      <p:pic>
        <p:nvPicPr>
          <p:cNvPr descr="two_inch_pvc_pipe" id="2339" name="Shape 2339"/>
          <p:cNvPicPr preferRelativeResize="0"/>
          <p:nvPr/>
        </p:nvPicPr>
        <p:blipFill rotWithShape="1">
          <a:blip r:embed="rId3">
            <a:alphaModFix/>
          </a:blip>
          <a:srcRect b="0" l="0" r="0" t="0"/>
          <a:stretch/>
        </p:blipFill>
        <p:spPr>
          <a:xfrm>
            <a:off x="1676400" y="3124200"/>
            <a:ext cx="2481262" cy="2481262"/>
          </a:xfrm>
          <a:prstGeom prst="rect">
            <a:avLst/>
          </a:prstGeom>
          <a:noFill/>
          <a:ln>
            <a:noFill/>
          </a:ln>
        </p:spPr>
      </p:pic>
      <p:sp>
        <p:nvSpPr>
          <p:cNvPr id="2340" name="Shape 2340"/>
          <p:cNvSpPr txBox="1"/>
          <p:nvPr/>
        </p:nvSpPr>
        <p:spPr>
          <a:xfrm>
            <a:off x="2574925" y="5578475"/>
            <a:ext cx="1020762"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PVC</a:t>
            </a:r>
          </a:p>
        </p:txBody>
      </p:sp>
      <p:pic>
        <p:nvPicPr>
          <p:cNvPr descr="ANd9GcQ3wtSUc0rJNZ3Kw-HuMw_2zP7LdXoQ8LOm0XKSPQpp6Td89_Vn1A" id="2341" name="Shape 2341"/>
          <p:cNvPicPr preferRelativeResize="0"/>
          <p:nvPr/>
        </p:nvPicPr>
        <p:blipFill rotWithShape="1">
          <a:blip r:embed="rId4">
            <a:alphaModFix/>
          </a:blip>
          <a:srcRect b="0" l="0" r="0" t="0"/>
          <a:stretch/>
        </p:blipFill>
        <p:spPr>
          <a:xfrm>
            <a:off x="4724400" y="3200400"/>
            <a:ext cx="3124199" cy="2330449"/>
          </a:xfrm>
          <a:prstGeom prst="rect">
            <a:avLst/>
          </a:prstGeom>
          <a:noFill/>
          <a:ln>
            <a:noFill/>
          </a:ln>
        </p:spPr>
      </p:pic>
      <p:sp>
        <p:nvSpPr>
          <p:cNvPr id="2342" name="Shape 2342"/>
          <p:cNvSpPr txBox="1"/>
          <p:nvPr/>
        </p:nvSpPr>
        <p:spPr>
          <a:xfrm>
            <a:off x="5791200" y="5638800"/>
            <a:ext cx="1154111"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nylon</a:t>
            </a:r>
          </a:p>
        </p:txBody>
      </p:sp>
    </p:spTree>
  </p:cSld>
  <p:clrMapOvr>
    <a:masterClrMapping/>
  </p:clrMapOvr>
  <p:transition spd="slow">
    <p:fade/>
  </p:transition>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6" name="Shape 2346"/>
        <p:cNvGrpSpPr/>
        <p:nvPr/>
      </p:nvGrpSpPr>
      <p:grpSpPr>
        <a:xfrm>
          <a:off x="0" y="0"/>
          <a:ext cx="0" cy="0"/>
          <a:chOff x="0" y="0"/>
          <a:chExt cx="0" cy="0"/>
        </a:xfrm>
      </p:grpSpPr>
      <p:sp>
        <p:nvSpPr>
          <p:cNvPr id="2347" name="Shape 2347"/>
          <p:cNvSpPr txBox="1"/>
          <p:nvPr>
            <p:ph idx="4294967295" type="title"/>
          </p:nvPr>
        </p:nvSpPr>
        <p:spPr>
          <a:xfrm>
            <a:off x="381000" y="609600"/>
            <a:ext cx="83819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Network Solids</a:t>
            </a:r>
          </a:p>
        </p:txBody>
      </p:sp>
      <p:sp>
        <p:nvSpPr>
          <p:cNvPr id="2348" name="Shape 2348"/>
          <p:cNvSpPr txBox="1"/>
          <p:nvPr>
            <p:ph idx="4294967295" type="body"/>
          </p:nvPr>
        </p:nvSpPr>
        <p:spPr>
          <a:xfrm>
            <a:off x="685800" y="1828800"/>
            <a:ext cx="7848599"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a:t>
            </a:r>
            <a:r>
              <a:rPr b="1" i="0" lang="en-US" sz="3200" u="none" cap="none" strike="noStrike">
                <a:solidFill>
                  <a:schemeClr val="lt2"/>
                </a:solidFill>
                <a:latin typeface="Arial"/>
                <a:ea typeface="Arial"/>
                <a:cs typeface="Arial"/>
                <a:sym typeface="Arial"/>
              </a:rPr>
              <a:t>network solid</a:t>
            </a:r>
            <a:r>
              <a:rPr b="0" i="0" lang="en-US" sz="3200" u="none" cap="none" strike="noStrike">
                <a:solidFill>
                  <a:schemeClr val="lt1"/>
                </a:solidFill>
                <a:latin typeface="Arial"/>
                <a:ea typeface="Arial"/>
                <a:cs typeface="Arial"/>
                <a:sym typeface="Arial"/>
              </a:rPr>
              <a:t> is a macromolecule in which the atoms are bonded covalently in a continuous network.</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 a network solid there are no individual molecules and the entire crystal is the molecule.</a:t>
            </a:r>
          </a:p>
        </p:txBody>
      </p:sp>
    </p:spTree>
  </p:cSld>
  <p:clrMapOvr>
    <a:masterClrMapping/>
  </p:clrMapOvr>
  <p:transition spd="slow">
    <p:fade/>
  </p:transition>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2" name="Shape 2352"/>
        <p:cNvGrpSpPr/>
        <p:nvPr/>
      </p:nvGrpSpPr>
      <p:grpSpPr>
        <a:xfrm>
          <a:off x="0" y="0"/>
          <a:ext cx="0" cy="0"/>
          <a:chOff x="0" y="0"/>
          <a:chExt cx="0" cy="0"/>
        </a:xfrm>
      </p:grpSpPr>
      <p:sp>
        <p:nvSpPr>
          <p:cNvPr id="2353" name="Shape 2353"/>
          <p:cNvSpPr txBox="1"/>
          <p:nvPr>
            <p:ph idx="4294967295" type="title"/>
          </p:nvPr>
        </p:nvSpPr>
        <p:spPr>
          <a:xfrm>
            <a:off x="381000" y="609600"/>
            <a:ext cx="83819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Network Solids</a:t>
            </a:r>
          </a:p>
        </p:txBody>
      </p:sp>
      <p:sp>
        <p:nvSpPr>
          <p:cNvPr id="2354" name="Shape 2354"/>
          <p:cNvSpPr txBox="1"/>
          <p:nvPr>
            <p:ph idx="4294967295" type="body"/>
          </p:nvPr>
        </p:nvSpPr>
        <p:spPr>
          <a:xfrm>
            <a:off x="685800" y="1828800"/>
            <a:ext cx="7848599" cy="1752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An example of a network solid includes </a:t>
            </a:r>
            <a:r>
              <a:rPr b="1" i="0" lang="en-US" sz="3200" u="none" cap="none" strike="noStrike">
                <a:solidFill>
                  <a:schemeClr val="lt2"/>
                </a:solidFill>
                <a:latin typeface="Arial"/>
                <a:ea typeface="Arial"/>
                <a:cs typeface="Arial"/>
                <a:sym typeface="Arial"/>
              </a:rPr>
              <a:t>diamond</a:t>
            </a:r>
            <a:r>
              <a:rPr b="0" i="0" lang="en-US" sz="3200" u="none" cap="none" strike="noStrike">
                <a:solidFill>
                  <a:schemeClr val="lt1"/>
                </a:solidFill>
                <a:latin typeface="Arial"/>
                <a:ea typeface="Arial"/>
                <a:cs typeface="Arial"/>
                <a:sym typeface="Arial"/>
              </a:rPr>
              <a:t> with a continuous network of carbon atoms.</a:t>
            </a:r>
          </a:p>
        </p:txBody>
      </p:sp>
      <p:pic>
        <p:nvPicPr>
          <p:cNvPr descr="diamond" id="2355" name="Shape 2355"/>
          <p:cNvPicPr preferRelativeResize="0"/>
          <p:nvPr/>
        </p:nvPicPr>
        <p:blipFill rotWithShape="1">
          <a:blip r:embed="rId3">
            <a:alphaModFix/>
          </a:blip>
          <a:srcRect b="0" l="0" r="0" t="0"/>
          <a:stretch/>
        </p:blipFill>
        <p:spPr>
          <a:xfrm>
            <a:off x="1143000" y="3733800"/>
            <a:ext cx="3276600" cy="2457449"/>
          </a:xfrm>
          <a:prstGeom prst="rect">
            <a:avLst/>
          </a:prstGeom>
          <a:noFill/>
          <a:ln>
            <a:noFill/>
          </a:ln>
        </p:spPr>
      </p:pic>
      <p:pic>
        <p:nvPicPr>
          <p:cNvPr descr="bigstock-Diamond-4904031" id="2356" name="Shape 2356"/>
          <p:cNvPicPr preferRelativeResize="0"/>
          <p:nvPr/>
        </p:nvPicPr>
        <p:blipFill rotWithShape="1">
          <a:blip r:embed="rId4">
            <a:alphaModFix/>
          </a:blip>
          <a:srcRect b="0" l="0" r="0" t="0"/>
          <a:stretch/>
        </p:blipFill>
        <p:spPr>
          <a:xfrm>
            <a:off x="4800600" y="3733800"/>
            <a:ext cx="3276600" cy="2457449"/>
          </a:xfrm>
          <a:prstGeom prst="rect">
            <a:avLst/>
          </a:prstGeom>
          <a:noFill/>
          <a:ln>
            <a:noFill/>
          </a:ln>
        </p:spPr>
      </p:pic>
    </p:spTree>
  </p:cSld>
  <p:clrMapOvr>
    <a:masterClrMapping/>
  </p:clrMapOvr>
  <p:transition spd="slow">
    <p:fade/>
  </p:transition>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0" name="Shape 2360"/>
        <p:cNvGrpSpPr/>
        <p:nvPr/>
      </p:nvGrpSpPr>
      <p:grpSpPr>
        <a:xfrm>
          <a:off x="0" y="0"/>
          <a:ext cx="0" cy="0"/>
          <a:chOff x="0" y="0"/>
          <a:chExt cx="0" cy="0"/>
        </a:xfrm>
      </p:grpSpPr>
      <p:sp>
        <p:nvSpPr>
          <p:cNvPr id="2361" name="Shape 2361"/>
          <p:cNvSpPr txBox="1"/>
          <p:nvPr>
            <p:ph idx="4294967295" type="title"/>
          </p:nvPr>
        </p:nvSpPr>
        <p:spPr>
          <a:xfrm>
            <a:off x="381000" y="609600"/>
            <a:ext cx="83819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Network Solids</a:t>
            </a:r>
          </a:p>
        </p:txBody>
      </p:sp>
      <p:sp>
        <p:nvSpPr>
          <p:cNvPr id="2362" name="Shape 2362"/>
          <p:cNvSpPr txBox="1"/>
          <p:nvPr>
            <p:ph idx="4294967295" type="body"/>
          </p:nvPr>
        </p:nvSpPr>
        <p:spPr>
          <a:xfrm>
            <a:off x="685800" y="1828800"/>
            <a:ext cx="7848599"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second example of a network solid is silicon dioxide or </a:t>
            </a:r>
            <a:r>
              <a:rPr b="1" i="0" lang="en-US" sz="3200" u="none" cap="none" strike="noStrike">
                <a:solidFill>
                  <a:schemeClr val="lt2"/>
                </a:solidFill>
                <a:latin typeface="Arial"/>
                <a:ea typeface="Arial"/>
                <a:cs typeface="Arial"/>
                <a:sym typeface="Arial"/>
              </a:rPr>
              <a:t>quartz</a:t>
            </a:r>
            <a:r>
              <a:rPr b="0" i="0" lang="en-US" sz="3200" u="none" cap="none" strike="noStrike">
                <a:solidFill>
                  <a:schemeClr val="lt1"/>
                </a:solidFill>
                <a:latin typeface="Arial"/>
                <a:ea typeface="Arial"/>
                <a:cs typeface="Arial"/>
                <a:sym typeface="Arial"/>
              </a:rPr>
              <a:t> with a continuous three dimensional network of SiO</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units. </a:t>
            </a:r>
          </a:p>
        </p:txBody>
      </p:sp>
      <p:pic>
        <p:nvPicPr>
          <p:cNvPr descr="SiO2_-_Quarz_-_2D" id="2363" name="Shape 2363"/>
          <p:cNvPicPr preferRelativeResize="0"/>
          <p:nvPr/>
        </p:nvPicPr>
        <p:blipFill rotWithShape="1">
          <a:blip r:embed="rId3">
            <a:alphaModFix/>
          </a:blip>
          <a:srcRect b="0" l="0" r="0" t="0"/>
          <a:stretch/>
        </p:blipFill>
        <p:spPr>
          <a:xfrm>
            <a:off x="5638800" y="3657600"/>
            <a:ext cx="2063750" cy="2614611"/>
          </a:xfrm>
          <a:prstGeom prst="rect">
            <a:avLst/>
          </a:prstGeom>
          <a:noFill/>
          <a:ln>
            <a:noFill/>
          </a:ln>
        </p:spPr>
      </p:pic>
      <p:pic>
        <p:nvPicPr>
          <p:cNvPr descr="Clear-Quartz-diamonds-and-crystals-704863_620_413" id="2364" name="Shape 2364"/>
          <p:cNvPicPr preferRelativeResize="0"/>
          <p:nvPr/>
        </p:nvPicPr>
        <p:blipFill rotWithShape="1">
          <a:blip r:embed="rId4">
            <a:alphaModFix/>
          </a:blip>
          <a:srcRect b="0" l="0" r="0" t="0"/>
          <a:stretch/>
        </p:blipFill>
        <p:spPr>
          <a:xfrm>
            <a:off x="1524000" y="4038600"/>
            <a:ext cx="3352799" cy="2233612"/>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a:t>
            </a:r>
          </a:p>
        </p:txBody>
      </p:sp>
      <p:sp>
        <p:nvSpPr>
          <p:cNvPr id="355" name="Shape 355"/>
          <p:cNvSpPr txBox="1"/>
          <p:nvPr>
            <p:ph idx="4294967295" type="body"/>
          </p:nvPr>
        </p:nvSpPr>
        <p:spPr>
          <a:xfrm>
            <a:off x="685800" y="3581400"/>
            <a:ext cx="7848599" cy="1447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Draw the Lewis dot diagram for the phosphorus ion.</a:t>
            </a:r>
          </a:p>
        </p:txBody>
      </p:sp>
      <p:sp>
        <p:nvSpPr>
          <p:cNvPr id="356" name="Shape 356"/>
          <p:cNvSpPr txBox="1"/>
          <p:nvPr/>
        </p:nvSpPr>
        <p:spPr>
          <a:xfrm>
            <a:off x="685800" y="1828800"/>
            <a:ext cx="7848599" cy="1143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Will phosphorus form a cation or an anion?</a:t>
            </a:r>
          </a:p>
        </p:txBody>
      </p:sp>
      <p:sp>
        <p:nvSpPr>
          <p:cNvPr id="357" name="Shape 357"/>
          <p:cNvSpPr txBox="1"/>
          <p:nvPr/>
        </p:nvSpPr>
        <p:spPr>
          <a:xfrm>
            <a:off x="4876800" y="2590800"/>
            <a:ext cx="2362200" cy="823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4800" u="none">
                <a:solidFill>
                  <a:schemeClr val="lt2"/>
                </a:solidFill>
                <a:latin typeface="Arial"/>
                <a:ea typeface="Arial"/>
                <a:cs typeface="Arial"/>
                <a:sym typeface="Arial"/>
              </a:rPr>
              <a:t>anion</a:t>
            </a:r>
          </a:p>
        </p:txBody>
      </p:sp>
      <p:grpSp>
        <p:nvGrpSpPr>
          <p:cNvPr id="358" name="Shape 358"/>
          <p:cNvGrpSpPr/>
          <p:nvPr/>
        </p:nvGrpSpPr>
        <p:grpSpPr>
          <a:xfrm>
            <a:off x="3200400" y="4572000"/>
            <a:ext cx="3124199" cy="1631950"/>
            <a:chOff x="3200400" y="4572000"/>
            <a:chExt cx="3124199" cy="1631950"/>
          </a:xfrm>
        </p:grpSpPr>
        <p:sp>
          <p:nvSpPr>
            <p:cNvPr id="359" name="Shape 359"/>
            <p:cNvSpPr txBox="1"/>
            <p:nvPr/>
          </p:nvSpPr>
          <p:spPr>
            <a:xfrm>
              <a:off x="4114800" y="4953000"/>
              <a:ext cx="2209799" cy="10985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600" u="none">
                  <a:solidFill>
                    <a:schemeClr val="lt2"/>
                  </a:solidFill>
                  <a:latin typeface="Arial"/>
                  <a:ea typeface="Arial"/>
                  <a:cs typeface="Arial"/>
                  <a:sym typeface="Arial"/>
                </a:rPr>
                <a:t>P  </a:t>
              </a:r>
              <a:r>
                <a:rPr b="0" i="0" lang="en-US" sz="5400" u="none">
                  <a:solidFill>
                    <a:schemeClr val="lt2"/>
                  </a:solidFill>
                  <a:latin typeface="Arial"/>
                  <a:ea typeface="Arial"/>
                  <a:cs typeface="Arial"/>
                  <a:sym typeface="Arial"/>
                </a:rPr>
                <a:t> </a:t>
              </a:r>
              <a:r>
                <a:rPr b="0" i="0" lang="en-US" sz="6600" u="none">
                  <a:solidFill>
                    <a:schemeClr val="lt2"/>
                  </a:solidFill>
                  <a:latin typeface="Arial"/>
                  <a:ea typeface="Arial"/>
                  <a:cs typeface="Arial"/>
                  <a:sym typeface="Arial"/>
                </a:rPr>
                <a:t> </a:t>
              </a:r>
              <a:r>
                <a:rPr b="0" baseline="30000" i="0" lang="en-US" sz="6600" u="none">
                  <a:solidFill>
                    <a:schemeClr val="lt2"/>
                  </a:solidFill>
                  <a:latin typeface="Arial"/>
                  <a:ea typeface="Arial"/>
                  <a:cs typeface="Arial"/>
                  <a:sym typeface="Arial"/>
                </a:rPr>
                <a:t>3-</a:t>
              </a:r>
            </a:p>
          </p:txBody>
        </p:sp>
        <p:sp>
          <p:nvSpPr>
            <p:cNvPr id="360" name="Shape 360"/>
            <p:cNvSpPr/>
            <p:nvPr/>
          </p:nvSpPr>
          <p:spPr>
            <a:xfrm>
              <a:off x="4267200" y="47244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61" name="Shape 361"/>
            <p:cNvSpPr/>
            <p:nvPr/>
          </p:nvSpPr>
          <p:spPr>
            <a:xfrm>
              <a:off x="4267200" y="5943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62" name="Shape 362"/>
            <p:cNvSpPr/>
            <p:nvPr/>
          </p:nvSpPr>
          <p:spPr>
            <a:xfrm>
              <a:off x="4953000" y="5181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63" name="Shape 363"/>
            <p:cNvSpPr/>
            <p:nvPr/>
          </p:nvSpPr>
          <p:spPr>
            <a:xfrm>
              <a:off x="3810000" y="5181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64" name="Shape 364"/>
            <p:cNvSpPr/>
            <p:nvPr/>
          </p:nvSpPr>
          <p:spPr>
            <a:xfrm>
              <a:off x="4572000" y="47244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65" name="Shape 365"/>
            <p:cNvSpPr/>
            <p:nvPr/>
          </p:nvSpPr>
          <p:spPr>
            <a:xfrm>
              <a:off x="4572000" y="5943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66" name="Shape 366"/>
            <p:cNvSpPr/>
            <p:nvPr/>
          </p:nvSpPr>
          <p:spPr>
            <a:xfrm>
              <a:off x="4953000" y="5562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67" name="Shape 367"/>
            <p:cNvSpPr/>
            <p:nvPr/>
          </p:nvSpPr>
          <p:spPr>
            <a:xfrm>
              <a:off x="3810000" y="55626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68" name="Shape 368"/>
            <p:cNvSpPr txBox="1"/>
            <p:nvPr/>
          </p:nvSpPr>
          <p:spPr>
            <a:xfrm>
              <a:off x="3200400" y="4572000"/>
              <a:ext cx="838199" cy="15557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9600" u="none">
                  <a:solidFill>
                    <a:schemeClr val="lt2"/>
                  </a:solidFill>
                  <a:latin typeface="Arial"/>
                  <a:ea typeface="Arial"/>
                  <a:cs typeface="Arial"/>
                  <a:sym typeface="Arial"/>
                </a:rPr>
                <a:t>[</a:t>
              </a:r>
            </a:p>
          </p:txBody>
        </p:sp>
        <p:sp>
          <p:nvSpPr>
            <p:cNvPr id="369" name="Shape 369"/>
            <p:cNvSpPr txBox="1"/>
            <p:nvPr/>
          </p:nvSpPr>
          <p:spPr>
            <a:xfrm>
              <a:off x="5029200" y="4648200"/>
              <a:ext cx="838199" cy="15557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9600" u="none">
                  <a:solidFill>
                    <a:schemeClr val="lt2"/>
                  </a:solidFill>
                  <a:latin typeface="Arial"/>
                  <a:ea typeface="Arial"/>
                  <a:cs typeface="Arial"/>
                  <a:sym typeface="Arial"/>
                </a:rPr>
                <a:t>]</a:t>
              </a: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8" name="Shape 2368"/>
        <p:cNvGrpSpPr/>
        <p:nvPr/>
      </p:nvGrpSpPr>
      <p:grpSpPr>
        <a:xfrm>
          <a:off x="0" y="0"/>
          <a:ext cx="0" cy="0"/>
          <a:chOff x="0" y="0"/>
          <a:chExt cx="0" cy="0"/>
        </a:xfrm>
      </p:grpSpPr>
      <p:sp>
        <p:nvSpPr>
          <p:cNvPr id="2369" name="Shape 2369"/>
          <p:cNvSpPr txBox="1"/>
          <p:nvPr>
            <p:ph idx="4294967295" type="title"/>
          </p:nvPr>
        </p:nvSpPr>
        <p:spPr>
          <a:xfrm>
            <a:off x="381000" y="609600"/>
            <a:ext cx="8381999"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Network Solids</a:t>
            </a:r>
          </a:p>
        </p:txBody>
      </p:sp>
      <p:sp>
        <p:nvSpPr>
          <p:cNvPr id="2370" name="Shape 2370"/>
          <p:cNvSpPr txBox="1"/>
          <p:nvPr>
            <p:ph idx="4294967295" type="body"/>
          </p:nvPr>
        </p:nvSpPr>
        <p:spPr>
          <a:xfrm>
            <a:off x="685800" y="1828800"/>
            <a:ext cx="7848599" cy="2743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third example of a network solid is </a:t>
            </a:r>
            <a:r>
              <a:rPr b="1" i="0" lang="en-US" sz="3200" u="none" cap="none" strike="noStrike">
                <a:solidFill>
                  <a:schemeClr val="lt2"/>
                </a:solidFill>
                <a:latin typeface="Arial"/>
                <a:ea typeface="Arial"/>
                <a:cs typeface="Arial"/>
                <a:sym typeface="Arial"/>
              </a:rPr>
              <a:t>graphite</a:t>
            </a:r>
            <a:r>
              <a:rPr b="0" i="0" lang="en-US" sz="3200" u="none" cap="none" strike="noStrike">
                <a:solidFill>
                  <a:schemeClr val="lt1"/>
                </a:solidFill>
                <a:latin typeface="Arial"/>
                <a:ea typeface="Arial"/>
                <a:cs typeface="Arial"/>
                <a:sym typeface="Arial"/>
              </a:rPr>
              <a:t> which consists of continuous two dimensional layers covalently bonded within the layer with other bond types holding the layers together.</a:t>
            </a:r>
          </a:p>
        </p:txBody>
      </p:sp>
      <p:pic>
        <p:nvPicPr>
          <p:cNvPr descr="graphite" id="2371" name="Shape 2371"/>
          <p:cNvPicPr preferRelativeResize="0"/>
          <p:nvPr/>
        </p:nvPicPr>
        <p:blipFill rotWithShape="1">
          <a:blip r:embed="rId3">
            <a:alphaModFix/>
          </a:blip>
          <a:srcRect b="0" l="0" r="0" t="0"/>
          <a:stretch/>
        </p:blipFill>
        <p:spPr>
          <a:xfrm>
            <a:off x="1905000" y="4495800"/>
            <a:ext cx="2233612" cy="1747837"/>
          </a:xfrm>
          <a:prstGeom prst="rect">
            <a:avLst/>
          </a:prstGeom>
          <a:noFill/>
          <a:ln>
            <a:noFill/>
          </a:ln>
        </p:spPr>
      </p:pic>
      <p:pic>
        <p:nvPicPr>
          <p:cNvPr descr="IMG_8155%252520graphite%252520schist%25252013%252520cm%252520Urals" id="2372" name="Shape 2372"/>
          <p:cNvPicPr preferRelativeResize="0"/>
          <p:nvPr/>
        </p:nvPicPr>
        <p:blipFill rotWithShape="1">
          <a:blip r:embed="rId4">
            <a:alphaModFix/>
          </a:blip>
          <a:srcRect b="0" l="0" r="0" t="0"/>
          <a:stretch/>
        </p:blipFill>
        <p:spPr>
          <a:xfrm>
            <a:off x="4876800" y="4419600"/>
            <a:ext cx="2590800" cy="1801811"/>
          </a:xfrm>
          <a:prstGeom prst="rect">
            <a:avLst/>
          </a:prstGeom>
          <a:noFill/>
          <a:ln>
            <a:noFill/>
          </a:ln>
        </p:spPr>
      </p:pic>
    </p:spTree>
  </p:cSld>
  <p:clrMapOvr>
    <a:masterClrMapping/>
  </p:clrMapOvr>
  <p:transition spd="slow">
    <p:fade/>
  </p:transition>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6" name="Shape 2376"/>
        <p:cNvGrpSpPr/>
        <p:nvPr/>
      </p:nvGrpSpPr>
      <p:grpSpPr>
        <a:xfrm>
          <a:off x="0" y="0"/>
          <a:ext cx="0" cy="0"/>
          <a:chOff x="0" y="0"/>
          <a:chExt cx="0" cy="0"/>
        </a:xfrm>
      </p:grpSpPr>
      <p:sp>
        <p:nvSpPr>
          <p:cNvPr id="2377" name="Shape 2377"/>
          <p:cNvSpPr txBox="1"/>
          <p:nvPr>
            <p:ph idx="4294967295" type="subTitle"/>
          </p:nvPr>
        </p:nvSpPr>
        <p:spPr>
          <a:xfrm>
            <a:off x="1371600" y="1447800"/>
            <a:ext cx="6400799" cy="2590800"/>
          </a:xfrm>
          <a:prstGeom prst="rect">
            <a:avLst/>
          </a:prstGeom>
          <a:noFill/>
          <a:ln>
            <a:noFill/>
          </a:ln>
        </p:spPr>
        <p:txBody>
          <a:bodyPr anchorCtr="0" anchor="t" bIns="46025" lIns="92075" rIns="92075" tIns="46025">
            <a:noAutofit/>
          </a:bodyPr>
          <a:lstStyle/>
          <a:p>
            <a:pPr indent="-342900" lvl="0" marL="342900" marR="0" rtl="0" algn="ctr">
              <a:lnSpc>
                <a:spcPct val="100000"/>
              </a:lnSpc>
              <a:spcBef>
                <a:spcPts val="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METALLIC</a:t>
            </a:r>
          </a:p>
          <a:p>
            <a:pPr indent="-342900" lvl="0" marL="342900" marR="0" rtl="0" algn="ctr">
              <a:lnSpc>
                <a:spcPct val="100000"/>
              </a:lnSpc>
              <a:spcBef>
                <a:spcPts val="120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BONDING</a:t>
            </a:r>
          </a:p>
        </p:txBody>
      </p:sp>
    </p:spTree>
  </p:cSld>
  <p:clrMapOvr>
    <a:masterClrMapping/>
  </p:clrMapOvr>
  <p:transition spd="slow">
    <p:fade/>
  </p:transition>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1" name="Shape 2381"/>
        <p:cNvGrpSpPr/>
        <p:nvPr/>
      </p:nvGrpSpPr>
      <p:grpSpPr>
        <a:xfrm>
          <a:off x="0" y="0"/>
          <a:ext cx="0" cy="0"/>
          <a:chOff x="0" y="0"/>
          <a:chExt cx="0" cy="0"/>
        </a:xfrm>
      </p:grpSpPr>
      <p:sp>
        <p:nvSpPr>
          <p:cNvPr id="2382" name="Shape 2382"/>
          <p:cNvSpPr txBox="1"/>
          <p:nvPr>
            <p:ph type="title"/>
          </p:nvPr>
        </p:nvSpPr>
        <p:spPr>
          <a:xfrm>
            <a:off x="381000" y="609600"/>
            <a:ext cx="8381999" cy="1249361"/>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Bonds: </a:t>
            </a:r>
            <a:r>
              <a:rPr b="0" i="0" lang="en-US" sz="3200" u="none" cap="none" strike="noStrike">
                <a:solidFill>
                  <a:schemeClr val="lt2"/>
                </a:solidFill>
                <a:latin typeface="Arial"/>
                <a:ea typeface="Arial"/>
                <a:cs typeface="Arial"/>
                <a:sym typeface="Arial"/>
              </a:rPr>
              <a:t>Mellow dogs with plenty of bones to go around</a:t>
            </a:r>
          </a:p>
        </p:txBody>
      </p:sp>
      <p:sp>
        <p:nvSpPr>
          <p:cNvPr id="2383" name="Shape 2383"/>
          <p:cNvSpPr txBox="1"/>
          <p:nvPr>
            <p:ph idx="1" type="body"/>
          </p:nvPr>
        </p:nvSpPr>
        <p:spPr>
          <a:xfrm>
            <a:off x="457200" y="2133600"/>
            <a:ext cx="8153399" cy="4190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These bonds are best imagined as a room full of puppies who have plenty of bones to go around and are not possessive of any one particular bone.</a:t>
            </a:r>
          </a:p>
        </p:txBody>
      </p:sp>
      <p:pic>
        <p:nvPicPr>
          <p:cNvPr descr="metallic bonds animation" id="2384" name="Shape 2384"/>
          <p:cNvPicPr preferRelativeResize="0"/>
          <p:nvPr/>
        </p:nvPicPr>
        <p:blipFill rotWithShape="1">
          <a:blip r:embed="rId3">
            <a:alphaModFix/>
          </a:blip>
          <a:srcRect b="0" l="0" r="0" t="0"/>
          <a:stretch/>
        </p:blipFill>
        <p:spPr>
          <a:xfrm>
            <a:off x="2667000" y="4321175"/>
            <a:ext cx="4229100" cy="2536825"/>
          </a:xfrm>
          <a:prstGeom prst="rect">
            <a:avLst/>
          </a:prstGeom>
          <a:noFill/>
          <a:ln>
            <a:noFill/>
          </a:ln>
        </p:spPr>
      </p:pic>
    </p:spTree>
  </p:cSld>
  <p:clrMapOvr>
    <a:masterClrMapping/>
  </p:clrMapOvr>
  <p:transition spd="slow">
    <p:fade/>
  </p:transition>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8" name="Shape 2388"/>
        <p:cNvGrpSpPr/>
        <p:nvPr/>
      </p:nvGrpSpPr>
      <p:grpSpPr>
        <a:xfrm>
          <a:off x="0" y="0"/>
          <a:ext cx="0" cy="0"/>
          <a:chOff x="0" y="0"/>
          <a:chExt cx="0" cy="0"/>
        </a:xfrm>
      </p:grpSpPr>
      <p:sp>
        <p:nvSpPr>
          <p:cNvPr id="2389" name="Shape 2389"/>
          <p:cNvSpPr txBox="1"/>
          <p:nvPr>
            <p:ph idx="4294967295" type="title"/>
          </p:nvPr>
        </p:nvSpPr>
        <p:spPr>
          <a:xfrm>
            <a:off x="381000" y="609600"/>
            <a:ext cx="8381999" cy="1736724"/>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Bonds:</a:t>
            </a:r>
            <a:br>
              <a:rPr b="0" i="0" lang="en-US" sz="4400" u="none" cap="none" strike="noStrike">
                <a:solidFill>
                  <a:schemeClr val="lt2"/>
                </a:solidFill>
                <a:latin typeface="Arial"/>
                <a:ea typeface="Arial"/>
                <a:cs typeface="Arial"/>
                <a:sym typeface="Arial"/>
              </a:rPr>
            </a:br>
            <a:r>
              <a:rPr b="0" i="0" lang="en-US" sz="3200" u="none" cap="none" strike="noStrike">
                <a:solidFill>
                  <a:schemeClr val="lt2"/>
                </a:solidFill>
                <a:latin typeface="Arial"/>
                <a:ea typeface="Arial"/>
                <a:cs typeface="Arial"/>
                <a:sym typeface="Arial"/>
              </a:rPr>
              <a:t>Mellow dogs with plenty of bones to go around</a:t>
            </a:r>
          </a:p>
        </p:txBody>
      </p:sp>
      <p:sp>
        <p:nvSpPr>
          <p:cNvPr id="2390" name="Shape 2390"/>
          <p:cNvSpPr txBox="1"/>
          <p:nvPr>
            <p:ph idx="4294967295" type="body"/>
          </p:nvPr>
        </p:nvSpPr>
        <p:spPr>
          <a:xfrm>
            <a:off x="685800" y="2667000"/>
            <a:ext cx="7848599" cy="3352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This allows the electrons to move through the substance with little restriction.  </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model is often described as the “metal ions plus a ‘sea’ of mobile electrons." </a:t>
            </a:r>
          </a:p>
        </p:txBody>
      </p:sp>
    </p:spTree>
  </p:cSld>
  <p:clrMapOvr>
    <a:masterClrMapping/>
  </p:clrMapOvr>
  <p:transition spd="slow">
    <p:fade/>
  </p:transition>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4" name="Shape 2394"/>
        <p:cNvGrpSpPr/>
        <p:nvPr/>
      </p:nvGrpSpPr>
      <p:grpSpPr>
        <a:xfrm>
          <a:off x="0" y="0"/>
          <a:ext cx="0" cy="0"/>
          <a:chOff x="0" y="0"/>
          <a:chExt cx="0" cy="0"/>
        </a:xfrm>
      </p:grpSpPr>
      <p:sp>
        <p:nvSpPr>
          <p:cNvPr id="2395" name="Shape 2395"/>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Bonds</a:t>
            </a:r>
          </a:p>
        </p:txBody>
      </p:sp>
      <p:sp>
        <p:nvSpPr>
          <p:cNvPr id="2396" name="Shape 2396"/>
          <p:cNvSpPr txBox="1"/>
          <p:nvPr>
            <p:ph idx="1" type="body"/>
          </p:nvPr>
        </p:nvSpPr>
        <p:spPr>
          <a:xfrm>
            <a:off x="685800" y="1828800"/>
            <a:ext cx="7848599" cy="3505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Metals hold onto their valence electrons very weakly.</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electrons are said to be </a:t>
            </a:r>
            <a:r>
              <a:rPr b="1" i="0" lang="en-US" sz="3200" u="none" cap="none" strike="noStrike">
                <a:solidFill>
                  <a:schemeClr val="lt2"/>
                </a:solidFill>
                <a:latin typeface="Arial"/>
                <a:ea typeface="Arial"/>
                <a:cs typeface="Arial"/>
                <a:sym typeface="Arial"/>
              </a:rPr>
              <a:t>delocalized</a:t>
            </a:r>
            <a:r>
              <a:rPr b="0" i="0" lang="en-US" sz="3200" u="none" cap="none" strike="noStrike">
                <a:solidFill>
                  <a:schemeClr val="lt1"/>
                </a:solidFill>
                <a:latin typeface="Arial"/>
                <a:ea typeface="Arial"/>
                <a:cs typeface="Arial"/>
                <a:sym typeface="Arial"/>
              </a:rPr>
              <a:t>.</a:t>
            </a:r>
          </a:p>
        </p:txBody>
      </p:sp>
    </p:spTree>
  </p:cSld>
  <p:clrMapOvr>
    <a:masterClrMapping/>
  </p:clrMapOvr>
  <p:transition spd="slow">
    <p:fade/>
  </p:transition>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0" name="Shape 2400"/>
        <p:cNvGrpSpPr/>
        <p:nvPr/>
      </p:nvGrpSpPr>
      <p:grpSpPr>
        <a:xfrm>
          <a:off x="0" y="0"/>
          <a:ext cx="0" cy="0"/>
          <a:chOff x="0" y="0"/>
          <a:chExt cx="0" cy="0"/>
        </a:xfrm>
      </p:grpSpPr>
      <p:sp>
        <p:nvSpPr>
          <p:cNvPr id="2401" name="Shape 2401"/>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Bonds</a:t>
            </a:r>
          </a:p>
        </p:txBody>
      </p:sp>
      <p:pic>
        <p:nvPicPr>
          <p:cNvPr descr="MetallicBond" id="2402" name="Shape 2402"/>
          <p:cNvPicPr preferRelativeResize="0"/>
          <p:nvPr/>
        </p:nvPicPr>
        <p:blipFill rotWithShape="1">
          <a:blip r:embed="rId3">
            <a:alphaModFix/>
          </a:blip>
          <a:srcRect b="0" l="0" r="0" t="0"/>
          <a:stretch/>
        </p:blipFill>
        <p:spPr>
          <a:xfrm>
            <a:off x="2438400" y="1905000"/>
            <a:ext cx="4305299" cy="4046537"/>
          </a:xfrm>
          <a:prstGeom prst="rect">
            <a:avLst/>
          </a:prstGeom>
          <a:noFill/>
          <a:ln>
            <a:noFill/>
          </a:ln>
        </p:spPr>
      </p:pic>
    </p:spTree>
  </p:cSld>
  <p:clrMapOvr>
    <a:masterClrMapping/>
  </p:clrMapOvr>
  <p:transition spd="slow">
    <p:fade/>
  </p:transition>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6" name="Shape 2406"/>
        <p:cNvGrpSpPr/>
        <p:nvPr/>
      </p:nvGrpSpPr>
      <p:grpSpPr>
        <a:xfrm>
          <a:off x="0" y="0"/>
          <a:ext cx="0" cy="0"/>
          <a:chOff x="0" y="0"/>
          <a:chExt cx="0" cy="0"/>
        </a:xfrm>
      </p:grpSpPr>
      <p:sp>
        <p:nvSpPr>
          <p:cNvPr id="2407" name="Shape 2407"/>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Bonds</a:t>
            </a:r>
          </a:p>
        </p:txBody>
      </p:sp>
      <p:sp>
        <p:nvSpPr>
          <p:cNvPr id="2408" name="Shape 2408"/>
          <p:cNvSpPr txBox="1"/>
          <p:nvPr>
            <p:ph idx="1" type="body"/>
          </p:nvPr>
        </p:nvSpPr>
        <p:spPr>
          <a:xfrm>
            <a:off x="685800" y="1828800"/>
            <a:ext cx="7848599"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These delocalized electrons are not held by any specific atom and can move easily throughout the solid. </a:t>
            </a:r>
          </a:p>
          <a:p>
            <a:pPr indent="-342900" lvl="0" marL="342900" marR="0" rtl="0" algn="l">
              <a:lnSpc>
                <a:spcPct val="9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Metal atoms release their valence electrons into a sea of electrons shared by all of the metal atoms. The bond that results from this shared pool of valence electrons is called a </a:t>
            </a:r>
            <a:r>
              <a:rPr b="1" i="0" lang="en-US" sz="3200" u="none" cap="none" strike="noStrike">
                <a:solidFill>
                  <a:schemeClr val="lt2"/>
                </a:solidFill>
                <a:latin typeface="Arial"/>
                <a:ea typeface="Arial"/>
                <a:cs typeface="Arial"/>
                <a:sym typeface="Arial"/>
              </a:rPr>
              <a:t>metallic bond</a:t>
            </a:r>
            <a:r>
              <a:rPr b="0" i="0" lang="en-US" sz="3200" u="none" cap="none" strike="noStrike">
                <a:solidFill>
                  <a:schemeClr val="lt1"/>
                </a:solidFill>
                <a:latin typeface="Arial"/>
                <a:ea typeface="Arial"/>
                <a:cs typeface="Arial"/>
                <a:sym typeface="Arial"/>
              </a:rPr>
              <a:t>. </a:t>
            </a:r>
          </a:p>
        </p:txBody>
      </p:sp>
      <p:pic>
        <p:nvPicPr>
          <p:cNvPr descr="MiddleSchoolAudio" id="2409" name="Shape 2409"/>
          <p:cNvPicPr preferRelativeResize="0"/>
          <p:nvPr/>
        </p:nvPicPr>
        <p:blipFill rotWithShape="1">
          <a:blip r:embed="rId3">
            <a:alphaModFix/>
          </a:blip>
          <a:srcRect b="0" l="0" r="0" t="0"/>
          <a:stretch/>
        </p:blipFill>
        <p:spPr>
          <a:xfrm>
            <a:off x="6096000" y="2895600"/>
            <a:ext cx="393700" cy="368299"/>
          </a:xfrm>
          <a:prstGeom prst="rect">
            <a:avLst/>
          </a:prstGeom>
          <a:noFill/>
          <a:ln>
            <a:noFill/>
          </a:ln>
        </p:spPr>
      </p:pic>
      <p:pic>
        <p:nvPicPr>
          <p:cNvPr descr="MiddleSchoolAudio" id="2410" name="Shape 2410"/>
          <p:cNvPicPr preferRelativeResize="0"/>
          <p:nvPr/>
        </p:nvPicPr>
        <p:blipFill rotWithShape="1">
          <a:blip r:embed="rId3">
            <a:alphaModFix/>
          </a:blip>
          <a:srcRect b="0" l="0" r="0" t="0"/>
          <a:stretch/>
        </p:blipFill>
        <p:spPr>
          <a:xfrm>
            <a:off x="7620000" y="5181600"/>
            <a:ext cx="393700" cy="3682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9"/>
                                        </p:tgtEl>
                                        <p:attrNameLst>
                                          <p:attrName>style.visibility</p:attrName>
                                        </p:attrNameLst>
                                      </p:cBhvr>
                                      <p:to>
                                        <p:strVal val="visible"/>
                                      </p:to>
                                    </p:set>
                                    <p:animEffect filter="fade" transition="in">
                                      <p:cBhvr>
                                        <p:cTn dur="500"/>
                                        <p:tgtEl>
                                          <p:spTgt spid="24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10"/>
                                        </p:tgtEl>
                                        <p:attrNameLst>
                                          <p:attrName>style.visibility</p:attrName>
                                        </p:attrNameLst>
                                      </p:cBhvr>
                                      <p:to>
                                        <p:strVal val="visible"/>
                                      </p:to>
                                    </p:set>
                                    <p:animEffect filter="fade" transition="in">
                                      <p:cBhvr>
                                        <p:cTn dur="500"/>
                                        <p:tgtEl>
                                          <p:spTgt spid="2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4" name="Shape 2414"/>
        <p:cNvGrpSpPr/>
        <p:nvPr/>
      </p:nvGrpSpPr>
      <p:grpSpPr>
        <a:xfrm>
          <a:off x="0" y="0"/>
          <a:ext cx="0" cy="0"/>
          <a:chOff x="0" y="0"/>
          <a:chExt cx="0" cy="0"/>
        </a:xfrm>
      </p:grpSpPr>
      <p:sp>
        <p:nvSpPr>
          <p:cNvPr id="2415" name="Shape 2415"/>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 Properties</a:t>
            </a:r>
          </a:p>
        </p:txBody>
      </p:sp>
      <p:sp>
        <p:nvSpPr>
          <p:cNvPr id="2416" name="Shape 2416"/>
          <p:cNvSpPr txBox="1"/>
          <p:nvPr>
            <p:ph idx="1" type="body"/>
          </p:nvPr>
        </p:nvSpPr>
        <p:spPr>
          <a:xfrm>
            <a:off x="685800" y="1905000"/>
            <a:ext cx="7772400" cy="4190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Metals are good electrical and thermal conductors due to their free valence electrons.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Metals generally have extremely high melting points and boiling points because it is difficult to pull metal atoms completely away from the group of cations and attracting electrons.</a:t>
            </a:r>
          </a:p>
        </p:txBody>
      </p:sp>
    </p:spTree>
  </p:cSld>
  <p:clrMapOvr>
    <a:masterClrMapping/>
  </p:clrMapOvr>
  <p:transition spd="slow">
    <p:fade/>
  </p:transition>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0" name="Shape 2420"/>
        <p:cNvGrpSpPr/>
        <p:nvPr/>
      </p:nvGrpSpPr>
      <p:grpSpPr>
        <a:xfrm>
          <a:off x="0" y="0"/>
          <a:ext cx="0" cy="0"/>
          <a:chOff x="0" y="0"/>
          <a:chExt cx="0" cy="0"/>
        </a:xfrm>
      </p:grpSpPr>
      <p:sp>
        <p:nvSpPr>
          <p:cNvPr id="2421" name="Shape 2421"/>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 Properties</a:t>
            </a:r>
          </a:p>
        </p:txBody>
      </p:sp>
      <p:sp>
        <p:nvSpPr>
          <p:cNvPr id="2422" name="Shape 2422"/>
          <p:cNvSpPr txBox="1"/>
          <p:nvPr>
            <p:ph idx="1" type="body"/>
          </p:nvPr>
        </p:nvSpPr>
        <p:spPr>
          <a:xfrm>
            <a:off x="685800" y="17526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Metals are </a:t>
            </a:r>
            <a:r>
              <a:rPr b="1" i="0" lang="en-US" sz="3200" u="none" cap="none" strike="noStrike">
                <a:solidFill>
                  <a:schemeClr val="lt2"/>
                </a:solidFill>
                <a:latin typeface="Arial"/>
                <a:ea typeface="Arial"/>
                <a:cs typeface="Arial"/>
                <a:sym typeface="Arial"/>
              </a:rPr>
              <a:t>malleable</a:t>
            </a:r>
            <a:r>
              <a:rPr b="0" i="0" lang="en-US" sz="3200" u="none" cap="none" strike="noStrike">
                <a:solidFill>
                  <a:schemeClr val="lt1"/>
                </a:solidFill>
                <a:latin typeface="Arial"/>
                <a:ea typeface="Arial"/>
                <a:cs typeface="Arial"/>
                <a:sym typeface="Arial"/>
              </a:rPr>
              <a:t> (able to be hammered into sheets). </a:t>
            </a:r>
          </a:p>
        </p:txBody>
      </p:sp>
      <p:pic>
        <p:nvPicPr>
          <p:cNvPr descr="im23aluminum foil" id="2423" name="Shape 2423"/>
          <p:cNvPicPr preferRelativeResize="0"/>
          <p:nvPr/>
        </p:nvPicPr>
        <p:blipFill rotWithShape="1">
          <a:blip r:embed="rId3">
            <a:alphaModFix/>
          </a:blip>
          <a:srcRect b="0" l="0" r="0" t="0"/>
          <a:stretch/>
        </p:blipFill>
        <p:spPr>
          <a:xfrm>
            <a:off x="3581400" y="2971800"/>
            <a:ext cx="2108200" cy="3162300"/>
          </a:xfrm>
          <a:prstGeom prst="rect">
            <a:avLst/>
          </a:prstGeom>
          <a:noFill/>
          <a:ln>
            <a:noFill/>
          </a:ln>
        </p:spPr>
      </p:pic>
    </p:spTree>
  </p:cSld>
  <p:clrMapOvr>
    <a:masterClrMapping/>
  </p:clrMapOvr>
  <p:transition spd="slow">
    <p:fade/>
  </p:transition>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7" name="Shape 2427"/>
        <p:cNvGrpSpPr/>
        <p:nvPr/>
      </p:nvGrpSpPr>
      <p:grpSpPr>
        <a:xfrm>
          <a:off x="0" y="0"/>
          <a:ext cx="0" cy="0"/>
          <a:chOff x="0" y="0"/>
          <a:chExt cx="0" cy="0"/>
        </a:xfrm>
      </p:grpSpPr>
      <p:sp>
        <p:nvSpPr>
          <p:cNvPr id="2428" name="Shape 2428"/>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 Properties</a:t>
            </a:r>
          </a:p>
        </p:txBody>
      </p:sp>
      <p:sp>
        <p:nvSpPr>
          <p:cNvPr id="2429" name="Shape 2429"/>
          <p:cNvSpPr txBox="1"/>
          <p:nvPr>
            <p:ph idx="1" type="body"/>
          </p:nvPr>
        </p:nvSpPr>
        <p:spPr>
          <a:xfrm>
            <a:off x="685800" y="17526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Metals are also </a:t>
            </a:r>
            <a:r>
              <a:rPr b="1" i="0" lang="en-US" sz="3200" u="none" cap="none" strike="noStrike">
                <a:solidFill>
                  <a:schemeClr val="lt2"/>
                </a:solidFill>
                <a:latin typeface="Arial"/>
                <a:ea typeface="Arial"/>
                <a:cs typeface="Arial"/>
                <a:sym typeface="Arial"/>
              </a:rPr>
              <a:t>ductile</a:t>
            </a:r>
            <a:r>
              <a:rPr b="0" i="0" lang="en-US" sz="3200" u="none" cap="none" strike="noStrike">
                <a:solidFill>
                  <a:schemeClr val="lt1"/>
                </a:solidFill>
                <a:latin typeface="Arial"/>
                <a:ea typeface="Arial"/>
                <a:cs typeface="Arial"/>
                <a:sym typeface="Arial"/>
              </a:rPr>
              <a:t> (able to be drawn into wire) because of the mobility of the particles. </a:t>
            </a:r>
          </a:p>
        </p:txBody>
      </p:sp>
      <p:pic>
        <p:nvPicPr>
          <p:cNvPr descr="im32 bent metal" id="2430" name="Shape 2430"/>
          <p:cNvPicPr preferRelativeResize="0"/>
          <p:nvPr/>
        </p:nvPicPr>
        <p:blipFill rotWithShape="1">
          <a:blip r:embed="rId3">
            <a:alphaModFix/>
          </a:blip>
          <a:srcRect b="0" l="0" r="0" t="0"/>
          <a:stretch/>
        </p:blipFill>
        <p:spPr>
          <a:xfrm>
            <a:off x="5105400" y="3505200"/>
            <a:ext cx="3436936" cy="2414586"/>
          </a:xfrm>
          <a:prstGeom prst="rect">
            <a:avLst/>
          </a:prstGeom>
          <a:noFill/>
          <a:ln>
            <a:noFill/>
          </a:ln>
        </p:spPr>
      </p:pic>
      <p:pic>
        <p:nvPicPr>
          <p:cNvPr descr="im 23 copper wire" id="2431" name="Shape 2431"/>
          <p:cNvPicPr preferRelativeResize="0"/>
          <p:nvPr/>
        </p:nvPicPr>
        <p:blipFill rotWithShape="1">
          <a:blip r:embed="rId4">
            <a:alphaModFix/>
          </a:blip>
          <a:srcRect b="0" l="0" r="0" t="0"/>
          <a:stretch/>
        </p:blipFill>
        <p:spPr>
          <a:xfrm>
            <a:off x="609600" y="3505200"/>
            <a:ext cx="3962399" cy="2451100"/>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txBox="1"/>
          <p:nvPr>
            <p:ph type="title"/>
          </p:nvPr>
        </p:nvSpPr>
        <p:spPr>
          <a:xfrm>
            <a:off x="7620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Stable Electron Configurations</a:t>
            </a:r>
          </a:p>
        </p:txBody>
      </p:sp>
      <p:sp>
        <p:nvSpPr>
          <p:cNvPr id="376" name="Shape 376"/>
          <p:cNvSpPr txBox="1"/>
          <p:nvPr>
            <p:ph idx="1" type="body"/>
          </p:nvPr>
        </p:nvSpPr>
        <p:spPr>
          <a:xfrm>
            <a:off x="685800" y="1981200"/>
            <a:ext cx="7772400" cy="2624137"/>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Noble gases, except He, have 2 </a:t>
            </a:r>
            <a:r>
              <a:rPr b="0" i="1" lang="en-US" sz="3200" u="none" cap="none" strike="noStrike">
                <a:solidFill>
                  <a:schemeClr val="lt1"/>
                </a:solidFill>
                <a:latin typeface="Arial"/>
                <a:ea typeface="Arial"/>
                <a:cs typeface="Arial"/>
                <a:sym typeface="Arial"/>
              </a:rPr>
              <a:t>s</a:t>
            </a:r>
            <a:r>
              <a:rPr b="0" i="0" lang="en-US" sz="3200" u="none" cap="none" strike="noStrike">
                <a:solidFill>
                  <a:schemeClr val="lt1"/>
                </a:solidFill>
                <a:latin typeface="Arial"/>
                <a:ea typeface="Arial"/>
                <a:cs typeface="Arial"/>
                <a:sym typeface="Arial"/>
              </a:rPr>
              <a:t> electrons and 6 </a:t>
            </a:r>
            <a:r>
              <a:rPr b="0" i="1" lang="en-US" sz="3200" u="none" cap="none" strike="noStrike">
                <a:solidFill>
                  <a:schemeClr val="lt1"/>
                </a:solidFill>
                <a:latin typeface="Arial"/>
                <a:ea typeface="Arial"/>
                <a:cs typeface="Arial"/>
                <a:sym typeface="Arial"/>
              </a:rPr>
              <a:t>p</a:t>
            </a:r>
            <a:r>
              <a:rPr b="0" i="0" lang="en-US" sz="3200" u="none" cap="none" strike="noStrike">
                <a:solidFill>
                  <a:schemeClr val="lt1"/>
                </a:solidFill>
                <a:latin typeface="Arial"/>
                <a:ea typeface="Arial"/>
                <a:cs typeface="Arial"/>
                <a:sym typeface="Arial"/>
              </a:rPr>
              <a:t> electrons, totaling      8 valence electrons.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They obey </a:t>
            </a:r>
            <a:r>
              <a:rPr b="1" i="0" lang="en-US" sz="3200" u="none" cap="none" strike="noStrike">
                <a:solidFill>
                  <a:schemeClr val="lt2"/>
                </a:solidFill>
                <a:latin typeface="Arial"/>
                <a:ea typeface="Arial"/>
                <a:cs typeface="Arial"/>
                <a:sym typeface="Arial"/>
              </a:rPr>
              <a:t>the octet rule</a:t>
            </a:r>
            <a:r>
              <a:rPr b="0" i="0" lang="en-US" sz="3200" u="none" cap="none" strike="noStrike">
                <a:solidFill>
                  <a:schemeClr val="lt1"/>
                </a:solidFill>
                <a:latin typeface="Arial"/>
                <a:ea typeface="Arial"/>
                <a:cs typeface="Arial"/>
                <a:sym typeface="Arial"/>
              </a:rPr>
              <a:t>.</a:t>
            </a:r>
          </a:p>
        </p:txBody>
      </p:sp>
      <p:sp>
        <p:nvSpPr>
          <p:cNvPr id="377" name="Shape 377"/>
          <p:cNvSpPr txBox="1"/>
          <p:nvPr/>
        </p:nvSpPr>
        <p:spPr>
          <a:xfrm>
            <a:off x="3733800" y="4648200"/>
            <a:ext cx="19049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Ar</a:t>
            </a:r>
          </a:p>
        </p:txBody>
      </p:sp>
      <p:sp>
        <p:nvSpPr>
          <p:cNvPr id="378" name="Shape 378"/>
          <p:cNvSpPr/>
          <p:nvPr/>
        </p:nvSpPr>
        <p:spPr>
          <a:xfrm>
            <a:off x="4197350" y="4578350"/>
            <a:ext cx="139699" cy="139699"/>
          </a:xfrm>
          <a:prstGeom prst="ellipse">
            <a:avLst/>
          </a:prstGeom>
          <a:solidFill>
            <a:schemeClr val="lt2"/>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79" name="Shape 379"/>
          <p:cNvSpPr/>
          <p:nvPr/>
        </p:nvSpPr>
        <p:spPr>
          <a:xfrm>
            <a:off x="4578350" y="4578350"/>
            <a:ext cx="139699" cy="139699"/>
          </a:xfrm>
          <a:prstGeom prst="ellipse">
            <a:avLst/>
          </a:prstGeom>
          <a:solidFill>
            <a:schemeClr val="lt2"/>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80" name="Shape 380"/>
          <p:cNvSpPr/>
          <p:nvPr/>
        </p:nvSpPr>
        <p:spPr>
          <a:xfrm>
            <a:off x="3511550" y="4959350"/>
            <a:ext cx="139699" cy="139699"/>
          </a:xfrm>
          <a:prstGeom prst="ellipse">
            <a:avLst/>
          </a:prstGeom>
          <a:solidFill>
            <a:schemeClr val="lt2"/>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81" name="Shape 381"/>
          <p:cNvSpPr/>
          <p:nvPr/>
        </p:nvSpPr>
        <p:spPr>
          <a:xfrm>
            <a:off x="3511550" y="5340350"/>
            <a:ext cx="139699" cy="139699"/>
          </a:xfrm>
          <a:prstGeom prst="ellipse">
            <a:avLst/>
          </a:prstGeom>
          <a:solidFill>
            <a:schemeClr val="lt2"/>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82" name="Shape 382"/>
          <p:cNvSpPr/>
          <p:nvPr/>
        </p:nvSpPr>
        <p:spPr>
          <a:xfrm>
            <a:off x="5187950" y="4959350"/>
            <a:ext cx="139699" cy="139699"/>
          </a:xfrm>
          <a:prstGeom prst="ellipse">
            <a:avLst/>
          </a:prstGeom>
          <a:solidFill>
            <a:schemeClr val="lt2"/>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83" name="Shape 383"/>
          <p:cNvSpPr/>
          <p:nvPr/>
        </p:nvSpPr>
        <p:spPr>
          <a:xfrm>
            <a:off x="5187950" y="5340350"/>
            <a:ext cx="139699" cy="139699"/>
          </a:xfrm>
          <a:prstGeom prst="ellipse">
            <a:avLst/>
          </a:prstGeom>
          <a:solidFill>
            <a:schemeClr val="lt2"/>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84" name="Shape 384"/>
          <p:cNvSpPr/>
          <p:nvPr/>
        </p:nvSpPr>
        <p:spPr>
          <a:xfrm>
            <a:off x="4197350" y="6026150"/>
            <a:ext cx="139699" cy="139699"/>
          </a:xfrm>
          <a:prstGeom prst="ellipse">
            <a:avLst/>
          </a:prstGeom>
          <a:solidFill>
            <a:schemeClr val="lt2"/>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385" name="Shape 385"/>
          <p:cNvSpPr/>
          <p:nvPr/>
        </p:nvSpPr>
        <p:spPr>
          <a:xfrm>
            <a:off x="4578350" y="6026150"/>
            <a:ext cx="139699" cy="139699"/>
          </a:xfrm>
          <a:prstGeom prst="ellipse">
            <a:avLst/>
          </a:prstGeom>
          <a:solidFill>
            <a:schemeClr val="lt2"/>
          </a:solidFill>
          <a:ln cap="flat" cmpd="sng" w="12700">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5" name="Shape 2435"/>
        <p:cNvGrpSpPr/>
        <p:nvPr/>
      </p:nvGrpSpPr>
      <p:grpSpPr>
        <a:xfrm>
          <a:off x="0" y="0"/>
          <a:ext cx="0" cy="0"/>
          <a:chOff x="0" y="0"/>
          <a:chExt cx="0" cy="0"/>
        </a:xfrm>
      </p:grpSpPr>
      <p:sp>
        <p:nvSpPr>
          <p:cNvPr id="2436" name="Shape 2436"/>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Metallic Bond Properties</a:t>
            </a:r>
          </a:p>
        </p:txBody>
      </p:sp>
      <p:sp>
        <p:nvSpPr>
          <p:cNvPr id="2437" name="Shape 2437"/>
          <p:cNvSpPr txBox="1"/>
          <p:nvPr>
            <p:ph idx="4294967295" type="body"/>
          </p:nvPr>
        </p:nvSpPr>
        <p:spPr>
          <a:xfrm>
            <a:off x="685800" y="17526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Metals have </a:t>
            </a:r>
            <a:r>
              <a:rPr b="1" i="0" lang="en-US" sz="3200" u="none" cap="none" strike="noStrike">
                <a:solidFill>
                  <a:schemeClr val="lt2"/>
                </a:solidFill>
                <a:latin typeface="Arial"/>
                <a:ea typeface="Arial"/>
                <a:cs typeface="Arial"/>
                <a:sym typeface="Arial"/>
              </a:rPr>
              <a:t>luster</a:t>
            </a:r>
            <a:r>
              <a:rPr b="0" i="0" lang="en-US" sz="3200" u="none" cap="none" strike="noStrike">
                <a:solidFill>
                  <a:schemeClr val="lt1"/>
                </a:solidFill>
                <a:latin typeface="Arial"/>
                <a:ea typeface="Arial"/>
                <a:cs typeface="Arial"/>
                <a:sym typeface="Arial"/>
              </a:rPr>
              <a:t> (are shiny).</a:t>
            </a:r>
          </a:p>
        </p:txBody>
      </p:sp>
      <p:pic>
        <p:nvPicPr>
          <p:cNvPr descr="Ag_Metal_Big" id="2438" name="Shape 2438"/>
          <p:cNvPicPr preferRelativeResize="0"/>
          <p:nvPr/>
        </p:nvPicPr>
        <p:blipFill rotWithShape="1">
          <a:blip r:embed="rId3">
            <a:alphaModFix/>
          </a:blip>
          <a:srcRect b="0" l="0" r="0" t="0"/>
          <a:stretch/>
        </p:blipFill>
        <p:spPr>
          <a:xfrm>
            <a:off x="2362200" y="2514600"/>
            <a:ext cx="4486274" cy="3743324"/>
          </a:xfrm>
          <a:prstGeom prst="rect">
            <a:avLst/>
          </a:prstGeom>
          <a:noFill/>
          <a:ln>
            <a:noFill/>
          </a:ln>
        </p:spPr>
      </p:pic>
    </p:spTree>
  </p:cSld>
  <p:clrMapOvr>
    <a:masterClrMapping/>
  </p:clrMapOvr>
  <p:transition spd="slow">
    <p:fade/>
  </p:transition>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2" name="Shape 2442"/>
        <p:cNvGrpSpPr/>
        <p:nvPr/>
      </p:nvGrpSpPr>
      <p:grpSpPr>
        <a:xfrm>
          <a:off x="0" y="0"/>
          <a:ext cx="0" cy="0"/>
          <a:chOff x="0" y="0"/>
          <a:chExt cx="0" cy="0"/>
        </a:xfrm>
      </p:grpSpPr>
      <p:sp>
        <p:nvSpPr>
          <p:cNvPr id="2443" name="Shape 2443"/>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Alloys</a:t>
            </a:r>
          </a:p>
        </p:txBody>
      </p:sp>
      <p:sp>
        <p:nvSpPr>
          <p:cNvPr id="2444" name="Shape 2444"/>
          <p:cNvSpPr txBox="1"/>
          <p:nvPr>
            <p:ph idx="4294967295" type="body"/>
          </p:nvPr>
        </p:nvSpPr>
        <p:spPr>
          <a:xfrm>
            <a:off x="685800" y="17526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mixture of elements that has metallic properties is called an </a:t>
            </a:r>
            <a:r>
              <a:rPr b="1" i="0" lang="en-US" sz="3200" u="none" cap="none" strike="noStrike">
                <a:solidFill>
                  <a:schemeClr val="lt2"/>
                </a:solidFill>
                <a:latin typeface="Arial"/>
                <a:ea typeface="Arial"/>
                <a:cs typeface="Arial"/>
                <a:sym typeface="Arial"/>
              </a:rPr>
              <a:t>alloy</a:t>
            </a:r>
            <a:r>
              <a:rPr b="0" i="0" lang="en-US" sz="3200" u="none" cap="none" strike="noStrike">
                <a:solidFill>
                  <a:schemeClr val="lt1"/>
                </a:solidFill>
                <a:latin typeface="Arial"/>
                <a:ea typeface="Arial"/>
                <a:cs typeface="Arial"/>
                <a:sym typeface="Arial"/>
              </a:rPr>
              <a:t>. </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For example, yellow brass used to make a trumpet is 67% copper and 33% zinc. Sterling silver used in silverware is 92.5% silver and 7.5% copper.</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idx="4294967295" type="title"/>
          </p:nvPr>
        </p:nvSpPr>
        <p:spPr>
          <a:xfrm>
            <a:off x="7620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Problem</a:t>
            </a:r>
          </a:p>
        </p:txBody>
      </p:sp>
      <p:sp>
        <p:nvSpPr>
          <p:cNvPr id="392" name="Shape 392"/>
          <p:cNvSpPr txBox="1"/>
          <p:nvPr>
            <p:ph idx="4294967295" type="body"/>
          </p:nvPr>
        </p:nvSpPr>
        <p:spPr>
          <a:xfrm>
            <a:off x="457200" y="1524000"/>
            <a:ext cx="7848599" cy="4876799"/>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lt2"/>
              </a:buClr>
              <a:buSzPct val="75000"/>
              <a:buFont typeface="Arial"/>
              <a:buAutoNum type="arabicParenR"/>
            </a:pPr>
            <a:r>
              <a:rPr b="0" i="0" lang="en-US" sz="3200" u="none" cap="none" strike="noStrike">
                <a:solidFill>
                  <a:schemeClr val="lt1"/>
                </a:solidFill>
                <a:latin typeface="Arial"/>
                <a:ea typeface="Arial"/>
                <a:cs typeface="Arial"/>
                <a:sym typeface="Arial"/>
              </a:rPr>
              <a:t>Predict the ionic charge for the following representative elements.</a:t>
            </a: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a) rubidium (Rb)</a:t>
            </a:r>
          </a:p>
          <a:p>
            <a:pPr indent="-609600" lvl="0" marL="609600" marR="0" rtl="0" algn="l">
              <a:lnSpc>
                <a:spcPct val="100000"/>
              </a:lnSpc>
              <a:spcBef>
                <a:spcPts val="640"/>
              </a:spcBef>
              <a:spcAft>
                <a:spcPts val="0"/>
              </a:spcAft>
              <a:buClr>
                <a:schemeClr val="accent1"/>
              </a:buClr>
              <a:buSzPct val="25000"/>
              <a:buFont typeface="Arial"/>
              <a:buNone/>
            </a:pPr>
            <a:r>
              <a:t/>
            </a:r>
            <a:endParaRPr b="0" i="0" sz="3200" u="none" cap="none" strike="noStrike">
              <a:solidFill>
                <a:schemeClr val="lt1"/>
              </a:solidFill>
              <a:latin typeface="Arial"/>
              <a:ea typeface="Arial"/>
              <a:cs typeface="Arial"/>
              <a:sym typeface="Arial"/>
            </a:endParaRP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b) bromine (Br)</a:t>
            </a:r>
          </a:p>
          <a:p>
            <a:pPr indent="-609600" lvl="0" marL="609600" marR="0" rtl="0" algn="l">
              <a:lnSpc>
                <a:spcPct val="100000"/>
              </a:lnSpc>
              <a:spcBef>
                <a:spcPts val="640"/>
              </a:spcBef>
              <a:spcAft>
                <a:spcPts val="0"/>
              </a:spcAft>
              <a:buClr>
                <a:schemeClr val="accent1"/>
              </a:buClr>
              <a:buSzPct val="25000"/>
              <a:buFont typeface="Arial"/>
              <a:buNone/>
            </a:pPr>
            <a:r>
              <a:t/>
            </a:r>
            <a:endParaRPr b="0" i="0" sz="3200" u="none" cap="none" strike="noStrike">
              <a:solidFill>
                <a:schemeClr val="lt1"/>
              </a:solidFill>
              <a:latin typeface="Arial"/>
              <a:ea typeface="Arial"/>
              <a:cs typeface="Arial"/>
              <a:sym typeface="Arial"/>
            </a:endParaRP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c) silicon (Si)</a:t>
            </a:r>
          </a:p>
        </p:txBody>
      </p:sp>
      <p:sp>
        <p:nvSpPr>
          <p:cNvPr id="393" name="Shape 393"/>
          <p:cNvSpPr txBox="1"/>
          <p:nvPr/>
        </p:nvSpPr>
        <p:spPr>
          <a:xfrm>
            <a:off x="4419600" y="2590800"/>
            <a:ext cx="4724400" cy="2971799"/>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d) barium (Ba)</a:t>
            </a:r>
          </a:p>
          <a:p>
            <a:pPr indent="-609600" lvl="0" marL="609600" marR="0" rtl="0" algn="l">
              <a:lnSpc>
                <a:spcPct val="100000"/>
              </a:lnSpc>
              <a:spcBef>
                <a:spcPts val="640"/>
              </a:spcBef>
              <a:spcAft>
                <a:spcPts val="0"/>
              </a:spcAft>
              <a:buClr>
                <a:schemeClr val="lt1"/>
              </a:buClr>
              <a:buFont typeface="Arial"/>
              <a:buNone/>
            </a:pPr>
            <a:r>
              <a:t/>
            </a:r>
            <a:endParaRPr b="0" i="0" sz="3200" u="none">
              <a:solidFill>
                <a:schemeClr val="lt1"/>
              </a:solidFill>
              <a:latin typeface="Arial"/>
              <a:ea typeface="Arial"/>
              <a:cs typeface="Arial"/>
              <a:sym typeface="Arial"/>
            </a:endParaRPr>
          </a:p>
          <a:p>
            <a:pPr indent="-609600" lvl="0" marL="609600" marR="0" rtl="0" algn="l">
              <a:lnSpc>
                <a:spcPct val="100000"/>
              </a:lnSpc>
              <a:spcBef>
                <a:spcPts val="64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e) boron (B)</a:t>
            </a:r>
          </a:p>
          <a:p>
            <a:pPr indent="-609600" lvl="0" marL="609600" marR="0" rtl="0" algn="l">
              <a:lnSpc>
                <a:spcPct val="100000"/>
              </a:lnSpc>
              <a:spcBef>
                <a:spcPts val="640"/>
              </a:spcBef>
              <a:spcAft>
                <a:spcPts val="0"/>
              </a:spcAft>
              <a:buClr>
                <a:schemeClr val="lt1"/>
              </a:buClr>
              <a:buFont typeface="Arial"/>
              <a:buNone/>
            </a:pPr>
            <a:r>
              <a:t/>
            </a:r>
            <a:endParaRPr b="0" i="0" sz="3200" u="none">
              <a:solidFill>
                <a:schemeClr val="lt1"/>
              </a:solidFill>
              <a:latin typeface="Arial"/>
              <a:ea typeface="Arial"/>
              <a:cs typeface="Arial"/>
              <a:sym typeface="Arial"/>
            </a:endParaRPr>
          </a:p>
          <a:p>
            <a:pPr indent="-609600" lvl="0" marL="609600" marR="0" rtl="0" algn="l">
              <a:lnSpc>
                <a:spcPct val="100000"/>
              </a:lnSpc>
              <a:spcBef>
                <a:spcPts val="64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	f) selenium (Se)</a:t>
            </a:r>
          </a:p>
        </p:txBody>
      </p:sp>
      <p:sp>
        <p:nvSpPr>
          <p:cNvPr id="394" name="Shape 394"/>
          <p:cNvSpPr txBox="1"/>
          <p:nvPr/>
        </p:nvSpPr>
        <p:spPr>
          <a:xfrm>
            <a:off x="4191000" y="2590800"/>
            <a:ext cx="762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1+</a:t>
            </a:r>
          </a:p>
        </p:txBody>
      </p:sp>
      <p:sp>
        <p:nvSpPr>
          <p:cNvPr id="395" name="Shape 395"/>
          <p:cNvSpPr txBox="1"/>
          <p:nvPr/>
        </p:nvSpPr>
        <p:spPr>
          <a:xfrm>
            <a:off x="3962400" y="3810000"/>
            <a:ext cx="6095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1-</a:t>
            </a:r>
          </a:p>
        </p:txBody>
      </p:sp>
      <p:sp>
        <p:nvSpPr>
          <p:cNvPr id="396" name="Shape 396"/>
          <p:cNvSpPr txBox="1"/>
          <p:nvPr/>
        </p:nvSpPr>
        <p:spPr>
          <a:xfrm>
            <a:off x="3810000" y="4953000"/>
            <a:ext cx="838199"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4+ or 4-</a:t>
            </a:r>
          </a:p>
        </p:txBody>
      </p:sp>
      <p:sp>
        <p:nvSpPr>
          <p:cNvPr id="397" name="Shape 397"/>
          <p:cNvSpPr txBox="1"/>
          <p:nvPr/>
        </p:nvSpPr>
        <p:spPr>
          <a:xfrm>
            <a:off x="7772400" y="2590800"/>
            <a:ext cx="838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2+</a:t>
            </a:r>
          </a:p>
        </p:txBody>
      </p:sp>
      <p:sp>
        <p:nvSpPr>
          <p:cNvPr id="398" name="Shape 398"/>
          <p:cNvSpPr txBox="1"/>
          <p:nvPr/>
        </p:nvSpPr>
        <p:spPr>
          <a:xfrm>
            <a:off x="7467600" y="3810000"/>
            <a:ext cx="838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3+</a:t>
            </a:r>
          </a:p>
        </p:txBody>
      </p:sp>
      <p:sp>
        <p:nvSpPr>
          <p:cNvPr id="399" name="Shape 399"/>
          <p:cNvSpPr txBox="1"/>
          <p:nvPr/>
        </p:nvSpPr>
        <p:spPr>
          <a:xfrm>
            <a:off x="8001000" y="4953000"/>
            <a:ext cx="838199"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2-</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500"/>
                                        <p:tgtEl>
                                          <p:spTgt spid="3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idx="1" type="subTitle"/>
          </p:nvPr>
        </p:nvSpPr>
        <p:spPr>
          <a:xfrm>
            <a:off x="1371600" y="990600"/>
            <a:ext cx="6400799" cy="2590800"/>
          </a:xfrm>
          <a:prstGeom prst="rect">
            <a:avLst/>
          </a:prstGeom>
          <a:noFill/>
          <a:ln>
            <a:noFill/>
          </a:ln>
        </p:spPr>
        <p:txBody>
          <a:bodyPr anchorCtr="0" anchor="t" bIns="46025" lIns="92075" rIns="92075" tIns="46025">
            <a:noAutofit/>
          </a:bodyPr>
          <a:lstStyle/>
          <a:p>
            <a:pPr indent="-342900" lvl="0" marL="342900" marR="0" rtl="0" algn="ctr">
              <a:lnSpc>
                <a:spcPct val="100000"/>
              </a:lnSpc>
              <a:spcBef>
                <a:spcPts val="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IONIC</a:t>
            </a:r>
          </a:p>
          <a:p>
            <a:pPr indent="-342900" lvl="0" marL="342900" marR="0" rtl="0" algn="ctr">
              <a:lnSpc>
                <a:spcPct val="100000"/>
              </a:lnSpc>
              <a:spcBef>
                <a:spcPts val="120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BONDING</a:t>
            </a:r>
          </a:p>
        </p:txBody>
      </p:sp>
      <p:sp>
        <p:nvSpPr>
          <p:cNvPr descr="ionic-bonding" id="406" name="Shape 406"/>
          <p:cNvSpPr txBox="1"/>
          <p:nvPr/>
        </p:nvSpPr>
        <p:spPr>
          <a:xfrm>
            <a:off x="762000" y="1743075"/>
            <a:ext cx="7619999" cy="3371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ionic-bonding" id="407" name="Shape 407"/>
          <p:cNvSpPr txBox="1"/>
          <p:nvPr/>
        </p:nvSpPr>
        <p:spPr>
          <a:xfrm>
            <a:off x="762000" y="1743075"/>
            <a:ext cx="7619999" cy="3371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ionic-bonding" id="408" name="Shape 408"/>
          <p:cNvSpPr txBox="1"/>
          <p:nvPr/>
        </p:nvSpPr>
        <p:spPr>
          <a:xfrm>
            <a:off x="762000" y="1743075"/>
            <a:ext cx="7619999" cy="3371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descr="ionic-bonding" id="409" name="Shape 409"/>
          <p:cNvSpPr txBox="1"/>
          <p:nvPr/>
        </p:nvSpPr>
        <p:spPr>
          <a:xfrm>
            <a:off x="762000" y="1743075"/>
            <a:ext cx="7619999" cy="3371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pic>
        <p:nvPicPr>
          <p:cNvPr descr="salt" id="410" name="Shape 410"/>
          <p:cNvPicPr preferRelativeResize="0"/>
          <p:nvPr/>
        </p:nvPicPr>
        <p:blipFill rotWithShape="1">
          <a:blip r:embed="rId3">
            <a:alphaModFix/>
          </a:blip>
          <a:srcRect b="0" l="0" r="0" t="0"/>
          <a:stretch/>
        </p:blipFill>
        <p:spPr>
          <a:xfrm>
            <a:off x="1981200" y="3352800"/>
            <a:ext cx="5257799" cy="2720974"/>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685800" y="609600"/>
            <a:ext cx="7772400" cy="1311275"/>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Bonds:</a:t>
            </a:r>
            <a:br>
              <a:rPr b="0" i="0" lang="en-US" sz="4400" u="none" cap="none" strike="noStrike">
                <a:solidFill>
                  <a:schemeClr val="lt2"/>
                </a:solidFill>
                <a:latin typeface="Arial"/>
                <a:ea typeface="Arial"/>
                <a:cs typeface="Arial"/>
                <a:sym typeface="Arial"/>
              </a:rPr>
            </a:br>
            <a:r>
              <a:rPr b="0" i="0" lang="en-US" sz="3600" u="none" cap="none" strike="noStrike">
                <a:solidFill>
                  <a:schemeClr val="lt2"/>
                </a:solidFill>
                <a:latin typeface="Arial"/>
                <a:ea typeface="Arial"/>
                <a:cs typeface="Arial"/>
                <a:sym typeface="Arial"/>
              </a:rPr>
              <a:t>One big greedy thief dog!</a:t>
            </a:r>
          </a:p>
        </p:txBody>
      </p:sp>
      <p:sp>
        <p:nvSpPr>
          <p:cNvPr id="417" name="Shape 417"/>
          <p:cNvSpPr txBox="1"/>
          <p:nvPr>
            <p:ph idx="1" type="body"/>
          </p:nvPr>
        </p:nvSpPr>
        <p:spPr>
          <a:xfrm>
            <a:off x="685800" y="2286000"/>
            <a:ext cx="7772400" cy="4114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Ionic bonding can be best imagined as one big greedy dog stealing the other dog's bone.  </a:t>
            </a:r>
          </a:p>
        </p:txBody>
      </p:sp>
      <p:pic>
        <p:nvPicPr>
          <p:cNvPr descr="ionic bonding animation" id="418" name="Shape 418"/>
          <p:cNvPicPr preferRelativeResize="0"/>
          <p:nvPr/>
        </p:nvPicPr>
        <p:blipFill rotWithShape="1">
          <a:blip r:embed="rId3">
            <a:alphaModFix/>
          </a:blip>
          <a:srcRect b="0" l="0" r="0" t="0"/>
          <a:stretch/>
        </p:blipFill>
        <p:spPr>
          <a:xfrm>
            <a:off x="2514600" y="3810000"/>
            <a:ext cx="4190999" cy="2514599"/>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Bonding</a:t>
            </a:r>
          </a:p>
        </p:txBody>
      </p:sp>
      <p:sp>
        <p:nvSpPr>
          <p:cNvPr id="241" name="Shape 241"/>
          <p:cNvSpPr txBox="1"/>
          <p:nvPr>
            <p:ph idx="1" type="body"/>
          </p:nvPr>
        </p:nvSpPr>
        <p:spPr>
          <a:xfrm>
            <a:off x="685800" y="1752600"/>
            <a:ext cx="7772400" cy="2209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As atoms bond with each other, they decrease their potential energy, thus creating more stable arrangements of matter.</a:t>
            </a:r>
          </a:p>
        </p:txBody>
      </p:sp>
      <p:pic>
        <p:nvPicPr>
          <p:cNvPr descr="BondEnergy" id="242" name="Shape 242"/>
          <p:cNvPicPr preferRelativeResize="0"/>
          <p:nvPr/>
        </p:nvPicPr>
        <p:blipFill rotWithShape="1">
          <a:blip r:embed="rId3">
            <a:alphaModFix/>
          </a:blip>
          <a:srcRect b="0" l="0" r="0" t="0"/>
          <a:stretch/>
        </p:blipFill>
        <p:spPr>
          <a:xfrm>
            <a:off x="2286000" y="3733800"/>
            <a:ext cx="4762499" cy="2857499"/>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sp>
        <p:nvSpPr>
          <p:cNvPr id="424" name="Shape 424"/>
          <p:cNvSpPr txBox="1"/>
          <p:nvPr>
            <p:ph idx="4294967295" type="title"/>
          </p:nvPr>
        </p:nvSpPr>
        <p:spPr>
          <a:xfrm>
            <a:off x="685800" y="609600"/>
            <a:ext cx="7772400" cy="1311275"/>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Bonds:</a:t>
            </a:r>
            <a:br>
              <a:rPr b="0" i="0" lang="en-US" sz="4400" u="none" cap="none" strike="noStrike">
                <a:solidFill>
                  <a:schemeClr val="lt2"/>
                </a:solidFill>
                <a:latin typeface="Arial"/>
                <a:ea typeface="Arial"/>
                <a:cs typeface="Arial"/>
                <a:sym typeface="Arial"/>
              </a:rPr>
            </a:br>
            <a:r>
              <a:rPr b="0" i="0" lang="en-US" sz="3600" u="none" cap="none" strike="noStrike">
                <a:solidFill>
                  <a:schemeClr val="lt2"/>
                </a:solidFill>
                <a:latin typeface="Arial"/>
                <a:ea typeface="Arial"/>
                <a:cs typeface="Arial"/>
                <a:sym typeface="Arial"/>
              </a:rPr>
              <a:t>One big greedy thief dog!</a:t>
            </a:r>
          </a:p>
        </p:txBody>
      </p:sp>
      <p:sp>
        <p:nvSpPr>
          <p:cNvPr id="425" name="Shape 425"/>
          <p:cNvSpPr txBox="1"/>
          <p:nvPr>
            <p:ph idx="4294967295" type="body"/>
          </p:nvPr>
        </p:nvSpPr>
        <p:spPr>
          <a:xfrm>
            <a:off x="685800" y="2057400"/>
            <a:ext cx="7772400" cy="4114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If the bone represents the electron that is up for grabs, then when the big dog gains an electron he becomes negatively charged and the little dog who lost the electron becomes positively charged. </a:t>
            </a:r>
          </a:p>
        </p:txBody>
      </p:sp>
      <p:pic>
        <p:nvPicPr>
          <p:cNvPr descr="ionic bonding animation" id="426" name="Shape 426"/>
          <p:cNvPicPr preferRelativeResize="0"/>
          <p:nvPr/>
        </p:nvPicPr>
        <p:blipFill rotWithShape="1">
          <a:blip r:embed="rId3">
            <a:alphaModFix/>
          </a:blip>
          <a:srcRect b="0" l="0" r="0" t="0"/>
          <a:stretch/>
        </p:blipFill>
        <p:spPr>
          <a:xfrm>
            <a:off x="5638800" y="4648200"/>
            <a:ext cx="2857499" cy="1714500"/>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sp>
        <p:nvSpPr>
          <p:cNvPr id="432" name="Shape 432"/>
          <p:cNvSpPr txBox="1"/>
          <p:nvPr>
            <p:ph idx="4294967295" type="title"/>
          </p:nvPr>
        </p:nvSpPr>
        <p:spPr>
          <a:xfrm>
            <a:off x="685800" y="609600"/>
            <a:ext cx="7772400" cy="1311275"/>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Bonds:</a:t>
            </a:r>
            <a:br>
              <a:rPr b="0" i="0" lang="en-US" sz="4400" u="none" cap="none" strike="noStrike">
                <a:solidFill>
                  <a:schemeClr val="lt2"/>
                </a:solidFill>
                <a:latin typeface="Arial"/>
                <a:ea typeface="Arial"/>
                <a:cs typeface="Arial"/>
                <a:sym typeface="Arial"/>
              </a:rPr>
            </a:br>
            <a:r>
              <a:rPr b="0" i="0" lang="en-US" sz="3600" u="none" cap="none" strike="noStrike">
                <a:solidFill>
                  <a:schemeClr val="lt2"/>
                </a:solidFill>
                <a:latin typeface="Arial"/>
                <a:ea typeface="Arial"/>
                <a:cs typeface="Arial"/>
                <a:sym typeface="Arial"/>
              </a:rPr>
              <a:t>One big greedy thief dog!</a:t>
            </a:r>
          </a:p>
        </p:txBody>
      </p:sp>
      <p:sp>
        <p:nvSpPr>
          <p:cNvPr id="433" name="Shape 433"/>
          <p:cNvSpPr txBox="1"/>
          <p:nvPr>
            <p:ph idx="4294967295" type="body"/>
          </p:nvPr>
        </p:nvSpPr>
        <p:spPr>
          <a:xfrm>
            <a:off x="685800" y="2286000"/>
            <a:ext cx="7772400" cy="4114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two ions (that's where the name ionic comes from) are attracted very strongly to each other as a result of the opposite charges. </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Bonding</a:t>
            </a:r>
          </a:p>
        </p:txBody>
      </p:sp>
      <p:sp>
        <p:nvSpPr>
          <p:cNvPr id="440" name="Shape 440"/>
          <p:cNvSpPr txBox="1"/>
          <p:nvPr>
            <p:ph idx="4294967295" type="body"/>
          </p:nvPr>
        </p:nvSpPr>
        <p:spPr>
          <a:xfrm>
            <a:off x="685800" y="17526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Anions and cations are involved in ionic bonding and are held together by opposite charges, </a:t>
            </a:r>
            <a:r>
              <a:rPr b="1" i="0" lang="en-US" sz="3200" u="none" cap="none" strike="noStrike">
                <a:solidFill>
                  <a:schemeClr val="lt2"/>
                </a:solidFill>
                <a:latin typeface="Arial"/>
                <a:ea typeface="Arial"/>
                <a:cs typeface="Arial"/>
                <a:sym typeface="Arial"/>
              </a:rPr>
              <a:t>electrostatic attraction</a:t>
            </a:r>
            <a:r>
              <a:rPr b="0" i="0" lang="en-US" sz="3200" u="none" cap="none" strike="noStrike">
                <a:solidFill>
                  <a:schemeClr val="lt1"/>
                </a:solidFill>
                <a:latin typeface="Arial"/>
                <a:ea typeface="Arial"/>
                <a:cs typeface="Arial"/>
                <a:sym typeface="Arial"/>
              </a:rPr>
              <a:t>.</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5" name="Shape 445"/>
        <p:cNvGrpSpPr/>
        <p:nvPr/>
      </p:nvGrpSpPr>
      <p:grpSpPr>
        <a:xfrm>
          <a:off x="0" y="0"/>
          <a:ext cx="0" cy="0"/>
          <a:chOff x="0" y="0"/>
          <a:chExt cx="0" cy="0"/>
        </a:xfrm>
      </p:grpSpPr>
      <p:sp>
        <p:nvSpPr>
          <p:cNvPr id="446" name="Shape 446"/>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Bonding</a:t>
            </a:r>
          </a:p>
        </p:txBody>
      </p:sp>
      <p:sp>
        <p:nvSpPr>
          <p:cNvPr id="447" name="Shape 447"/>
          <p:cNvSpPr txBox="1"/>
          <p:nvPr>
            <p:ph idx="1" type="body"/>
          </p:nvPr>
        </p:nvSpPr>
        <p:spPr>
          <a:xfrm>
            <a:off x="685800" y="17526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bond is formed through the </a:t>
            </a:r>
            <a:r>
              <a:rPr b="1" i="1" lang="en-US" sz="3200" u="none" cap="none" strike="noStrike">
                <a:solidFill>
                  <a:schemeClr val="lt2"/>
                </a:solidFill>
                <a:latin typeface="Arial"/>
                <a:ea typeface="Arial"/>
                <a:cs typeface="Arial"/>
                <a:sym typeface="Arial"/>
              </a:rPr>
              <a:t>transfer</a:t>
            </a:r>
            <a:r>
              <a:rPr b="1" i="0" lang="en-US" sz="3200" u="none" cap="none" strike="noStrike">
                <a:solidFill>
                  <a:schemeClr val="lt1"/>
                </a:solidFill>
                <a:latin typeface="Arial"/>
                <a:ea typeface="Arial"/>
                <a:cs typeface="Arial"/>
                <a:sym typeface="Arial"/>
              </a:rPr>
              <a:t> </a:t>
            </a:r>
            <a:r>
              <a:rPr b="0" i="0" lang="en-US" sz="3200" u="none" cap="none" strike="noStrike">
                <a:solidFill>
                  <a:schemeClr val="lt1"/>
                </a:solidFill>
                <a:latin typeface="Arial"/>
                <a:ea typeface="Arial"/>
                <a:cs typeface="Arial"/>
                <a:sym typeface="Arial"/>
              </a:rPr>
              <a:t>of electrons.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Electrons are transferred to achieve noble gas configuration.</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Ionic bonds occur between </a:t>
            </a:r>
            <a:r>
              <a:rPr b="1" i="0" lang="en-US" sz="3200" u="none" cap="none" strike="noStrike">
                <a:solidFill>
                  <a:schemeClr val="lt2"/>
                </a:solidFill>
                <a:latin typeface="Arial"/>
                <a:ea typeface="Arial"/>
                <a:cs typeface="Arial"/>
                <a:sym typeface="Arial"/>
              </a:rPr>
              <a:t>metals and nonmetals</a:t>
            </a:r>
            <a:r>
              <a:rPr b="0" i="0" lang="en-US" sz="3200" u="none" cap="none" strike="noStrike">
                <a:solidFill>
                  <a:schemeClr val="lt1"/>
                </a:solidFill>
                <a:latin typeface="Arial"/>
                <a:ea typeface="Arial"/>
                <a:cs typeface="Arial"/>
                <a:sym typeface="Arial"/>
              </a:rPr>
              <a:t>.</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sp>
        <p:nvSpPr>
          <p:cNvPr id="453" name="Shape 453"/>
          <p:cNvSpPr txBox="1"/>
          <p:nvPr>
            <p:ph type="title"/>
          </p:nvPr>
        </p:nvSpPr>
        <p:spPr>
          <a:xfrm>
            <a:off x="762000" y="9144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Bonding</a:t>
            </a:r>
          </a:p>
        </p:txBody>
      </p:sp>
      <p:sp>
        <p:nvSpPr>
          <p:cNvPr id="454" name="Shape 454"/>
          <p:cNvSpPr txBox="1"/>
          <p:nvPr/>
        </p:nvSpPr>
        <p:spPr>
          <a:xfrm>
            <a:off x="3048000" y="3124200"/>
            <a:ext cx="14478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Na</a:t>
            </a:r>
          </a:p>
        </p:txBody>
      </p:sp>
      <p:sp>
        <p:nvSpPr>
          <p:cNvPr id="455" name="Shape 455"/>
          <p:cNvSpPr txBox="1"/>
          <p:nvPr/>
        </p:nvSpPr>
        <p:spPr>
          <a:xfrm>
            <a:off x="5105400" y="3124200"/>
            <a:ext cx="1143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Cl</a:t>
            </a:r>
          </a:p>
        </p:txBody>
      </p:sp>
      <p:sp>
        <p:nvSpPr>
          <p:cNvPr id="456" name="Shape 456"/>
          <p:cNvSpPr/>
          <p:nvPr/>
        </p:nvSpPr>
        <p:spPr>
          <a:xfrm>
            <a:off x="53340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57" name="Shape 457"/>
          <p:cNvSpPr/>
          <p:nvPr/>
        </p:nvSpPr>
        <p:spPr>
          <a:xfrm>
            <a:off x="57912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58" name="Shape 458"/>
          <p:cNvSpPr/>
          <p:nvPr/>
        </p:nvSpPr>
        <p:spPr>
          <a:xfrm>
            <a:off x="53340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59" name="Shape 459"/>
          <p:cNvSpPr/>
          <p:nvPr/>
        </p:nvSpPr>
        <p:spPr>
          <a:xfrm>
            <a:off x="57912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460" name="Shape 460"/>
          <p:cNvGrpSpPr/>
          <p:nvPr/>
        </p:nvGrpSpPr>
        <p:grpSpPr>
          <a:xfrm>
            <a:off x="6172200" y="3429000"/>
            <a:ext cx="152399" cy="609599"/>
            <a:chOff x="4572000" y="3048000"/>
            <a:chExt cx="152399" cy="609599"/>
          </a:xfrm>
        </p:grpSpPr>
        <p:sp>
          <p:nvSpPr>
            <p:cNvPr id="461" name="Shape 461"/>
            <p:cNvSpPr/>
            <p:nvPr/>
          </p:nvSpPr>
          <p:spPr>
            <a:xfrm>
              <a:off x="45720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62" name="Shape 462"/>
            <p:cNvSpPr/>
            <p:nvPr/>
          </p:nvSpPr>
          <p:spPr>
            <a:xfrm>
              <a:off x="45720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463" name="Shape 463"/>
          <p:cNvSpPr/>
          <p:nvPr/>
        </p:nvSpPr>
        <p:spPr>
          <a:xfrm>
            <a:off x="4953000" y="3810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64" name="Shape 464"/>
          <p:cNvSpPr/>
          <p:nvPr/>
        </p:nvSpPr>
        <p:spPr>
          <a:xfrm>
            <a:off x="3441700" y="2516186"/>
            <a:ext cx="1530350" cy="900111"/>
          </a:xfrm>
          <a:custGeom>
            <a:pathLst>
              <a:path extrusionOk="0" fill="none" h="120000" w="120000">
                <a:moveTo>
                  <a:pt x="0" y="47716"/>
                </a:moveTo>
                <a:cubicBezTo>
                  <a:pt x="12650" y="17666"/>
                  <a:pt x="32432" y="-5"/>
                  <a:pt x="53435" y="0"/>
                </a:cubicBezTo>
                <a:cubicBezTo>
                  <a:pt x="87657" y="0"/>
                  <a:pt x="116370" y="46272"/>
                  <a:pt x="120000" y="107272"/>
                </a:cubicBezTo>
              </a:path>
              <a:path extrusionOk="0" h="120000" w="120000">
                <a:moveTo>
                  <a:pt x="0" y="47716"/>
                </a:moveTo>
                <a:cubicBezTo>
                  <a:pt x="12650" y="17666"/>
                  <a:pt x="32432" y="-5"/>
                  <a:pt x="53435" y="0"/>
                </a:cubicBezTo>
                <a:cubicBezTo>
                  <a:pt x="87657" y="0"/>
                  <a:pt x="116370" y="46272"/>
                  <a:pt x="120000" y="107272"/>
                </a:cubicBezTo>
                <a:lnTo>
                  <a:pt x="53435" y="120000"/>
                </a:lnTo>
                <a:lnTo>
                  <a:pt x="0" y="47716"/>
                </a:lnTo>
                <a:close/>
              </a:path>
            </a:pathLst>
          </a:custGeom>
          <a:noFill/>
          <a:ln cap="rnd"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65" name="Shape 465"/>
          <p:cNvSpPr/>
          <p:nvPr/>
        </p:nvSpPr>
        <p:spPr>
          <a:xfrm>
            <a:off x="4953000" y="3352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66" name="Shape 466"/>
          <p:cNvSpPr/>
          <p:nvPr/>
        </p:nvSpPr>
        <p:spPr>
          <a:xfrm>
            <a:off x="3319462" y="30289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67" name="Shape 467"/>
          <p:cNvSpPr/>
          <p:nvPr/>
        </p:nvSpPr>
        <p:spPr>
          <a:xfrm>
            <a:off x="3306762" y="3003550"/>
            <a:ext cx="179386" cy="204786"/>
          </a:xfrm>
          <a:prstGeom prst="ellipse">
            <a:avLst/>
          </a:prstGeom>
          <a:gradFill>
            <a:gsLst>
              <a:gs pos="0">
                <a:schemeClr val="dk2"/>
              </a:gs>
              <a:gs pos="50000">
                <a:srgbClr val="001F7F"/>
              </a:gs>
              <a:gs pos="100000">
                <a:schemeClr val="dk2"/>
              </a:gs>
            </a:gsLst>
            <a:lin ang="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Bonding</a:t>
            </a:r>
          </a:p>
        </p:txBody>
      </p:sp>
      <p:sp>
        <p:nvSpPr>
          <p:cNvPr id="474" name="Shape 474"/>
          <p:cNvSpPr txBox="1"/>
          <p:nvPr/>
        </p:nvSpPr>
        <p:spPr>
          <a:xfrm>
            <a:off x="2667000" y="2819400"/>
            <a:ext cx="21335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Na</a:t>
            </a:r>
            <a:r>
              <a:rPr b="0" baseline="30000" i="0" lang="en-US" sz="7500" u="none">
                <a:solidFill>
                  <a:schemeClr val="lt1"/>
                </a:solidFill>
                <a:latin typeface="Arial"/>
                <a:ea typeface="Arial"/>
                <a:cs typeface="Arial"/>
                <a:sym typeface="Arial"/>
              </a:rPr>
              <a:t>+</a:t>
            </a:r>
          </a:p>
        </p:txBody>
      </p:sp>
      <p:sp>
        <p:nvSpPr>
          <p:cNvPr id="475" name="Shape 475"/>
          <p:cNvSpPr txBox="1"/>
          <p:nvPr/>
        </p:nvSpPr>
        <p:spPr>
          <a:xfrm>
            <a:off x="4724400" y="2819400"/>
            <a:ext cx="17526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Cl </a:t>
            </a:r>
            <a:r>
              <a:rPr b="0" baseline="30000" i="0" lang="en-US" sz="8800" u="none">
                <a:solidFill>
                  <a:schemeClr val="lt1"/>
                </a:solidFill>
                <a:latin typeface="Arial"/>
                <a:ea typeface="Arial"/>
                <a:cs typeface="Arial"/>
                <a:sym typeface="Arial"/>
              </a:rPr>
              <a:t>-</a:t>
            </a:r>
          </a:p>
        </p:txBody>
      </p:sp>
      <p:sp>
        <p:nvSpPr>
          <p:cNvPr id="476" name="Shape 476"/>
          <p:cNvSpPr/>
          <p:nvPr/>
        </p:nvSpPr>
        <p:spPr>
          <a:xfrm>
            <a:off x="4953000" y="2667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77" name="Shape 477"/>
          <p:cNvSpPr/>
          <p:nvPr/>
        </p:nvSpPr>
        <p:spPr>
          <a:xfrm>
            <a:off x="5410200" y="2667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78" name="Shape 478"/>
          <p:cNvSpPr/>
          <p:nvPr/>
        </p:nvSpPr>
        <p:spPr>
          <a:xfrm>
            <a:off x="4953000" y="3962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79" name="Shape 479"/>
          <p:cNvSpPr/>
          <p:nvPr/>
        </p:nvSpPr>
        <p:spPr>
          <a:xfrm>
            <a:off x="5410200" y="3962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480" name="Shape 480"/>
          <p:cNvGrpSpPr/>
          <p:nvPr/>
        </p:nvGrpSpPr>
        <p:grpSpPr>
          <a:xfrm>
            <a:off x="5791200" y="3124200"/>
            <a:ext cx="152399" cy="609599"/>
            <a:chOff x="4572000" y="3048000"/>
            <a:chExt cx="152399" cy="609599"/>
          </a:xfrm>
        </p:grpSpPr>
        <p:sp>
          <p:nvSpPr>
            <p:cNvPr id="481" name="Shape 481"/>
            <p:cNvSpPr/>
            <p:nvPr/>
          </p:nvSpPr>
          <p:spPr>
            <a:xfrm>
              <a:off x="45720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82" name="Shape 482"/>
            <p:cNvSpPr/>
            <p:nvPr/>
          </p:nvSpPr>
          <p:spPr>
            <a:xfrm>
              <a:off x="45720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483" name="Shape 483"/>
          <p:cNvSpPr/>
          <p:nvPr/>
        </p:nvSpPr>
        <p:spPr>
          <a:xfrm>
            <a:off x="45720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84" name="Shape 484"/>
          <p:cNvSpPr/>
          <p:nvPr/>
        </p:nvSpPr>
        <p:spPr>
          <a:xfrm>
            <a:off x="45720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x="0" y="0"/>
          <a:ext cx="0" cy="0"/>
          <a:chOff x="0" y="0"/>
          <a:chExt cx="0" cy="0"/>
        </a:xfrm>
      </p:grpSpPr>
      <p:sp>
        <p:nvSpPr>
          <p:cNvPr id="490" name="Shape 490"/>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Bonding</a:t>
            </a:r>
          </a:p>
        </p:txBody>
      </p:sp>
      <p:sp>
        <p:nvSpPr>
          <p:cNvPr id="491" name="Shape 491"/>
          <p:cNvSpPr txBox="1"/>
          <p:nvPr>
            <p:ph idx="1" type="body"/>
          </p:nvPr>
        </p:nvSpPr>
        <p:spPr>
          <a:xfrm>
            <a:off x="685800" y="1828800"/>
            <a:ext cx="7772400" cy="609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All the electrons must be accounted for!</a:t>
            </a:r>
          </a:p>
        </p:txBody>
      </p:sp>
      <p:sp>
        <p:nvSpPr>
          <p:cNvPr id="492" name="Shape 492"/>
          <p:cNvSpPr txBox="1"/>
          <p:nvPr/>
        </p:nvSpPr>
        <p:spPr>
          <a:xfrm>
            <a:off x="1219200" y="32004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p>
        </p:txBody>
      </p:sp>
      <p:sp>
        <p:nvSpPr>
          <p:cNvPr id="493" name="Shape 493"/>
          <p:cNvSpPr/>
          <p:nvPr/>
        </p:nvSpPr>
        <p:spPr>
          <a:xfrm>
            <a:off x="16002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94" name="Shape 494"/>
          <p:cNvSpPr/>
          <p:nvPr/>
        </p:nvSpPr>
        <p:spPr>
          <a:xfrm>
            <a:off x="26670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95" name="Shape 495"/>
          <p:cNvSpPr txBox="1"/>
          <p:nvPr/>
        </p:nvSpPr>
        <p:spPr>
          <a:xfrm>
            <a:off x="5638800" y="32004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p>
        </p:txBody>
      </p:sp>
      <p:sp>
        <p:nvSpPr>
          <p:cNvPr id="496" name="Shape 496"/>
          <p:cNvSpPr/>
          <p:nvPr/>
        </p:nvSpPr>
        <p:spPr>
          <a:xfrm>
            <a:off x="60960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97" name="Shape 497"/>
          <p:cNvSpPr/>
          <p:nvPr/>
        </p:nvSpPr>
        <p:spPr>
          <a:xfrm>
            <a:off x="64770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98" name="Shape 498"/>
          <p:cNvSpPr/>
          <p:nvPr/>
        </p:nvSpPr>
        <p:spPr>
          <a:xfrm>
            <a:off x="6477000" y="3810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499" name="Shape 499"/>
          <p:cNvSpPr/>
          <p:nvPr/>
        </p:nvSpPr>
        <p:spPr>
          <a:xfrm>
            <a:off x="60960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00" name="Shape 500"/>
          <p:cNvSpPr/>
          <p:nvPr/>
        </p:nvSpPr>
        <p:spPr>
          <a:xfrm>
            <a:off x="5410200" y="3810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5" name="Shape 505"/>
        <p:cNvGrpSpPr/>
        <p:nvPr/>
      </p:nvGrpSpPr>
      <p:grpSpPr>
        <a:xfrm>
          <a:off x="0" y="0"/>
          <a:ext cx="0" cy="0"/>
          <a:chOff x="0" y="0"/>
          <a:chExt cx="0" cy="0"/>
        </a:xfrm>
      </p:grpSpPr>
      <p:sp>
        <p:nvSpPr>
          <p:cNvPr id="506" name="Shape 506"/>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Bonding</a:t>
            </a:r>
          </a:p>
        </p:txBody>
      </p:sp>
      <p:sp>
        <p:nvSpPr>
          <p:cNvPr id="507" name="Shape 507"/>
          <p:cNvSpPr txBox="1"/>
          <p:nvPr/>
        </p:nvSpPr>
        <p:spPr>
          <a:xfrm>
            <a:off x="1524000" y="34290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p>
        </p:txBody>
      </p:sp>
      <p:sp>
        <p:nvSpPr>
          <p:cNvPr id="508" name="Shape 508"/>
          <p:cNvSpPr/>
          <p:nvPr/>
        </p:nvSpPr>
        <p:spPr>
          <a:xfrm>
            <a:off x="1905000" y="3200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09" name="Shape 509"/>
          <p:cNvSpPr/>
          <p:nvPr/>
        </p:nvSpPr>
        <p:spPr>
          <a:xfrm>
            <a:off x="2971800" y="3733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10" name="Shape 510"/>
          <p:cNvSpPr txBox="1"/>
          <p:nvPr/>
        </p:nvSpPr>
        <p:spPr>
          <a:xfrm>
            <a:off x="5943600" y="34290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p>
        </p:txBody>
      </p:sp>
      <p:sp>
        <p:nvSpPr>
          <p:cNvPr id="511" name="Shape 511"/>
          <p:cNvSpPr/>
          <p:nvPr/>
        </p:nvSpPr>
        <p:spPr>
          <a:xfrm>
            <a:off x="6400800" y="3276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12" name="Shape 512"/>
          <p:cNvSpPr/>
          <p:nvPr/>
        </p:nvSpPr>
        <p:spPr>
          <a:xfrm>
            <a:off x="6781800" y="3657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13" name="Shape 513"/>
          <p:cNvSpPr/>
          <p:nvPr/>
        </p:nvSpPr>
        <p:spPr>
          <a:xfrm>
            <a:off x="6781800" y="4038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14" name="Shape 514"/>
          <p:cNvSpPr/>
          <p:nvPr/>
        </p:nvSpPr>
        <p:spPr>
          <a:xfrm>
            <a:off x="64008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15" name="Shape 515"/>
          <p:cNvSpPr/>
          <p:nvPr/>
        </p:nvSpPr>
        <p:spPr>
          <a:xfrm>
            <a:off x="5715000" y="4038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16" name="Shape 516"/>
          <p:cNvSpPr/>
          <p:nvPr/>
        </p:nvSpPr>
        <p:spPr>
          <a:xfrm>
            <a:off x="3048000" y="2516186"/>
            <a:ext cx="2738437" cy="1219199"/>
          </a:xfrm>
          <a:custGeom>
            <a:pathLst>
              <a:path extrusionOk="0" fill="none" h="120000" w="120000">
                <a:moveTo>
                  <a:pt x="0" y="120000"/>
                </a:moveTo>
                <a:cubicBezTo>
                  <a:pt x="0" y="53722"/>
                  <a:pt x="26880" y="0"/>
                  <a:pt x="60043" y="0"/>
                </a:cubicBezTo>
                <a:cubicBezTo>
                  <a:pt x="91954" y="0"/>
                  <a:pt x="118293" y="49894"/>
                  <a:pt x="120000" y="113583"/>
                </a:cubicBezTo>
              </a:path>
              <a:path extrusionOk="0" h="120000" w="120000">
                <a:moveTo>
                  <a:pt x="0" y="120000"/>
                </a:moveTo>
                <a:cubicBezTo>
                  <a:pt x="0" y="53722"/>
                  <a:pt x="26880" y="0"/>
                  <a:pt x="60043" y="0"/>
                </a:cubicBezTo>
                <a:cubicBezTo>
                  <a:pt x="91954" y="0"/>
                  <a:pt x="118293" y="49894"/>
                  <a:pt x="120000" y="113583"/>
                </a:cubicBezTo>
                <a:lnTo>
                  <a:pt x="60043" y="120000"/>
                </a:lnTo>
                <a:lnTo>
                  <a:pt x="0" y="120000"/>
                </a:lnTo>
                <a:close/>
              </a:path>
            </a:pathLst>
          </a:custGeom>
          <a:noFill/>
          <a:ln cap="rnd"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17" name="Shape 517"/>
          <p:cNvSpPr/>
          <p:nvPr/>
        </p:nvSpPr>
        <p:spPr>
          <a:xfrm>
            <a:off x="1982786" y="1897061"/>
            <a:ext cx="4206874" cy="1317624"/>
          </a:xfrm>
          <a:custGeom>
            <a:pathLst>
              <a:path extrusionOk="0" fill="none" h="120000" w="120000">
                <a:moveTo>
                  <a:pt x="0" y="117973"/>
                </a:moveTo>
                <a:cubicBezTo>
                  <a:pt x="0" y="52815"/>
                  <a:pt x="26861" y="0"/>
                  <a:pt x="60000" y="0"/>
                </a:cubicBezTo>
                <a:cubicBezTo>
                  <a:pt x="93136" y="0"/>
                  <a:pt x="120000" y="52815"/>
                  <a:pt x="120000" y="117973"/>
                </a:cubicBezTo>
                <a:cubicBezTo>
                  <a:pt x="120000" y="118645"/>
                  <a:pt x="119994" y="119322"/>
                  <a:pt x="119988" y="119994"/>
                </a:cubicBezTo>
              </a:path>
              <a:path extrusionOk="0" h="120000" w="120000">
                <a:moveTo>
                  <a:pt x="0" y="117973"/>
                </a:moveTo>
                <a:cubicBezTo>
                  <a:pt x="0" y="52815"/>
                  <a:pt x="26861" y="0"/>
                  <a:pt x="60000" y="0"/>
                </a:cubicBezTo>
                <a:cubicBezTo>
                  <a:pt x="93136" y="0"/>
                  <a:pt x="120000" y="52815"/>
                  <a:pt x="120000" y="117973"/>
                </a:cubicBezTo>
                <a:cubicBezTo>
                  <a:pt x="120000" y="118645"/>
                  <a:pt x="119994" y="119322"/>
                  <a:pt x="119988" y="119994"/>
                </a:cubicBezTo>
                <a:lnTo>
                  <a:pt x="60000" y="117973"/>
                </a:lnTo>
                <a:lnTo>
                  <a:pt x="0" y="117973"/>
                </a:lnTo>
                <a:close/>
              </a:path>
            </a:pathLst>
          </a:custGeom>
          <a:noFill/>
          <a:ln cap="rnd"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2" name="Shape 522"/>
        <p:cNvGrpSpPr/>
        <p:nvPr/>
      </p:nvGrpSpPr>
      <p:grpSpPr>
        <a:xfrm>
          <a:off x="0" y="0"/>
          <a:ext cx="0" cy="0"/>
          <a:chOff x="0" y="0"/>
          <a:chExt cx="0" cy="0"/>
        </a:xfrm>
      </p:grpSpPr>
      <p:sp>
        <p:nvSpPr>
          <p:cNvPr id="523" name="Shape 523"/>
          <p:cNvSpPr txBox="1"/>
          <p:nvPr>
            <p:ph type="title"/>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Ionic Bonding</a:t>
            </a:r>
          </a:p>
        </p:txBody>
      </p:sp>
      <p:sp>
        <p:nvSpPr>
          <p:cNvPr id="524" name="Shape 524"/>
          <p:cNvSpPr txBox="1"/>
          <p:nvPr/>
        </p:nvSpPr>
        <p:spPr>
          <a:xfrm>
            <a:off x="1219200" y="23622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525" name="Shape 525"/>
          <p:cNvSpPr/>
          <p:nvPr/>
        </p:nvSpPr>
        <p:spPr>
          <a:xfrm>
            <a:off x="5715000" y="2209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26" name="Shape 526"/>
          <p:cNvSpPr/>
          <p:nvPr/>
        </p:nvSpPr>
        <p:spPr>
          <a:xfrm>
            <a:off x="5410200" y="2590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27" name="Shape 527"/>
          <p:cNvSpPr txBox="1"/>
          <p:nvPr/>
        </p:nvSpPr>
        <p:spPr>
          <a:xfrm>
            <a:off x="5638800" y="23622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2-</a:t>
            </a:r>
          </a:p>
        </p:txBody>
      </p:sp>
      <p:sp>
        <p:nvSpPr>
          <p:cNvPr id="528" name="Shape 528"/>
          <p:cNvSpPr/>
          <p:nvPr/>
        </p:nvSpPr>
        <p:spPr>
          <a:xfrm>
            <a:off x="6096000" y="2209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29" name="Shape 529"/>
          <p:cNvSpPr/>
          <p:nvPr/>
        </p:nvSpPr>
        <p:spPr>
          <a:xfrm>
            <a:off x="6934200" y="2514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30" name="Shape 530"/>
          <p:cNvSpPr/>
          <p:nvPr/>
        </p:nvSpPr>
        <p:spPr>
          <a:xfrm>
            <a:off x="6934200" y="3124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31" name="Shape 531"/>
          <p:cNvSpPr/>
          <p:nvPr/>
        </p:nvSpPr>
        <p:spPr>
          <a:xfrm>
            <a:off x="60960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32" name="Shape 532"/>
          <p:cNvSpPr/>
          <p:nvPr/>
        </p:nvSpPr>
        <p:spPr>
          <a:xfrm>
            <a:off x="54102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33" name="Shape 533"/>
          <p:cNvSpPr txBox="1"/>
          <p:nvPr/>
        </p:nvSpPr>
        <p:spPr>
          <a:xfrm>
            <a:off x="1203325" y="4608512"/>
            <a:ext cx="184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34" name="Shape 534"/>
          <p:cNvSpPr txBox="1"/>
          <p:nvPr/>
        </p:nvSpPr>
        <p:spPr>
          <a:xfrm>
            <a:off x="762000" y="4419600"/>
            <a:ext cx="7772400"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There is still an unpaired electron for phosphorus, so another calcium is needed.</a:t>
            </a:r>
          </a:p>
        </p:txBody>
      </p:sp>
      <p:cxnSp>
        <p:nvCxnSpPr>
          <p:cNvPr id="535" name="Shape 535"/>
          <p:cNvCxnSpPr/>
          <p:nvPr/>
        </p:nvCxnSpPr>
        <p:spPr>
          <a:xfrm flipH="1">
            <a:off x="6400799" y="3429000"/>
            <a:ext cx="1143000" cy="76199"/>
          </a:xfrm>
          <a:prstGeom prst="straightConnector1">
            <a:avLst/>
          </a:prstGeom>
          <a:noFill/>
          <a:ln cap="flat" cmpd="sng" w="57150">
            <a:solidFill>
              <a:schemeClr val="accent1"/>
            </a:solidFill>
            <a:prstDash val="solid"/>
            <a:miter/>
            <a:headEnd len="med" w="med" type="none"/>
            <a:tailEnd len="lg" w="lg" type="triangl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20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0" name="Shape 540"/>
        <p:cNvGrpSpPr/>
        <p:nvPr/>
      </p:nvGrpSpPr>
      <p:grpSpPr>
        <a:xfrm>
          <a:off x="0" y="0"/>
          <a:ext cx="0" cy="0"/>
          <a:chOff x="0" y="0"/>
          <a:chExt cx="0" cy="0"/>
        </a:xfrm>
      </p:grpSpPr>
      <p:sp>
        <p:nvSpPr>
          <p:cNvPr id="541" name="Shape 541"/>
          <p:cNvSpPr txBox="1"/>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Ionic Bonding</a:t>
            </a:r>
          </a:p>
        </p:txBody>
      </p:sp>
      <p:sp>
        <p:nvSpPr>
          <p:cNvPr id="542" name="Shape 542"/>
          <p:cNvSpPr txBox="1"/>
          <p:nvPr/>
        </p:nvSpPr>
        <p:spPr>
          <a:xfrm>
            <a:off x="1219200" y="27432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543" name="Shape 543"/>
          <p:cNvSpPr/>
          <p:nvPr/>
        </p:nvSpPr>
        <p:spPr>
          <a:xfrm>
            <a:off x="57150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44" name="Shape 544"/>
          <p:cNvSpPr/>
          <p:nvPr/>
        </p:nvSpPr>
        <p:spPr>
          <a:xfrm>
            <a:off x="54102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45" name="Shape 545"/>
          <p:cNvSpPr txBox="1"/>
          <p:nvPr/>
        </p:nvSpPr>
        <p:spPr>
          <a:xfrm>
            <a:off x="5638800" y="32004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2-</a:t>
            </a:r>
          </a:p>
        </p:txBody>
      </p:sp>
      <p:sp>
        <p:nvSpPr>
          <p:cNvPr id="546" name="Shape 546"/>
          <p:cNvSpPr/>
          <p:nvPr/>
        </p:nvSpPr>
        <p:spPr>
          <a:xfrm>
            <a:off x="60960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47" name="Shape 547"/>
          <p:cNvSpPr/>
          <p:nvPr/>
        </p:nvSpPr>
        <p:spPr>
          <a:xfrm>
            <a:off x="70104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48" name="Shape 548"/>
          <p:cNvSpPr/>
          <p:nvPr/>
        </p:nvSpPr>
        <p:spPr>
          <a:xfrm>
            <a:off x="7010400" y="3810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49" name="Shape 549"/>
          <p:cNvSpPr/>
          <p:nvPr/>
        </p:nvSpPr>
        <p:spPr>
          <a:xfrm>
            <a:off x="60960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50" name="Shape 550"/>
          <p:cNvSpPr/>
          <p:nvPr/>
        </p:nvSpPr>
        <p:spPr>
          <a:xfrm>
            <a:off x="5410200" y="3810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51" name="Shape 551"/>
          <p:cNvSpPr txBox="1"/>
          <p:nvPr/>
        </p:nvSpPr>
        <p:spPr>
          <a:xfrm>
            <a:off x="1295400" y="47244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p>
        </p:txBody>
      </p:sp>
      <p:sp>
        <p:nvSpPr>
          <p:cNvPr id="552" name="Shape 552"/>
          <p:cNvSpPr/>
          <p:nvPr/>
        </p:nvSpPr>
        <p:spPr>
          <a:xfrm>
            <a:off x="16764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53" name="Shape 553"/>
          <p:cNvSpPr/>
          <p:nvPr/>
        </p:nvSpPr>
        <p:spPr>
          <a:xfrm>
            <a:off x="27432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54" name="Shape 554"/>
          <p:cNvSpPr/>
          <p:nvPr/>
        </p:nvSpPr>
        <p:spPr>
          <a:xfrm>
            <a:off x="2971800" y="4400550"/>
            <a:ext cx="2819400" cy="782637"/>
          </a:xfrm>
          <a:custGeom>
            <a:pathLst>
              <a:path extrusionOk="0" fill="none" h="120000" w="120000">
                <a:moveTo>
                  <a:pt x="118794" y="0"/>
                </a:moveTo>
                <a:cubicBezTo>
                  <a:pt x="119594" y="4916"/>
                  <a:pt x="120000" y="9877"/>
                  <a:pt x="120000" y="14847"/>
                </a:cubicBezTo>
                <a:cubicBezTo>
                  <a:pt x="120000" y="72920"/>
                  <a:pt x="66272" y="119995"/>
                  <a:pt x="0" y="120000"/>
                </a:cubicBezTo>
              </a:path>
              <a:path extrusionOk="0" h="120000" w="120000">
                <a:moveTo>
                  <a:pt x="118794" y="0"/>
                </a:moveTo>
                <a:cubicBezTo>
                  <a:pt x="119594" y="4916"/>
                  <a:pt x="120000" y="9877"/>
                  <a:pt x="120000" y="14847"/>
                </a:cubicBezTo>
                <a:cubicBezTo>
                  <a:pt x="120000" y="72920"/>
                  <a:pt x="66272" y="119995"/>
                  <a:pt x="0" y="120000"/>
                </a:cubicBezTo>
                <a:lnTo>
                  <a:pt x="0" y="14847"/>
                </a:lnTo>
                <a:lnTo>
                  <a:pt x="118794" y="0"/>
                </a:lnTo>
                <a:close/>
              </a:path>
            </a:pathLst>
          </a:custGeom>
          <a:noFill/>
          <a:ln cap="rnd"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Types of Bonding</a:t>
            </a:r>
          </a:p>
        </p:txBody>
      </p:sp>
      <p:sp>
        <p:nvSpPr>
          <p:cNvPr id="248" name="Shape 248"/>
          <p:cNvSpPr txBox="1"/>
          <p:nvPr>
            <p:ph idx="1" type="body"/>
          </p:nvPr>
        </p:nvSpPr>
        <p:spPr>
          <a:xfrm>
            <a:off x="685800" y="1752600"/>
            <a:ext cx="7772400" cy="1371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force that holds two atoms together is called a </a:t>
            </a:r>
            <a:r>
              <a:rPr b="1" i="0" lang="en-US" sz="3200" u="none" cap="none" strike="noStrike">
                <a:solidFill>
                  <a:schemeClr val="lt2"/>
                </a:solidFill>
                <a:latin typeface="Arial"/>
                <a:ea typeface="Arial"/>
                <a:cs typeface="Arial"/>
                <a:sym typeface="Arial"/>
              </a:rPr>
              <a:t>chemical bond</a:t>
            </a:r>
            <a:r>
              <a:rPr b="0" i="0" lang="en-US" sz="3200" u="none" cap="none" strike="noStrike">
                <a:solidFill>
                  <a:schemeClr val="lt1"/>
                </a:solidFill>
                <a:latin typeface="Arial"/>
                <a:ea typeface="Arial"/>
                <a:cs typeface="Arial"/>
                <a:sym typeface="Arial"/>
              </a:rPr>
              <a:t>. </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There are 3 types of bonding: </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1"/>
                </a:solidFill>
                <a:latin typeface="Arial"/>
                <a:ea typeface="Arial"/>
                <a:cs typeface="Arial"/>
                <a:sym typeface="Arial"/>
              </a:rPr>
              <a:t>ionic,</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1"/>
                </a:solidFill>
                <a:latin typeface="Arial"/>
                <a:ea typeface="Arial"/>
                <a:cs typeface="Arial"/>
                <a:sym typeface="Arial"/>
              </a:rPr>
              <a:t>covalent, and</a:t>
            </a:r>
          </a:p>
          <a:p>
            <a:pPr indent="-285750" lvl="1" marL="742950" marR="0" rtl="0" algn="l">
              <a:lnSpc>
                <a:spcPct val="100000"/>
              </a:lnSpc>
              <a:spcBef>
                <a:spcPts val="640"/>
              </a:spcBef>
              <a:spcAft>
                <a:spcPts val="0"/>
              </a:spcAft>
              <a:buClr>
                <a:schemeClr val="accent1"/>
              </a:buClr>
              <a:buSzPct val="70000"/>
              <a:buFont typeface="Noto Sans Symbols"/>
              <a:buChar char="❖"/>
            </a:pPr>
            <a:r>
              <a:rPr b="0" i="0" lang="en-US" sz="3200" u="none" cap="none" strike="noStrike">
                <a:solidFill>
                  <a:schemeClr val="lt1"/>
                </a:solidFill>
                <a:latin typeface="Arial"/>
                <a:ea typeface="Arial"/>
                <a:cs typeface="Arial"/>
                <a:sym typeface="Arial"/>
              </a:rPr>
              <a:t>metallic.</a:t>
            </a:r>
          </a:p>
        </p:txBody>
      </p:sp>
      <p:pic>
        <p:nvPicPr>
          <p:cNvPr descr="MiddleSchoolAudio" id="249" name="Shape 249"/>
          <p:cNvPicPr preferRelativeResize="0"/>
          <p:nvPr/>
        </p:nvPicPr>
        <p:blipFill rotWithShape="1">
          <a:blip r:embed="rId3">
            <a:alphaModFix/>
          </a:blip>
          <a:srcRect b="0" l="0" r="0" t="0"/>
          <a:stretch/>
        </p:blipFill>
        <p:spPr>
          <a:xfrm>
            <a:off x="6172200" y="2362200"/>
            <a:ext cx="393700" cy="3682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x="0" y="0"/>
          <a:ext cx="0" cy="0"/>
          <a:chOff x="0" y="0"/>
          <a:chExt cx="0" cy="0"/>
        </a:xfrm>
      </p:grpSpPr>
      <p:sp>
        <p:nvSpPr>
          <p:cNvPr id="560" name="Shape 560"/>
          <p:cNvSpPr txBox="1"/>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Ionic Bonding</a:t>
            </a:r>
          </a:p>
        </p:txBody>
      </p:sp>
      <p:sp>
        <p:nvSpPr>
          <p:cNvPr id="561" name="Shape 561"/>
          <p:cNvSpPr txBox="1"/>
          <p:nvPr/>
        </p:nvSpPr>
        <p:spPr>
          <a:xfrm>
            <a:off x="1219200" y="25908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562" name="Shape 562"/>
          <p:cNvSpPr/>
          <p:nvPr/>
        </p:nvSpPr>
        <p:spPr>
          <a:xfrm>
            <a:off x="57150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63" name="Shape 563"/>
          <p:cNvSpPr/>
          <p:nvPr/>
        </p:nvSpPr>
        <p:spPr>
          <a:xfrm>
            <a:off x="54102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64" name="Shape 564"/>
          <p:cNvSpPr txBox="1"/>
          <p:nvPr/>
        </p:nvSpPr>
        <p:spPr>
          <a:xfrm>
            <a:off x="5638800" y="3200400"/>
            <a:ext cx="26669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3-</a:t>
            </a:r>
          </a:p>
        </p:txBody>
      </p:sp>
      <p:sp>
        <p:nvSpPr>
          <p:cNvPr id="565" name="Shape 565"/>
          <p:cNvSpPr/>
          <p:nvPr/>
        </p:nvSpPr>
        <p:spPr>
          <a:xfrm>
            <a:off x="60960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66" name="Shape 566"/>
          <p:cNvSpPr/>
          <p:nvPr/>
        </p:nvSpPr>
        <p:spPr>
          <a:xfrm>
            <a:off x="69342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67" name="Shape 567"/>
          <p:cNvSpPr/>
          <p:nvPr/>
        </p:nvSpPr>
        <p:spPr>
          <a:xfrm>
            <a:off x="6934200" y="3810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68" name="Shape 568"/>
          <p:cNvSpPr/>
          <p:nvPr/>
        </p:nvSpPr>
        <p:spPr>
          <a:xfrm>
            <a:off x="60960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69" name="Shape 569"/>
          <p:cNvSpPr/>
          <p:nvPr/>
        </p:nvSpPr>
        <p:spPr>
          <a:xfrm>
            <a:off x="5410200" y="3810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70" name="Shape 570"/>
          <p:cNvSpPr txBox="1"/>
          <p:nvPr/>
        </p:nvSpPr>
        <p:spPr>
          <a:xfrm>
            <a:off x="1295400" y="47244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p>
        </p:txBody>
      </p:sp>
      <p:sp>
        <p:nvSpPr>
          <p:cNvPr id="571" name="Shape 571"/>
          <p:cNvSpPr/>
          <p:nvPr/>
        </p:nvSpPr>
        <p:spPr>
          <a:xfrm>
            <a:off x="16764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72" name="Shape 572"/>
          <p:cNvSpPr/>
          <p:nvPr/>
        </p:nvSpPr>
        <p:spPr>
          <a:xfrm>
            <a:off x="5715000" y="4267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73" name="Shape 573"/>
          <p:cNvSpPr txBox="1"/>
          <p:nvPr/>
        </p:nvSpPr>
        <p:spPr>
          <a:xfrm>
            <a:off x="3733800" y="4724400"/>
            <a:ext cx="4495800"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Now Ca has an unpaired electron, so another P is needed.</a:t>
            </a:r>
          </a:p>
        </p:txBody>
      </p:sp>
      <p:cxnSp>
        <p:nvCxnSpPr>
          <p:cNvPr id="574" name="Shape 574"/>
          <p:cNvCxnSpPr/>
          <p:nvPr/>
        </p:nvCxnSpPr>
        <p:spPr>
          <a:xfrm flipH="1">
            <a:off x="1981199" y="4419600"/>
            <a:ext cx="1143000" cy="76199"/>
          </a:xfrm>
          <a:prstGeom prst="straightConnector1">
            <a:avLst/>
          </a:prstGeom>
          <a:noFill/>
          <a:ln cap="flat" cmpd="sng" w="57150">
            <a:solidFill>
              <a:schemeClr val="accent1"/>
            </a:solidFill>
            <a:prstDash val="solid"/>
            <a:miter/>
            <a:headEnd len="med" w="med" type="none"/>
            <a:tailEnd len="lg" w="lg" type="triangle"/>
          </a:ln>
        </p:spPr>
      </p:cxnSp>
      <p:sp>
        <p:nvSpPr>
          <p:cNvPr id="575" name="Shape 575"/>
          <p:cNvSpPr txBox="1"/>
          <p:nvPr/>
        </p:nvSpPr>
        <p:spPr>
          <a:xfrm>
            <a:off x="2438400" y="4495800"/>
            <a:ext cx="9144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4400" u="none">
                <a:solidFill>
                  <a:schemeClr val="lt1"/>
                </a:solidFill>
                <a:latin typeface="Arial"/>
                <a:ea typeface="Arial"/>
                <a:cs typeface="Arial"/>
                <a:sym typeface="Arial"/>
              </a:rPr>
              <a:t>1+</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200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0" name="Shape 580"/>
        <p:cNvGrpSpPr/>
        <p:nvPr/>
      </p:nvGrpSpPr>
      <p:grpSpPr>
        <a:xfrm>
          <a:off x="0" y="0"/>
          <a:ext cx="0" cy="0"/>
          <a:chOff x="0" y="0"/>
          <a:chExt cx="0" cy="0"/>
        </a:xfrm>
      </p:grpSpPr>
      <p:sp>
        <p:nvSpPr>
          <p:cNvPr id="581" name="Shape 581"/>
          <p:cNvSpPr txBox="1"/>
          <p:nvPr/>
        </p:nvSpPr>
        <p:spPr>
          <a:xfrm>
            <a:off x="685800" y="6858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Ionic Bonding</a:t>
            </a:r>
          </a:p>
        </p:txBody>
      </p:sp>
      <p:sp>
        <p:nvSpPr>
          <p:cNvPr id="582" name="Shape 582"/>
          <p:cNvSpPr txBox="1"/>
          <p:nvPr/>
        </p:nvSpPr>
        <p:spPr>
          <a:xfrm>
            <a:off x="1295400" y="22098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583" name="Shape 583"/>
          <p:cNvSpPr/>
          <p:nvPr/>
        </p:nvSpPr>
        <p:spPr>
          <a:xfrm>
            <a:off x="5791200" y="2133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84" name="Shape 584"/>
          <p:cNvSpPr/>
          <p:nvPr/>
        </p:nvSpPr>
        <p:spPr>
          <a:xfrm>
            <a:off x="5486400" y="2514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85" name="Shape 585"/>
          <p:cNvSpPr txBox="1"/>
          <p:nvPr/>
        </p:nvSpPr>
        <p:spPr>
          <a:xfrm>
            <a:off x="5715000" y="22098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3-</a:t>
            </a:r>
          </a:p>
        </p:txBody>
      </p:sp>
      <p:sp>
        <p:nvSpPr>
          <p:cNvPr id="586" name="Shape 586"/>
          <p:cNvSpPr/>
          <p:nvPr/>
        </p:nvSpPr>
        <p:spPr>
          <a:xfrm>
            <a:off x="6172200" y="2133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87" name="Shape 587"/>
          <p:cNvSpPr/>
          <p:nvPr/>
        </p:nvSpPr>
        <p:spPr>
          <a:xfrm>
            <a:off x="7086600" y="2514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88" name="Shape 588"/>
          <p:cNvSpPr/>
          <p:nvPr/>
        </p:nvSpPr>
        <p:spPr>
          <a:xfrm>
            <a:off x="70866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89" name="Shape 589"/>
          <p:cNvSpPr/>
          <p:nvPr/>
        </p:nvSpPr>
        <p:spPr>
          <a:xfrm>
            <a:off x="6248400" y="3276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90" name="Shape 590"/>
          <p:cNvSpPr/>
          <p:nvPr/>
        </p:nvSpPr>
        <p:spPr>
          <a:xfrm>
            <a:off x="54864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91" name="Shape 591"/>
          <p:cNvSpPr txBox="1"/>
          <p:nvPr/>
        </p:nvSpPr>
        <p:spPr>
          <a:xfrm>
            <a:off x="1371600" y="4114800"/>
            <a:ext cx="2286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1+</a:t>
            </a:r>
          </a:p>
        </p:txBody>
      </p:sp>
      <p:sp>
        <p:nvSpPr>
          <p:cNvPr id="592" name="Shape 592"/>
          <p:cNvSpPr/>
          <p:nvPr/>
        </p:nvSpPr>
        <p:spPr>
          <a:xfrm>
            <a:off x="1752600" y="3886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93" name="Shape 593"/>
          <p:cNvSpPr/>
          <p:nvPr/>
        </p:nvSpPr>
        <p:spPr>
          <a:xfrm>
            <a:off x="5867400" y="3276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94" name="Shape 594"/>
          <p:cNvSpPr/>
          <p:nvPr/>
        </p:nvSpPr>
        <p:spPr>
          <a:xfrm>
            <a:off x="53340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95" name="Shape 595"/>
          <p:cNvSpPr txBox="1"/>
          <p:nvPr/>
        </p:nvSpPr>
        <p:spPr>
          <a:xfrm>
            <a:off x="5562600" y="42672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p>
        </p:txBody>
      </p:sp>
      <p:sp>
        <p:nvSpPr>
          <p:cNvPr id="596" name="Shape 596"/>
          <p:cNvSpPr/>
          <p:nvPr/>
        </p:nvSpPr>
        <p:spPr>
          <a:xfrm>
            <a:off x="6019800" y="4114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97" name="Shape 597"/>
          <p:cNvSpPr/>
          <p:nvPr/>
        </p:nvSpPr>
        <p:spPr>
          <a:xfrm>
            <a:off x="64008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98" name="Shape 598"/>
          <p:cNvSpPr/>
          <p:nvPr/>
        </p:nvSpPr>
        <p:spPr>
          <a:xfrm>
            <a:off x="6400800" y="4876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599" name="Shape 599"/>
          <p:cNvSpPr/>
          <p:nvPr/>
        </p:nvSpPr>
        <p:spPr>
          <a:xfrm>
            <a:off x="6019800" y="5334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00" name="Shape 600"/>
          <p:cNvSpPr/>
          <p:nvPr/>
        </p:nvSpPr>
        <p:spPr>
          <a:xfrm>
            <a:off x="609600" y="3963987"/>
            <a:ext cx="5032374" cy="1598611"/>
          </a:xfrm>
          <a:custGeom>
            <a:pathLst>
              <a:path extrusionOk="0" fill="none" h="120000" w="120000">
                <a:moveTo>
                  <a:pt x="119996" y="107928"/>
                </a:moveTo>
                <a:cubicBezTo>
                  <a:pt x="107178" y="115784"/>
                  <a:pt x="91902" y="119996"/>
                  <a:pt x="76253" y="120000"/>
                </a:cubicBezTo>
                <a:cubicBezTo>
                  <a:pt x="34137" y="120000"/>
                  <a:pt x="0" y="90134"/>
                  <a:pt x="0" y="53295"/>
                </a:cubicBezTo>
                <a:cubicBezTo>
                  <a:pt x="-3" y="32339"/>
                  <a:pt x="11257" y="12599"/>
                  <a:pt x="30395" y="-3"/>
                </a:cubicBezTo>
              </a:path>
              <a:path extrusionOk="0" h="120000" w="120000">
                <a:moveTo>
                  <a:pt x="119996" y="107928"/>
                </a:moveTo>
                <a:cubicBezTo>
                  <a:pt x="107178" y="115784"/>
                  <a:pt x="91902" y="119996"/>
                  <a:pt x="76253" y="120000"/>
                </a:cubicBezTo>
                <a:cubicBezTo>
                  <a:pt x="34137" y="120000"/>
                  <a:pt x="0" y="90134"/>
                  <a:pt x="0" y="53295"/>
                </a:cubicBezTo>
                <a:cubicBezTo>
                  <a:pt x="-3" y="32339"/>
                  <a:pt x="11257" y="12599"/>
                  <a:pt x="30395" y="-3"/>
                </a:cubicBezTo>
                <a:lnTo>
                  <a:pt x="76253" y="53295"/>
                </a:lnTo>
                <a:lnTo>
                  <a:pt x="119996" y="107928"/>
                </a:lnTo>
                <a:close/>
              </a:path>
            </a:pathLst>
          </a:custGeom>
          <a:noFill/>
          <a:ln cap="rnd"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4" name="Shape 604"/>
        <p:cNvGrpSpPr/>
        <p:nvPr/>
      </p:nvGrpSpPr>
      <p:grpSpPr>
        <a:xfrm>
          <a:off x="0" y="0"/>
          <a:ext cx="0" cy="0"/>
          <a:chOff x="0" y="0"/>
          <a:chExt cx="0" cy="0"/>
        </a:xfrm>
      </p:grpSpPr>
      <p:sp>
        <p:nvSpPr>
          <p:cNvPr id="605" name="Shape 605"/>
          <p:cNvSpPr txBox="1"/>
          <p:nvPr/>
        </p:nvSpPr>
        <p:spPr>
          <a:xfrm>
            <a:off x="685800" y="5334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Ionic Bonding</a:t>
            </a:r>
          </a:p>
        </p:txBody>
      </p:sp>
      <p:sp>
        <p:nvSpPr>
          <p:cNvPr id="606" name="Shape 606"/>
          <p:cNvSpPr txBox="1"/>
          <p:nvPr/>
        </p:nvSpPr>
        <p:spPr>
          <a:xfrm>
            <a:off x="1371600" y="19050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607" name="Shape 607"/>
          <p:cNvSpPr/>
          <p:nvPr/>
        </p:nvSpPr>
        <p:spPr>
          <a:xfrm>
            <a:off x="5867400" y="1752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08" name="Shape 608"/>
          <p:cNvSpPr/>
          <p:nvPr/>
        </p:nvSpPr>
        <p:spPr>
          <a:xfrm>
            <a:off x="5562600" y="2133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09" name="Shape 609"/>
          <p:cNvSpPr txBox="1"/>
          <p:nvPr/>
        </p:nvSpPr>
        <p:spPr>
          <a:xfrm>
            <a:off x="5791200" y="19050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3-</a:t>
            </a:r>
          </a:p>
        </p:txBody>
      </p:sp>
      <p:sp>
        <p:nvSpPr>
          <p:cNvPr id="610" name="Shape 610"/>
          <p:cNvSpPr/>
          <p:nvPr/>
        </p:nvSpPr>
        <p:spPr>
          <a:xfrm>
            <a:off x="6248400" y="1752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11" name="Shape 611"/>
          <p:cNvSpPr/>
          <p:nvPr/>
        </p:nvSpPr>
        <p:spPr>
          <a:xfrm>
            <a:off x="7162800" y="2133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12" name="Shape 612"/>
          <p:cNvSpPr/>
          <p:nvPr/>
        </p:nvSpPr>
        <p:spPr>
          <a:xfrm>
            <a:off x="7162800" y="2590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13" name="Shape 613"/>
          <p:cNvSpPr/>
          <p:nvPr/>
        </p:nvSpPr>
        <p:spPr>
          <a:xfrm>
            <a:off x="62484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14" name="Shape 614"/>
          <p:cNvSpPr/>
          <p:nvPr/>
        </p:nvSpPr>
        <p:spPr>
          <a:xfrm>
            <a:off x="5562600" y="2514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15" name="Shape 615"/>
          <p:cNvSpPr txBox="1"/>
          <p:nvPr/>
        </p:nvSpPr>
        <p:spPr>
          <a:xfrm>
            <a:off x="1447800" y="3581400"/>
            <a:ext cx="27431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616" name="Shape 616"/>
          <p:cNvSpPr/>
          <p:nvPr/>
        </p:nvSpPr>
        <p:spPr>
          <a:xfrm>
            <a:off x="5791200" y="4876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17" name="Shape 617"/>
          <p:cNvSpPr/>
          <p:nvPr/>
        </p:nvSpPr>
        <p:spPr>
          <a:xfrm>
            <a:off x="58674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18" name="Shape 618"/>
          <p:cNvSpPr/>
          <p:nvPr/>
        </p:nvSpPr>
        <p:spPr>
          <a:xfrm>
            <a:off x="5410200" y="4114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19" name="Shape 619"/>
          <p:cNvSpPr txBox="1"/>
          <p:nvPr/>
        </p:nvSpPr>
        <p:spPr>
          <a:xfrm>
            <a:off x="5638800" y="3657600"/>
            <a:ext cx="16763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1-</a:t>
            </a:r>
          </a:p>
        </p:txBody>
      </p:sp>
      <p:sp>
        <p:nvSpPr>
          <p:cNvPr id="620" name="Shape 620"/>
          <p:cNvSpPr/>
          <p:nvPr/>
        </p:nvSpPr>
        <p:spPr>
          <a:xfrm>
            <a:off x="6096000" y="3581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21" name="Shape 621"/>
          <p:cNvSpPr/>
          <p:nvPr/>
        </p:nvSpPr>
        <p:spPr>
          <a:xfrm>
            <a:off x="7086600" y="4038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22" name="Shape 622"/>
          <p:cNvSpPr/>
          <p:nvPr/>
        </p:nvSpPr>
        <p:spPr>
          <a:xfrm>
            <a:off x="70866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23" name="Shape 623"/>
          <p:cNvSpPr/>
          <p:nvPr/>
        </p:nvSpPr>
        <p:spPr>
          <a:xfrm>
            <a:off x="6248400" y="4876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24" name="Shape 624"/>
          <p:cNvSpPr txBox="1"/>
          <p:nvPr/>
        </p:nvSpPr>
        <p:spPr>
          <a:xfrm>
            <a:off x="914400" y="5105400"/>
            <a:ext cx="739139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This P has 2 unpaired electrons, so one more Ca is needed.</a:t>
            </a:r>
          </a:p>
        </p:txBody>
      </p:sp>
      <p:cxnSp>
        <p:nvCxnSpPr>
          <p:cNvPr id="625" name="Shape 625"/>
          <p:cNvCxnSpPr/>
          <p:nvPr/>
        </p:nvCxnSpPr>
        <p:spPr>
          <a:xfrm flipH="1">
            <a:off x="6324599" y="3505200"/>
            <a:ext cx="1143000" cy="76199"/>
          </a:xfrm>
          <a:prstGeom prst="straightConnector1">
            <a:avLst/>
          </a:prstGeom>
          <a:noFill/>
          <a:ln cap="flat" cmpd="sng" w="57150">
            <a:solidFill>
              <a:schemeClr val="accent1"/>
            </a:solidFill>
            <a:prstDash val="solid"/>
            <a:miter/>
            <a:headEnd len="med" w="med" type="none"/>
            <a:tailEnd len="lg" w="lg" type="triangle"/>
          </a:ln>
        </p:spPr>
      </p:cxnSp>
      <p:cxnSp>
        <p:nvCxnSpPr>
          <p:cNvPr id="626" name="Shape 626"/>
          <p:cNvCxnSpPr/>
          <p:nvPr/>
        </p:nvCxnSpPr>
        <p:spPr>
          <a:xfrm flipH="1" rot="10800000">
            <a:off x="4419600" y="4343399"/>
            <a:ext cx="914400" cy="457200"/>
          </a:xfrm>
          <a:prstGeom prst="straightConnector1">
            <a:avLst/>
          </a:prstGeom>
          <a:noFill/>
          <a:ln cap="flat" cmpd="sng" w="57150">
            <a:solidFill>
              <a:schemeClr val="accent1"/>
            </a:solidFill>
            <a:prstDash val="solid"/>
            <a:miter/>
            <a:headEnd len="med" w="med" type="none"/>
            <a:tailEnd len="lg" w="lg" type="triangl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2000"/>
                                        <p:tgtEl>
                                          <p:spTgt spid="6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20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0" name="Shape 630"/>
        <p:cNvGrpSpPr/>
        <p:nvPr/>
      </p:nvGrpSpPr>
      <p:grpSpPr>
        <a:xfrm>
          <a:off x="0" y="0"/>
          <a:ext cx="0" cy="0"/>
          <a:chOff x="0" y="0"/>
          <a:chExt cx="0" cy="0"/>
        </a:xfrm>
      </p:grpSpPr>
      <p:sp>
        <p:nvSpPr>
          <p:cNvPr id="631" name="Shape 631"/>
          <p:cNvSpPr txBox="1"/>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Ionic Bonding</a:t>
            </a:r>
          </a:p>
        </p:txBody>
      </p:sp>
      <p:sp>
        <p:nvSpPr>
          <p:cNvPr id="632" name="Shape 632"/>
          <p:cNvSpPr txBox="1"/>
          <p:nvPr/>
        </p:nvSpPr>
        <p:spPr>
          <a:xfrm>
            <a:off x="1143000" y="32004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633" name="Shape 633"/>
          <p:cNvSpPr/>
          <p:nvPr/>
        </p:nvSpPr>
        <p:spPr>
          <a:xfrm>
            <a:off x="5638800" y="1828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34" name="Shape 634"/>
          <p:cNvSpPr/>
          <p:nvPr/>
        </p:nvSpPr>
        <p:spPr>
          <a:xfrm>
            <a:off x="5334000" y="2286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35" name="Shape 635"/>
          <p:cNvSpPr txBox="1"/>
          <p:nvPr/>
        </p:nvSpPr>
        <p:spPr>
          <a:xfrm>
            <a:off x="5486400" y="19812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3-</a:t>
            </a:r>
          </a:p>
        </p:txBody>
      </p:sp>
      <p:sp>
        <p:nvSpPr>
          <p:cNvPr id="636" name="Shape 636"/>
          <p:cNvSpPr/>
          <p:nvPr/>
        </p:nvSpPr>
        <p:spPr>
          <a:xfrm>
            <a:off x="6019800" y="1828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37" name="Shape 637"/>
          <p:cNvSpPr/>
          <p:nvPr/>
        </p:nvSpPr>
        <p:spPr>
          <a:xfrm>
            <a:off x="6781800" y="2362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38" name="Shape 638"/>
          <p:cNvSpPr/>
          <p:nvPr/>
        </p:nvSpPr>
        <p:spPr>
          <a:xfrm>
            <a:off x="6781800" y="2743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39" name="Shape 639"/>
          <p:cNvSpPr/>
          <p:nvPr/>
        </p:nvSpPr>
        <p:spPr>
          <a:xfrm>
            <a:off x="6019800" y="3124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40" name="Shape 640"/>
          <p:cNvSpPr/>
          <p:nvPr/>
        </p:nvSpPr>
        <p:spPr>
          <a:xfrm>
            <a:off x="5334000" y="2667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41" name="Shape 641"/>
          <p:cNvSpPr txBox="1"/>
          <p:nvPr/>
        </p:nvSpPr>
        <p:spPr>
          <a:xfrm>
            <a:off x="1143000" y="4648200"/>
            <a:ext cx="27431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642" name="Shape 642"/>
          <p:cNvSpPr/>
          <p:nvPr/>
        </p:nvSpPr>
        <p:spPr>
          <a:xfrm>
            <a:off x="5715000" y="5334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43" name="Shape 643"/>
          <p:cNvSpPr/>
          <p:nvPr/>
        </p:nvSpPr>
        <p:spPr>
          <a:xfrm>
            <a:off x="5638800" y="3124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44" name="Shape 644"/>
          <p:cNvSpPr/>
          <p:nvPr/>
        </p:nvSpPr>
        <p:spPr>
          <a:xfrm>
            <a:off x="54864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45" name="Shape 645"/>
          <p:cNvSpPr txBox="1"/>
          <p:nvPr/>
        </p:nvSpPr>
        <p:spPr>
          <a:xfrm>
            <a:off x="5638800" y="41910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1-</a:t>
            </a:r>
          </a:p>
        </p:txBody>
      </p:sp>
      <p:sp>
        <p:nvSpPr>
          <p:cNvPr id="646" name="Shape 646"/>
          <p:cNvSpPr/>
          <p:nvPr/>
        </p:nvSpPr>
        <p:spPr>
          <a:xfrm>
            <a:off x="5867400" y="4114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47" name="Shape 647"/>
          <p:cNvSpPr/>
          <p:nvPr/>
        </p:nvSpPr>
        <p:spPr>
          <a:xfrm>
            <a:off x="69342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48" name="Shape 648"/>
          <p:cNvSpPr/>
          <p:nvPr/>
        </p:nvSpPr>
        <p:spPr>
          <a:xfrm>
            <a:off x="69342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49" name="Shape 649"/>
          <p:cNvSpPr/>
          <p:nvPr/>
        </p:nvSpPr>
        <p:spPr>
          <a:xfrm>
            <a:off x="6019800" y="5334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50" name="Shape 650"/>
          <p:cNvSpPr txBox="1"/>
          <p:nvPr/>
        </p:nvSpPr>
        <p:spPr>
          <a:xfrm>
            <a:off x="1219200" y="18288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p>
        </p:txBody>
      </p:sp>
      <p:sp>
        <p:nvSpPr>
          <p:cNvPr id="651" name="Shape 651"/>
          <p:cNvSpPr/>
          <p:nvPr/>
        </p:nvSpPr>
        <p:spPr>
          <a:xfrm>
            <a:off x="1600200" y="1752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52" name="Shape 652"/>
          <p:cNvSpPr/>
          <p:nvPr/>
        </p:nvSpPr>
        <p:spPr>
          <a:xfrm>
            <a:off x="2667000" y="2286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7" name="Shape 657"/>
        <p:cNvGrpSpPr/>
        <p:nvPr/>
      </p:nvGrpSpPr>
      <p:grpSpPr>
        <a:xfrm>
          <a:off x="0" y="0"/>
          <a:ext cx="0" cy="0"/>
          <a:chOff x="0" y="0"/>
          <a:chExt cx="0" cy="0"/>
        </a:xfrm>
      </p:grpSpPr>
      <p:sp>
        <p:nvSpPr>
          <p:cNvPr id="658" name="Shape 658"/>
          <p:cNvSpPr txBox="1"/>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Ionic Bonding</a:t>
            </a:r>
          </a:p>
        </p:txBody>
      </p:sp>
      <p:sp>
        <p:nvSpPr>
          <p:cNvPr id="659" name="Shape 659"/>
          <p:cNvSpPr txBox="1"/>
          <p:nvPr/>
        </p:nvSpPr>
        <p:spPr>
          <a:xfrm>
            <a:off x="1219200" y="33528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660" name="Shape 660"/>
          <p:cNvSpPr/>
          <p:nvPr/>
        </p:nvSpPr>
        <p:spPr>
          <a:xfrm>
            <a:off x="5715000" y="2514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61" name="Shape 661"/>
          <p:cNvSpPr/>
          <p:nvPr/>
        </p:nvSpPr>
        <p:spPr>
          <a:xfrm>
            <a:off x="54102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62" name="Shape 662"/>
          <p:cNvSpPr txBox="1"/>
          <p:nvPr/>
        </p:nvSpPr>
        <p:spPr>
          <a:xfrm>
            <a:off x="5562600" y="27432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3-</a:t>
            </a:r>
          </a:p>
        </p:txBody>
      </p:sp>
      <p:sp>
        <p:nvSpPr>
          <p:cNvPr id="663" name="Shape 663"/>
          <p:cNvSpPr/>
          <p:nvPr/>
        </p:nvSpPr>
        <p:spPr>
          <a:xfrm>
            <a:off x="6096000" y="2514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64" name="Shape 664"/>
          <p:cNvSpPr/>
          <p:nvPr/>
        </p:nvSpPr>
        <p:spPr>
          <a:xfrm>
            <a:off x="69342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65" name="Shape 665"/>
          <p:cNvSpPr/>
          <p:nvPr/>
        </p:nvSpPr>
        <p:spPr>
          <a:xfrm>
            <a:off x="69342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66" name="Shape 666"/>
          <p:cNvSpPr/>
          <p:nvPr/>
        </p:nvSpPr>
        <p:spPr>
          <a:xfrm>
            <a:off x="6096000" y="3962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67" name="Shape 667"/>
          <p:cNvSpPr/>
          <p:nvPr/>
        </p:nvSpPr>
        <p:spPr>
          <a:xfrm>
            <a:off x="5410200" y="3352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68" name="Shape 668"/>
          <p:cNvSpPr txBox="1"/>
          <p:nvPr/>
        </p:nvSpPr>
        <p:spPr>
          <a:xfrm>
            <a:off x="1295400" y="4724400"/>
            <a:ext cx="27431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669" name="Shape 669"/>
          <p:cNvSpPr/>
          <p:nvPr/>
        </p:nvSpPr>
        <p:spPr>
          <a:xfrm>
            <a:off x="5562600" y="5943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70" name="Shape 670"/>
          <p:cNvSpPr/>
          <p:nvPr/>
        </p:nvSpPr>
        <p:spPr>
          <a:xfrm>
            <a:off x="5715000" y="3962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71" name="Shape 671"/>
          <p:cNvSpPr/>
          <p:nvPr/>
        </p:nvSpPr>
        <p:spPr>
          <a:xfrm>
            <a:off x="5257800" y="5105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72" name="Shape 672"/>
          <p:cNvSpPr txBox="1"/>
          <p:nvPr/>
        </p:nvSpPr>
        <p:spPr>
          <a:xfrm>
            <a:off x="5486400" y="48768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1-</a:t>
            </a:r>
          </a:p>
        </p:txBody>
      </p:sp>
      <p:sp>
        <p:nvSpPr>
          <p:cNvPr id="673" name="Shape 673"/>
          <p:cNvSpPr/>
          <p:nvPr/>
        </p:nvSpPr>
        <p:spPr>
          <a:xfrm>
            <a:off x="5943600" y="4724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74" name="Shape 674"/>
          <p:cNvSpPr/>
          <p:nvPr/>
        </p:nvSpPr>
        <p:spPr>
          <a:xfrm>
            <a:off x="6858000" y="5181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75" name="Shape 675"/>
          <p:cNvSpPr/>
          <p:nvPr/>
        </p:nvSpPr>
        <p:spPr>
          <a:xfrm>
            <a:off x="6858000" y="5486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76" name="Shape 676"/>
          <p:cNvSpPr/>
          <p:nvPr/>
        </p:nvSpPr>
        <p:spPr>
          <a:xfrm>
            <a:off x="5943600" y="5943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77" name="Shape 677"/>
          <p:cNvSpPr txBox="1"/>
          <p:nvPr/>
        </p:nvSpPr>
        <p:spPr>
          <a:xfrm>
            <a:off x="1295400" y="19812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p>
        </p:txBody>
      </p:sp>
      <p:sp>
        <p:nvSpPr>
          <p:cNvPr id="678" name="Shape 678"/>
          <p:cNvSpPr/>
          <p:nvPr/>
        </p:nvSpPr>
        <p:spPr>
          <a:xfrm>
            <a:off x="1676400" y="1752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79" name="Shape 679"/>
          <p:cNvSpPr/>
          <p:nvPr/>
        </p:nvSpPr>
        <p:spPr>
          <a:xfrm>
            <a:off x="2743200" y="2286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80" name="Shape 680"/>
          <p:cNvSpPr/>
          <p:nvPr/>
        </p:nvSpPr>
        <p:spPr>
          <a:xfrm>
            <a:off x="1676400" y="1828800"/>
            <a:ext cx="4038599" cy="2971799"/>
          </a:xfrm>
          <a:custGeom>
            <a:pathLst>
              <a:path extrusionOk="0" fill="none" h="120000" w="120000">
                <a:moveTo>
                  <a:pt x="-5" y="0"/>
                </a:moveTo>
                <a:cubicBezTo>
                  <a:pt x="66272" y="0"/>
                  <a:pt x="120000" y="53722"/>
                  <a:pt x="120000" y="120000"/>
                </a:cubicBezTo>
              </a:path>
              <a:path extrusionOk="0" h="120000" w="120000">
                <a:moveTo>
                  <a:pt x="-5" y="0"/>
                </a:moveTo>
                <a:cubicBezTo>
                  <a:pt x="66272" y="0"/>
                  <a:pt x="120000" y="53722"/>
                  <a:pt x="120000" y="120000"/>
                </a:cubicBezTo>
                <a:lnTo>
                  <a:pt x="0" y="120000"/>
                </a:lnTo>
                <a:lnTo>
                  <a:pt x="-5" y="0"/>
                </a:lnTo>
                <a:close/>
              </a:path>
            </a:pathLst>
          </a:custGeom>
          <a:noFill/>
          <a:ln cap="rnd"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81" name="Shape 681"/>
          <p:cNvSpPr/>
          <p:nvPr/>
        </p:nvSpPr>
        <p:spPr>
          <a:xfrm>
            <a:off x="2895600" y="2363786"/>
            <a:ext cx="2438399" cy="3200399"/>
          </a:xfrm>
          <a:custGeom>
            <a:pathLst>
              <a:path extrusionOk="0" fill="none" h="120000" w="120000">
                <a:moveTo>
                  <a:pt x="-5" y="0"/>
                </a:moveTo>
                <a:cubicBezTo>
                  <a:pt x="66272" y="0"/>
                  <a:pt x="120000" y="53722"/>
                  <a:pt x="120000" y="120000"/>
                </a:cubicBezTo>
              </a:path>
              <a:path extrusionOk="0" h="120000" w="120000">
                <a:moveTo>
                  <a:pt x="-5" y="0"/>
                </a:moveTo>
                <a:cubicBezTo>
                  <a:pt x="66272" y="0"/>
                  <a:pt x="120000" y="53722"/>
                  <a:pt x="120000" y="120000"/>
                </a:cubicBezTo>
                <a:lnTo>
                  <a:pt x="0" y="120000"/>
                </a:lnTo>
                <a:lnTo>
                  <a:pt x="-5" y="0"/>
                </a:lnTo>
                <a:close/>
              </a:path>
            </a:pathLst>
          </a:custGeom>
          <a:noFill/>
          <a:ln cap="rnd"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Ionic Bonding</a:t>
            </a:r>
          </a:p>
        </p:txBody>
      </p:sp>
      <p:sp>
        <p:nvSpPr>
          <p:cNvPr id="688" name="Shape 688"/>
          <p:cNvSpPr txBox="1"/>
          <p:nvPr/>
        </p:nvSpPr>
        <p:spPr>
          <a:xfrm>
            <a:off x="1219200" y="32004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689" name="Shape 689"/>
          <p:cNvSpPr/>
          <p:nvPr/>
        </p:nvSpPr>
        <p:spPr>
          <a:xfrm>
            <a:off x="5715000" y="2590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90" name="Shape 690"/>
          <p:cNvSpPr/>
          <p:nvPr/>
        </p:nvSpPr>
        <p:spPr>
          <a:xfrm>
            <a:off x="54102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91" name="Shape 691"/>
          <p:cNvSpPr txBox="1"/>
          <p:nvPr/>
        </p:nvSpPr>
        <p:spPr>
          <a:xfrm>
            <a:off x="5562600" y="2667000"/>
            <a:ext cx="15240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3-</a:t>
            </a:r>
          </a:p>
        </p:txBody>
      </p:sp>
      <p:sp>
        <p:nvSpPr>
          <p:cNvPr id="692" name="Shape 692"/>
          <p:cNvSpPr/>
          <p:nvPr/>
        </p:nvSpPr>
        <p:spPr>
          <a:xfrm>
            <a:off x="6096000" y="2590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93" name="Shape 693"/>
          <p:cNvSpPr/>
          <p:nvPr/>
        </p:nvSpPr>
        <p:spPr>
          <a:xfrm>
            <a:off x="6858000" y="3124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94" name="Shape 694"/>
          <p:cNvSpPr/>
          <p:nvPr/>
        </p:nvSpPr>
        <p:spPr>
          <a:xfrm>
            <a:off x="68580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95" name="Shape 695"/>
          <p:cNvSpPr/>
          <p:nvPr/>
        </p:nvSpPr>
        <p:spPr>
          <a:xfrm>
            <a:off x="6096000" y="3733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96" name="Shape 696"/>
          <p:cNvSpPr/>
          <p:nvPr/>
        </p:nvSpPr>
        <p:spPr>
          <a:xfrm>
            <a:off x="54102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97" name="Shape 697"/>
          <p:cNvSpPr txBox="1"/>
          <p:nvPr/>
        </p:nvSpPr>
        <p:spPr>
          <a:xfrm>
            <a:off x="1295400" y="4724400"/>
            <a:ext cx="27431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698" name="Shape 698"/>
          <p:cNvSpPr/>
          <p:nvPr/>
        </p:nvSpPr>
        <p:spPr>
          <a:xfrm>
            <a:off x="5562600" y="5715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699" name="Shape 699"/>
          <p:cNvSpPr/>
          <p:nvPr/>
        </p:nvSpPr>
        <p:spPr>
          <a:xfrm>
            <a:off x="5791200" y="3733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00" name="Shape 700"/>
          <p:cNvSpPr/>
          <p:nvPr/>
        </p:nvSpPr>
        <p:spPr>
          <a:xfrm>
            <a:off x="5257800" y="4876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01" name="Shape 701"/>
          <p:cNvSpPr txBox="1"/>
          <p:nvPr/>
        </p:nvSpPr>
        <p:spPr>
          <a:xfrm>
            <a:off x="5486400" y="4572000"/>
            <a:ext cx="19049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P</a:t>
            </a:r>
            <a:r>
              <a:rPr b="0" baseline="30000" i="0" lang="en-US" sz="7500" u="none">
                <a:solidFill>
                  <a:schemeClr val="lt1"/>
                </a:solidFill>
                <a:latin typeface="Arial"/>
                <a:ea typeface="Arial"/>
                <a:cs typeface="Arial"/>
                <a:sym typeface="Arial"/>
              </a:rPr>
              <a:t>3-</a:t>
            </a:r>
          </a:p>
        </p:txBody>
      </p:sp>
      <p:sp>
        <p:nvSpPr>
          <p:cNvPr id="702" name="Shape 702"/>
          <p:cNvSpPr/>
          <p:nvPr/>
        </p:nvSpPr>
        <p:spPr>
          <a:xfrm>
            <a:off x="5867400" y="4419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03" name="Shape 703"/>
          <p:cNvSpPr/>
          <p:nvPr/>
        </p:nvSpPr>
        <p:spPr>
          <a:xfrm>
            <a:off x="6858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04" name="Shape 704"/>
          <p:cNvSpPr/>
          <p:nvPr/>
        </p:nvSpPr>
        <p:spPr>
          <a:xfrm>
            <a:off x="6858000" y="5334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05" name="Shape 705"/>
          <p:cNvSpPr/>
          <p:nvPr/>
        </p:nvSpPr>
        <p:spPr>
          <a:xfrm>
            <a:off x="5943600" y="5715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06" name="Shape 706"/>
          <p:cNvSpPr txBox="1"/>
          <p:nvPr/>
        </p:nvSpPr>
        <p:spPr>
          <a:xfrm>
            <a:off x="1219200" y="1905000"/>
            <a:ext cx="2362200"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30000" i="0" lang="en-US" sz="7500" u="none">
                <a:solidFill>
                  <a:schemeClr val="lt1"/>
                </a:solidFill>
                <a:latin typeface="Arial"/>
                <a:ea typeface="Arial"/>
                <a:cs typeface="Arial"/>
                <a:sym typeface="Arial"/>
              </a:rPr>
              <a:t>2+</a:t>
            </a:r>
          </a:p>
        </p:txBody>
      </p:sp>
      <p:sp>
        <p:nvSpPr>
          <p:cNvPr id="707" name="Shape 707"/>
          <p:cNvSpPr/>
          <p:nvPr/>
        </p:nvSpPr>
        <p:spPr>
          <a:xfrm>
            <a:off x="5562600" y="4419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708" name="Shape 708"/>
          <p:cNvSpPr/>
          <p:nvPr/>
        </p:nvSpPr>
        <p:spPr>
          <a:xfrm>
            <a:off x="5257800" y="5257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3" name="Shape 713"/>
        <p:cNvGrpSpPr/>
        <p:nvPr/>
      </p:nvGrpSpPr>
      <p:grpSpPr>
        <a:xfrm>
          <a:off x="0" y="0"/>
          <a:ext cx="0" cy="0"/>
          <a:chOff x="0" y="0"/>
          <a:chExt cx="0" cy="0"/>
        </a:xfrm>
      </p:grpSpPr>
      <p:sp>
        <p:nvSpPr>
          <p:cNvPr id="714" name="Shape 714"/>
          <p:cNvSpPr txBox="1"/>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Ionic Bonding</a:t>
            </a:r>
          </a:p>
        </p:txBody>
      </p:sp>
      <p:sp>
        <p:nvSpPr>
          <p:cNvPr id="715" name="Shape 715"/>
          <p:cNvSpPr txBox="1"/>
          <p:nvPr/>
        </p:nvSpPr>
        <p:spPr>
          <a:xfrm>
            <a:off x="3276600" y="2971800"/>
            <a:ext cx="2743199" cy="1235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7500" u="none">
                <a:solidFill>
                  <a:schemeClr val="lt1"/>
                </a:solidFill>
                <a:latin typeface="Arial"/>
                <a:ea typeface="Arial"/>
                <a:cs typeface="Arial"/>
                <a:sym typeface="Arial"/>
              </a:rPr>
              <a:t>Ca</a:t>
            </a:r>
            <a:r>
              <a:rPr b="0" baseline="-25000" i="0" lang="en-US" sz="7500" u="none">
                <a:solidFill>
                  <a:schemeClr val="lt1"/>
                </a:solidFill>
                <a:latin typeface="Arial"/>
                <a:ea typeface="Arial"/>
                <a:cs typeface="Arial"/>
                <a:sym typeface="Arial"/>
              </a:rPr>
              <a:t>3</a:t>
            </a:r>
            <a:r>
              <a:rPr b="0" i="0" lang="en-US" sz="7500" u="none">
                <a:solidFill>
                  <a:schemeClr val="lt1"/>
                </a:solidFill>
                <a:latin typeface="Arial"/>
                <a:ea typeface="Arial"/>
                <a:cs typeface="Arial"/>
                <a:sym typeface="Arial"/>
              </a:rPr>
              <a:t>P</a:t>
            </a:r>
            <a:r>
              <a:rPr b="0" baseline="-25000" i="0" lang="en-US" sz="7500" u="none">
                <a:solidFill>
                  <a:schemeClr val="lt1"/>
                </a:solidFill>
                <a:latin typeface="Arial"/>
                <a:ea typeface="Arial"/>
                <a:cs typeface="Arial"/>
                <a:sym typeface="Arial"/>
              </a:rPr>
              <a:t>2</a:t>
            </a:r>
          </a:p>
        </p:txBody>
      </p:sp>
      <p:sp>
        <p:nvSpPr>
          <p:cNvPr id="716" name="Shape 716"/>
          <p:cNvSpPr txBox="1"/>
          <p:nvPr/>
        </p:nvSpPr>
        <p:spPr>
          <a:xfrm>
            <a:off x="3124200" y="4724400"/>
            <a:ext cx="3124199" cy="609599"/>
          </a:xfrm>
          <a:prstGeom prst="rect">
            <a:avLst/>
          </a:prstGeom>
          <a:noFill/>
          <a:ln>
            <a:noFill/>
          </a:ln>
        </p:spPr>
        <p:txBody>
          <a:bodyPr anchorCtr="0" anchor="t" bIns="46025" lIns="92075" rIns="92075" tIns="46025">
            <a:noAutofit/>
          </a:bodyPr>
          <a:lstStyle/>
          <a:p>
            <a:pPr indent="0" lvl="0" marL="0" marR="0" rtl="0" algn="ctr">
              <a:lnSpc>
                <a:spcPct val="100000"/>
              </a:lnSpc>
              <a:spcBef>
                <a:spcPts val="0"/>
              </a:spcBef>
              <a:spcAft>
                <a:spcPts val="0"/>
              </a:spcAft>
              <a:buClr>
                <a:schemeClr val="lt1"/>
              </a:buClr>
              <a:buSzPct val="25000"/>
              <a:buFont typeface="Arial"/>
              <a:buNone/>
            </a:pPr>
            <a:r>
              <a:rPr b="0" i="0" lang="en-US" sz="3400" u="none">
                <a:solidFill>
                  <a:schemeClr val="lt1"/>
                </a:solidFill>
                <a:latin typeface="Arial"/>
                <a:ea typeface="Arial"/>
                <a:cs typeface="Arial"/>
                <a:sym typeface="Arial"/>
              </a:rPr>
              <a:t>Formula Unit</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0" name="Shape 720"/>
        <p:cNvGrpSpPr/>
        <p:nvPr/>
      </p:nvGrpSpPr>
      <p:grpSpPr>
        <a:xfrm>
          <a:off x="0" y="0"/>
          <a:ext cx="0" cy="0"/>
          <a:chOff x="0" y="0"/>
          <a:chExt cx="0" cy="0"/>
        </a:xfrm>
      </p:grpSpPr>
      <p:sp>
        <p:nvSpPr>
          <p:cNvPr id="721" name="Shape 721"/>
          <p:cNvSpPr txBox="1"/>
          <p:nvPr>
            <p:ph type="title"/>
          </p:nvPr>
        </p:nvSpPr>
        <p:spPr>
          <a:xfrm>
            <a:off x="685800" y="609600"/>
            <a:ext cx="7772400" cy="731837"/>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200" u="none" cap="none" strike="noStrike">
                <a:solidFill>
                  <a:schemeClr val="lt2"/>
                </a:solidFill>
                <a:latin typeface="Arial"/>
                <a:ea typeface="Arial"/>
                <a:cs typeface="Arial"/>
                <a:sym typeface="Arial"/>
              </a:rPr>
              <a:t>Ionic Compounds</a:t>
            </a:r>
          </a:p>
        </p:txBody>
      </p:sp>
      <p:sp>
        <p:nvSpPr>
          <p:cNvPr id="722" name="Shape 722"/>
          <p:cNvSpPr txBox="1"/>
          <p:nvPr>
            <p:ph idx="1" type="body"/>
          </p:nvPr>
        </p:nvSpPr>
        <p:spPr>
          <a:xfrm>
            <a:off x="685800" y="16764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compound that is composed of ions is called an</a:t>
            </a:r>
            <a:r>
              <a:rPr b="1" i="0" lang="en-US" sz="3200" u="none" cap="none" strike="noStrike">
                <a:solidFill>
                  <a:schemeClr val="lt2"/>
                </a:solidFill>
                <a:latin typeface="Arial"/>
                <a:ea typeface="Arial"/>
                <a:cs typeface="Arial"/>
                <a:sym typeface="Arial"/>
              </a:rPr>
              <a:t> ionic compound</a:t>
            </a:r>
            <a:r>
              <a:rPr b="0" i="0" lang="en-US" sz="3200" u="none" cap="none" strike="noStrike">
                <a:solidFill>
                  <a:schemeClr val="lt1"/>
                </a:solidFill>
                <a:latin typeface="Arial"/>
                <a:ea typeface="Arial"/>
                <a:cs typeface="Arial"/>
                <a:sym typeface="Arial"/>
              </a:rPr>
              <a:t>. </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Note that only the arrangement of electrons has changed. Nothing about the atom’s nucleus has changed. </a:t>
            </a:r>
          </a:p>
          <a:p>
            <a:pPr indent="-342900" lvl="0" marL="342900" marR="0" rtl="0" algn="l">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pic>
        <p:nvPicPr>
          <p:cNvPr descr="MiddleSchoolAudio" id="723" name="Shape 723"/>
          <p:cNvPicPr preferRelativeResize="0"/>
          <p:nvPr/>
        </p:nvPicPr>
        <p:blipFill rotWithShape="1">
          <a:blip r:embed="rId3">
            <a:alphaModFix/>
          </a:blip>
          <a:srcRect b="0" l="0" r="0" t="0"/>
          <a:stretch/>
        </p:blipFill>
        <p:spPr>
          <a:xfrm>
            <a:off x="6324600" y="2209800"/>
            <a:ext cx="393700" cy="36829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7" name="Shape 727"/>
        <p:cNvGrpSpPr/>
        <p:nvPr/>
      </p:nvGrpSpPr>
      <p:grpSpPr>
        <a:xfrm>
          <a:off x="0" y="0"/>
          <a:ext cx="0" cy="0"/>
          <a:chOff x="0" y="0"/>
          <a:chExt cx="0" cy="0"/>
        </a:xfrm>
      </p:grpSpPr>
      <p:sp>
        <p:nvSpPr>
          <p:cNvPr id="728" name="Shape 728"/>
          <p:cNvSpPr txBox="1"/>
          <p:nvPr>
            <p:ph type="title"/>
          </p:nvPr>
        </p:nvSpPr>
        <p:spPr>
          <a:xfrm>
            <a:off x="685800" y="609600"/>
            <a:ext cx="7772400" cy="731837"/>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200" u="none" cap="none" strike="noStrike">
                <a:solidFill>
                  <a:schemeClr val="lt2"/>
                </a:solidFill>
                <a:latin typeface="Arial"/>
                <a:ea typeface="Arial"/>
                <a:cs typeface="Arial"/>
                <a:sym typeface="Arial"/>
              </a:rPr>
              <a:t>Properties of Ionic Compounds</a:t>
            </a:r>
          </a:p>
        </p:txBody>
      </p:sp>
      <p:sp>
        <p:nvSpPr>
          <p:cNvPr id="729" name="Shape 729"/>
          <p:cNvSpPr txBox="1"/>
          <p:nvPr>
            <p:ph idx="1" type="body"/>
          </p:nvPr>
        </p:nvSpPr>
        <p:spPr>
          <a:xfrm>
            <a:off x="685800" y="16764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Ionic compounds have a crystalline structure, a regular repeating arrangement of ions in the solid.</a:t>
            </a:r>
          </a:p>
        </p:txBody>
      </p:sp>
      <p:pic>
        <p:nvPicPr>
          <p:cNvPr descr="e03" id="730" name="Shape 730"/>
          <p:cNvPicPr preferRelativeResize="0"/>
          <p:nvPr/>
        </p:nvPicPr>
        <p:blipFill rotWithShape="1">
          <a:blip r:embed="rId3">
            <a:alphaModFix/>
          </a:blip>
          <a:srcRect b="0" l="0" r="0" t="0"/>
          <a:stretch/>
        </p:blipFill>
        <p:spPr>
          <a:xfrm>
            <a:off x="1371600" y="3429000"/>
            <a:ext cx="6429375" cy="2905125"/>
          </a:xfrm>
          <a:prstGeom prst="rect">
            <a:avLst/>
          </a:prstGeom>
          <a:noFill/>
          <a:ln>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4" name="Shape 734"/>
        <p:cNvGrpSpPr/>
        <p:nvPr/>
      </p:nvGrpSpPr>
      <p:grpSpPr>
        <a:xfrm>
          <a:off x="0" y="0"/>
          <a:ext cx="0" cy="0"/>
          <a:chOff x="0" y="0"/>
          <a:chExt cx="0" cy="0"/>
        </a:xfrm>
      </p:grpSpPr>
      <p:sp>
        <p:nvSpPr>
          <p:cNvPr id="735" name="Shape 735"/>
          <p:cNvSpPr txBox="1"/>
          <p:nvPr>
            <p:ph idx="4294967295" type="title"/>
          </p:nvPr>
        </p:nvSpPr>
        <p:spPr>
          <a:xfrm>
            <a:off x="685800" y="609600"/>
            <a:ext cx="7772400" cy="731837"/>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200" u="none" cap="none" strike="noStrike">
                <a:solidFill>
                  <a:schemeClr val="lt2"/>
                </a:solidFill>
                <a:latin typeface="Arial"/>
                <a:ea typeface="Arial"/>
                <a:cs typeface="Arial"/>
                <a:sym typeface="Arial"/>
              </a:rPr>
              <a:t>Properties of Ionic Compounds</a:t>
            </a:r>
          </a:p>
        </p:txBody>
      </p:sp>
      <p:sp>
        <p:nvSpPr>
          <p:cNvPr id="736" name="Shape 736"/>
          <p:cNvSpPr txBox="1"/>
          <p:nvPr>
            <p:ph idx="4294967295" type="body"/>
          </p:nvPr>
        </p:nvSpPr>
        <p:spPr>
          <a:xfrm>
            <a:off x="685800" y="16764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Even though the ions are strongly bonded to one another, ionic compounds are </a:t>
            </a:r>
            <a:r>
              <a:rPr b="1" i="0" lang="en-US" sz="3200" u="none" cap="none" strike="noStrike">
                <a:solidFill>
                  <a:schemeClr val="lt2"/>
                </a:solidFill>
                <a:latin typeface="Arial"/>
                <a:ea typeface="Arial"/>
                <a:cs typeface="Arial"/>
                <a:sym typeface="Arial"/>
              </a:rPr>
              <a:t>brittle</a:t>
            </a:r>
            <a:r>
              <a:rPr b="0" i="0" lang="en-US" sz="3200" u="none" cap="none" strike="noStrike">
                <a:solidFill>
                  <a:schemeClr val="lt1"/>
                </a:solidFill>
                <a:latin typeface="Arial"/>
                <a:ea typeface="Arial"/>
                <a:cs typeface="Arial"/>
                <a:sym typeface="Arial"/>
              </a:rPr>
              <a:t>.</a:t>
            </a:r>
          </a:p>
        </p:txBody>
      </p:sp>
      <p:pic>
        <p:nvPicPr>
          <p:cNvPr descr="ionic_hard_and_brittle" id="737" name="Shape 737"/>
          <p:cNvPicPr preferRelativeResize="0"/>
          <p:nvPr/>
        </p:nvPicPr>
        <p:blipFill rotWithShape="1">
          <a:blip r:embed="rId3">
            <a:alphaModFix/>
          </a:blip>
          <a:srcRect b="0" l="0" r="0" t="0"/>
          <a:stretch/>
        </p:blipFill>
        <p:spPr>
          <a:xfrm>
            <a:off x="2057400" y="3352800"/>
            <a:ext cx="5257799" cy="2963862"/>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pic>
        <p:nvPicPr>
          <p:cNvPr descr="review3" id="255" name="Shape 255"/>
          <p:cNvPicPr preferRelativeResize="0"/>
          <p:nvPr/>
        </p:nvPicPr>
        <p:blipFill rotWithShape="1">
          <a:blip r:embed="rId3">
            <a:alphaModFix/>
          </a:blip>
          <a:srcRect b="0" l="0" r="0" t="0"/>
          <a:stretch/>
        </p:blipFill>
        <p:spPr>
          <a:xfrm>
            <a:off x="2266950" y="1557337"/>
            <a:ext cx="4610100" cy="3743324"/>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1" name="Shape 741"/>
        <p:cNvGrpSpPr/>
        <p:nvPr/>
      </p:nvGrpSpPr>
      <p:grpSpPr>
        <a:xfrm>
          <a:off x="0" y="0"/>
          <a:ext cx="0" cy="0"/>
          <a:chOff x="0" y="0"/>
          <a:chExt cx="0" cy="0"/>
        </a:xfrm>
      </p:grpSpPr>
      <p:sp>
        <p:nvSpPr>
          <p:cNvPr id="742" name="Shape 742"/>
          <p:cNvSpPr txBox="1"/>
          <p:nvPr>
            <p:ph type="title"/>
          </p:nvPr>
        </p:nvSpPr>
        <p:spPr>
          <a:xfrm>
            <a:off x="685800" y="609600"/>
            <a:ext cx="7772400" cy="731837"/>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200" u="none" cap="none" strike="noStrike">
                <a:solidFill>
                  <a:schemeClr val="lt2"/>
                </a:solidFill>
                <a:latin typeface="Arial"/>
                <a:ea typeface="Arial"/>
                <a:cs typeface="Arial"/>
                <a:sym typeface="Arial"/>
              </a:rPr>
              <a:t>Properties of Ionic Compounds</a:t>
            </a:r>
          </a:p>
        </p:txBody>
      </p:sp>
      <p:sp>
        <p:nvSpPr>
          <p:cNvPr id="743" name="Shape 743"/>
          <p:cNvSpPr txBox="1"/>
          <p:nvPr>
            <p:ph idx="1" type="body"/>
          </p:nvPr>
        </p:nvSpPr>
        <p:spPr>
          <a:xfrm>
            <a:off x="685800" y="16764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Ionic compounds are hard solids.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They have high melting points and high boiling points because of strong forces between ions.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They conduct electricity in the molten (melted) and dissolved states (in aqueous solution) and thus are considered </a:t>
            </a:r>
            <a:r>
              <a:rPr b="1" i="0" lang="en-US" sz="3200" u="none" cap="none" strike="noStrike">
                <a:solidFill>
                  <a:schemeClr val="lt2"/>
                </a:solidFill>
                <a:latin typeface="Arial"/>
                <a:ea typeface="Arial"/>
                <a:cs typeface="Arial"/>
                <a:sym typeface="Arial"/>
              </a:rPr>
              <a:t>electrolytes</a:t>
            </a:r>
            <a:r>
              <a:rPr b="0" i="0" lang="en-US" sz="3200" u="none" cap="none" strike="noStrike">
                <a:solidFill>
                  <a:schemeClr val="lt1"/>
                </a:solidFill>
                <a:latin typeface="Arial"/>
                <a:ea typeface="Arial"/>
                <a:cs typeface="Arial"/>
                <a:sym typeface="Arial"/>
              </a:rPr>
              <a:t>.</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7" name="Shape 747"/>
        <p:cNvGrpSpPr/>
        <p:nvPr/>
      </p:nvGrpSpPr>
      <p:grpSpPr>
        <a:xfrm>
          <a:off x="0" y="0"/>
          <a:ext cx="0" cy="0"/>
          <a:chOff x="0" y="0"/>
          <a:chExt cx="0" cy="0"/>
        </a:xfrm>
      </p:grpSpPr>
      <p:sp>
        <p:nvSpPr>
          <p:cNvPr id="748" name="Shape 748"/>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Question</a:t>
            </a:r>
          </a:p>
        </p:txBody>
      </p:sp>
      <p:sp>
        <p:nvSpPr>
          <p:cNvPr id="749" name="Shape 749"/>
          <p:cNvSpPr txBox="1"/>
          <p:nvPr>
            <p:ph idx="1" type="body"/>
          </p:nvPr>
        </p:nvSpPr>
        <p:spPr>
          <a:xfrm>
            <a:off x="685800" y="1600200"/>
            <a:ext cx="7772400" cy="4648199"/>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lt2"/>
              </a:buClr>
              <a:buSzPct val="75000"/>
              <a:buFont typeface="Arial"/>
              <a:buAutoNum type="arabicParenR" startAt="2"/>
            </a:pPr>
            <a:r>
              <a:rPr b="0" i="0" lang="en-US" sz="3200" u="none" cap="none" strike="noStrike">
                <a:solidFill>
                  <a:schemeClr val="lt1"/>
                </a:solidFill>
                <a:latin typeface="Arial"/>
                <a:ea typeface="Arial"/>
                <a:cs typeface="Arial"/>
                <a:sym typeface="Arial"/>
              </a:rPr>
              <a:t>How many valence electrons must an atom have in its outer energy level in order to be considered stable?</a:t>
            </a:r>
          </a:p>
        </p:txBody>
      </p:sp>
      <p:sp>
        <p:nvSpPr>
          <p:cNvPr id="750" name="Shape 750"/>
          <p:cNvSpPr txBox="1"/>
          <p:nvPr/>
        </p:nvSpPr>
        <p:spPr>
          <a:xfrm>
            <a:off x="5105400" y="3657600"/>
            <a:ext cx="1752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3200" u="none">
                <a:solidFill>
                  <a:schemeClr val="lt2"/>
                </a:solidFill>
                <a:latin typeface="Arial"/>
                <a:ea typeface="Arial"/>
                <a:cs typeface="Arial"/>
                <a:sym typeface="Arial"/>
              </a:rPr>
              <a:t>(eight)</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500"/>
                                        <p:tgtEl>
                                          <p:spTgt spid="7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4" name="Shape 754"/>
        <p:cNvGrpSpPr/>
        <p:nvPr/>
      </p:nvGrpSpPr>
      <p:grpSpPr>
        <a:xfrm>
          <a:off x="0" y="0"/>
          <a:ext cx="0" cy="0"/>
          <a:chOff x="0" y="0"/>
          <a:chExt cx="0" cy="0"/>
        </a:xfrm>
      </p:grpSpPr>
      <p:sp>
        <p:nvSpPr>
          <p:cNvPr id="755" name="Shape 755"/>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Electronegativity Difference</a:t>
            </a:r>
          </a:p>
        </p:txBody>
      </p:sp>
      <p:sp>
        <p:nvSpPr>
          <p:cNvPr id="756" name="Shape 756"/>
          <p:cNvSpPr txBox="1"/>
          <p:nvPr>
            <p:ph idx="1" type="body"/>
          </p:nvPr>
        </p:nvSpPr>
        <p:spPr>
          <a:xfrm>
            <a:off x="685800" y="1752600"/>
            <a:ext cx="7772400"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bond that is predominately ionic has an electronegativity difference greater than 1.7.</a:t>
            </a:r>
          </a:p>
        </p:txBody>
      </p:sp>
      <p:pic>
        <p:nvPicPr>
          <p:cNvPr descr="PT-small-electroneg" id="757" name="Shape 757"/>
          <p:cNvPicPr preferRelativeResize="0"/>
          <p:nvPr/>
        </p:nvPicPr>
        <p:blipFill rotWithShape="1">
          <a:blip r:embed="rId3">
            <a:alphaModFix/>
          </a:blip>
          <a:srcRect b="0" l="0" r="0" t="0"/>
          <a:stretch/>
        </p:blipFill>
        <p:spPr>
          <a:xfrm>
            <a:off x="2362200" y="3352800"/>
            <a:ext cx="4419599" cy="3121024"/>
          </a:xfrm>
          <a:prstGeom prst="rect">
            <a:avLst/>
          </a:prstGeom>
          <a:noFill/>
          <a:ln>
            <a:noFill/>
          </a:ln>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1" name="Shape 761"/>
        <p:cNvGrpSpPr/>
        <p:nvPr/>
      </p:nvGrpSpPr>
      <p:grpSpPr>
        <a:xfrm>
          <a:off x="0" y="0"/>
          <a:ext cx="0" cy="0"/>
          <a:chOff x="0" y="0"/>
          <a:chExt cx="0" cy="0"/>
        </a:xfrm>
      </p:grpSpPr>
      <p:sp>
        <p:nvSpPr>
          <p:cNvPr id="762" name="Shape 762"/>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Electronegativity Difference</a:t>
            </a:r>
          </a:p>
        </p:txBody>
      </p:sp>
      <p:sp>
        <p:nvSpPr>
          <p:cNvPr id="763" name="Shape 763"/>
          <p:cNvSpPr txBox="1"/>
          <p:nvPr>
            <p:ph idx="4294967295" type="body"/>
          </p:nvPr>
        </p:nvSpPr>
        <p:spPr>
          <a:xfrm>
            <a:off x="685800" y="1752600"/>
            <a:ext cx="7848599" cy="1752600"/>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lt2"/>
              </a:buClr>
              <a:buSzPct val="75000"/>
              <a:buFont typeface="Arial"/>
              <a:buAutoNum type="arabicParenR" startAt="3"/>
            </a:pPr>
            <a:r>
              <a:rPr b="0" i="0" lang="en-US" sz="3200" u="none" cap="none" strike="noStrike">
                <a:solidFill>
                  <a:schemeClr val="lt1"/>
                </a:solidFill>
                <a:latin typeface="Arial"/>
                <a:ea typeface="Arial"/>
                <a:cs typeface="Arial"/>
                <a:sym typeface="Arial"/>
              </a:rPr>
              <a:t>Use electronegativity values to validate that NaCl is predominately ionic.</a:t>
            </a:r>
          </a:p>
        </p:txBody>
      </p:sp>
      <p:pic>
        <p:nvPicPr>
          <p:cNvPr descr="PT-small-electroneg" id="764" name="Shape 764"/>
          <p:cNvPicPr preferRelativeResize="0"/>
          <p:nvPr/>
        </p:nvPicPr>
        <p:blipFill rotWithShape="1">
          <a:blip r:embed="rId3">
            <a:alphaModFix/>
          </a:blip>
          <a:srcRect b="0" l="0" r="0" t="0"/>
          <a:stretch/>
        </p:blipFill>
        <p:spPr>
          <a:xfrm>
            <a:off x="838200" y="3124200"/>
            <a:ext cx="4419599" cy="3121024"/>
          </a:xfrm>
          <a:prstGeom prst="rect">
            <a:avLst/>
          </a:prstGeom>
          <a:noFill/>
          <a:ln>
            <a:noFill/>
          </a:ln>
        </p:spPr>
      </p:pic>
      <p:sp>
        <p:nvSpPr>
          <p:cNvPr id="765" name="Shape 765"/>
          <p:cNvSpPr txBox="1"/>
          <p:nvPr/>
        </p:nvSpPr>
        <p:spPr>
          <a:xfrm>
            <a:off x="5638800" y="3733800"/>
            <a:ext cx="2819400" cy="1798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3.0 – 0.9 = </a:t>
            </a:r>
            <a:r>
              <a:rPr b="1" i="0" lang="en-US" sz="3200" u="none">
                <a:solidFill>
                  <a:schemeClr val="lt2"/>
                </a:solidFill>
                <a:latin typeface="Arial"/>
                <a:ea typeface="Arial"/>
                <a:cs typeface="Arial"/>
                <a:sym typeface="Arial"/>
              </a:rPr>
              <a:t>2.1</a:t>
            </a:r>
          </a:p>
          <a:p>
            <a:pPr indent="0" lvl="0" marL="0" marR="0" rtl="0" algn="l">
              <a:lnSpc>
                <a:spcPct val="100000"/>
              </a:lnSpc>
              <a:spcBef>
                <a:spcPts val="160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2.1 &gt; 1.7 so NaCl is ionic.</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65"/>
                                        </p:tgtEl>
                                        <p:attrNameLst>
                                          <p:attrName>style.visibility</p:attrName>
                                        </p:attrNameLst>
                                      </p:cBhvr>
                                      <p:to>
                                        <p:strVal val="visible"/>
                                      </p:to>
                                    </p:set>
                                    <p:anim calcmode="lin" valueType="num">
                                      <p:cBhvr additive="base">
                                        <p:cTn dur="500"/>
                                        <p:tgtEl>
                                          <p:spTgt spid="7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9" name="Shape 769"/>
        <p:cNvGrpSpPr/>
        <p:nvPr/>
      </p:nvGrpSpPr>
      <p:grpSpPr>
        <a:xfrm>
          <a:off x="0" y="0"/>
          <a:ext cx="0" cy="0"/>
          <a:chOff x="0" y="0"/>
          <a:chExt cx="0" cy="0"/>
        </a:xfrm>
      </p:grpSpPr>
      <p:sp>
        <p:nvSpPr>
          <p:cNvPr id="770" name="Shape 770"/>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Electronegativity Difference</a:t>
            </a:r>
          </a:p>
        </p:txBody>
      </p:sp>
      <p:sp>
        <p:nvSpPr>
          <p:cNvPr id="771" name="Shape 771"/>
          <p:cNvSpPr txBox="1"/>
          <p:nvPr>
            <p:ph idx="4294967295" type="body"/>
          </p:nvPr>
        </p:nvSpPr>
        <p:spPr>
          <a:xfrm>
            <a:off x="685800" y="1752600"/>
            <a:ext cx="7772400" cy="1447800"/>
          </a:xfrm>
          <a:prstGeom prst="rect">
            <a:avLst/>
          </a:prstGeom>
          <a:noFill/>
          <a:ln>
            <a:noFill/>
          </a:ln>
        </p:spPr>
        <p:txBody>
          <a:bodyPr anchorCtr="0" anchor="t" bIns="46025" lIns="92075" rIns="92075" tIns="46025">
            <a:noAutofit/>
          </a:bodyPr>
          <a:lstStyle/>
          <a:p>
            <a:pPr indent="-609600" lvl="0" marL="609600" marR="0" rtl="0" algn="l">
              <a:lnSpc>
                <a:spcPct val="90000"/>
              </a:lnSpc>
              <a:spcBef>
                <a:spcPts val="0"/>
              </a:spcBef>
              <a:spcAft>
                <a:spcPts val="0"/>
              </a:spcAft>
              <a:buClr>
                <a:schemeClr val="lt2"/>
              </a:buClr>
              <a:buSzPct val="75000"/>
              <a:buFont typeface="Arial"/>
              <a:buAutoNum type="arabicParenR" startAt="4"/>
            </a:pPr>
            <a:r>
              <a:rPr b="0" i="0" lang="en-US" sz="3200" u="none" cap="none" strike="noStrike">
                <a:solidFill>
                  <a:schemeClr val="lt1"/>
                </a:solidFill>
                <a:latin typeface="Arial"/>
                <a:ea typeface="Arial"/>
                <a:cs typeface="Arial"/>
                <a:sym typeface="Arial"/>
              </a:rPr>
              <a:t>Use electronegativity values to validate that CaF</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is predominately ionic.</a:t>
            </a:r>
          </a:p>
        </p:txBody>
      </p:sp>
      <p:pic>
        <p:nvPicPr>
          <p:cNvPr descr="PT-small-electroneg" id="772" name="Shape 772"/>
          <p:cNvPicPr preferRelativeResize="0"/>
          <p:nvPr/>
        </p:nvPicPr>
        <p:blipFill rotWithShape="1">
          <a:blip r:embed="rId3">
            <a:alphaModFix/>
          </a:blip>
          <a:srcRect b="0" l="0" r="0" t="0"/>
          <a:stretch/>
        </p:blipFill>
        <p:spPr>
          <a:xfrm>
            <a:off x="838200" y="3276600"/>
            <a:ext cx="4419599" cy="3121024"/>
          </a:xfrm>
          <a:prstGeom prst="rect">
            <a:avLst/>
          </a:prstGeom>
          <a:noFill/>
          <a:ln>
            <a:noFill/>
          </a:ln>
        </p:spPr>
      </p:pic>
      <p:sp>
        <p:nvSpPr>
          <p:cNvPr id="773" name="Shape 773"/>
          <p:cNvSpPr txBox="1"/>
          <p:nvPr/>
        </p:nvSpPr>
        <p:spPr>
          <a:xfrm>
            <a:off x="5638800" y="3733800"/>
            <a:ext cx="2819400" cy="1798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4.0 – 1.3 = </a:t>
            </a:r>
            <a:r>
              <a:rPr b="1" i="0" lang="en-US" sz="3200" u="none">
                <a:solidFill>
                  <a:schemeClr val="lt2"/>
                </a:solidFill>
                <a:latin typeface="Arial"/>
                <a:ea typeface="Arial"/>
                <a:cs typeface="Arial"/>
                <a:sym typeface="Arial"/>
              </a:rPr>
              <a:t>2.7</a:t>
            </a:r>
          </a:p>
          <a:p>
            <a:pPr indent="0" lvl="0" marL="0" marR="0" rtl="0" algn="l">
              <a:lnSpc>
                <a:spcPct val="100000"/>
              </a:lnSpc>
              <a:spcBef>
                <a:spcPts val="160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2.7 &gt; 1.7 so CaF</a:t>
            </a:r>
            <a:r>
              <a:rPr b="0" baseline="-25000" i="0" lang="en-US" sz="3200" u="none">
                <a:solidFill>
                  <a:schemeClr val="lt2"/>
                </a:solidFill>
                <a:latin typeface="Arial"/>
                <a:ea typeface="Arial"/>
                <a:cs typeface="Arial"/>
                <a:sym typeface="Arial"/>
              </a:rPr>
              <a:t>2</a:t>
            </a:r>
            <a:r>
              <a:rPr b="0" i="0" lang="en-US" sz="3200" u="none">
                <a:solidFill>
                  <a:schemeClr val="lt2"/>
                </a:solidFill>
                <a:latin typeface="Arial"/>
                <a:ea typeface="Arial"/>
                <a:cs typeface="Arial"/>
                <a:sym typeface="Arial"/>
              </a:rPr>
              <a:t> is ionic.</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73"/>
                                        </p:tgtEl>
                                        <p:attrNameLst>
                                          <p:attrName>style.visibility</p:attrName>
                                        </p:attrNameLst>
                                      </p:cBhvr>
                                      <p:to>
                                        <p:strVal val="visible"/>
                                      </p:to>
                                    </p:set>
                                    <p:anim calcmode="lin" valueType="num">
                                      <p:cBhvr additive="base">
                                        <p:cTn dur="500"/>
                                        <p:tgtEl>
                                          <p:spTgt spid="77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7" name="Shape 777"/>
        <p:cNvGrpSpPr/>
        <p:nvPr/>
      </p:nvGrpSpPr>
      <p:grpSpPr>
        <a:xfrm>
          <a:off x="0" y="0"/>
          <a:ext cx="0" cy="0"/>
          <a:chOff x="0" y="0"/>
          <a:chExt cx="0" cy="0"/>
        </a:xfrm>
      </p:grpSpPr>
      <p:pic>
        <p:nvPicPr>
          <p:cNvPr descr="depositphotos_5978167-3d-character-holding-stop-sign" id="778" name="Shape 778"/>
          <p:cNvPicPr preferRelativeResize="0"/>
          <p:nvPr/>
        </p:nvPicPr>
        <p:blipFill rotWithShape="1">
          <a:blip r:embed="rId3">
            <a:alphaModFix/>
          </a:blip>
          <a:srcRect b="0" l="0" r="0" t="0"/>
          <a:stretch/>
        </p:blipFill>
        <p:spPr>
          <a:xfrm>
            <a:off x="3019425" y="1557337"/>
            <a:ext cx="3105150" cy="3743324"/>
          </a:xfrm>
          <a:prstGeom prst="rect">
            <a:avLst/>
          </a:prstGeom>
          <a:noFill/>
          <a:ln>
            <a:noFill/>
          </a:ln>
        </p:spPr>
      </p:pic>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3" name="Shape 783"/>
        <p:cNvGrpSpPr/>
        <p:nvPr/>
      </p:nvGrpSpPr>
      <p:grpSpPr>
        <a:xfrm>
          <a:off x="0" y="0"/>
          <a:ext cx="0" cy="0"/>
          <a:chOff x="0" y="0"/>
          <a:chExt cx="0" cy="0"/>
        </a:xfrm>
      </p:grpSpPr>
      <p:sp>
        <p:nvSpPr>
          <p:cNvPr id="784" name="Shape 784"/>
          <p:cNvSpPr txBox="1"/>
          <p:nvPr>
            <p:ph idx="1" type="subTitle"/>
          </p:nvPr>
        </p:nvSpPr>
        <p:spPr>
          <a:xfrm>
            <a:off x="1371600" y="1219200"/>
            <a:ext cx="6400799" cy="2590800"/>
          </a:xfrm>
          <a:prstGeom prst="rect">
            <a:avLst/>
          </a:prstGeom>
          <a:noFill/>
          <a:ln>
            <a:noFill/>
          </a:ln>
        </p:spPr>
        <p:txBody>
          <a:bodyPr anchorCtr="0" anchor="t" bIns="46025" lIns="92075" rIns="92075" tIns="46025">
            <a:noAutofit/>
          </a:bodyPr>
          <a:lstStyle/>
          <a:p>
            <a:pPr indent="-342900" lvl="0" marL="342900" marR="0" rtl="0" algn="ctr">
              <a:lnSpc>
                <a:spcPct val="100000"/>
              </a:lnSpc>
              <a:spcBef>
                <a:spcPts val="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COVALENT</a:t>
            </a:r>
          </a:p>
          <a:p>
            <a:pPr indent="-342900" lvl="0" marL="342900" marR="0" rtl="0" algn="ctr">
              <a:lnSpc>
                <a:spcPct val="100000"/>
              </a:lnSpc>
              <a:spcBef>
                <a:spcPts val="1200"/>
              </a:spcBef>
              <a:spcAft>
                <a:spcPts val="0"/>
              </a:spcAft>
              <a:buClr>
                <a:schemeClr val="accent1"/>
              </a:buClr>
              <a:buSzPct val="25000"/>
              <a:buFont typeface="Arial"/>
              <a:buNone/>
            </a:pPr>
            <a:r>
              <a:rPr b="0" i="0" lang="en-US" sz="6000" u="none" cap="none" strike="noStrike">
                <a:solidFill>
                  <a:schemeClr val="lt1"/>
                </a:solidFill>
                <a:latin typeface="Arial"/>
                <a:ea typeface="Arial"/>
                <a:cs typeface="Arial"/>
                <a:sym typeface="Arial"/>
              </a:rPr>
              <a:t>BONDING</a:t>
            </a:r>
          </a:p>
        </p:txBody>
      </p:sp>
      <p:pic>
        <p:nvPicPr>
          <p:cNvPr descr="covalent_bonding" id="785" name="Shape 785"/>
          <p:cNvPicPr preferRelativeResize="0"/>
          <p:nvPr/>
        </p:nvPicPr>
        <p:blipFill rotWithShape="1">
          <a:blip r:embed="rId3">
            <a:alphaModFix/>
          </a:blip>
          <a:srcRect b="0" l="0" r="0" t="0"/>
          <a:stretch/>
        </p:blipFill>
        <p:spPr>
          <a:xfrm>
            <a:off x="2819400" y="3657600"/>
            <a:ext cx="3409949" cy="2343150"/>
          </a:xfrm>
          <a:prstGeom prst="rect">
            <a:avLst/>
          </a:prstGeom>
          <a:noFill/>
          <a:ln>
            <a:noFill/>
          </a:ln>
        </p:spPr>
      </p:pic>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9" name="Shape 789"/>
        <p:cNvGrpSpPr/>
        <p:nvPr/>
      </p:nvGrpSpPr>
      <p:grpSpPr>
        <a:xfrm>
          <a:off x="0" y="0"/>
          <a:ext cx="0" cy="0"/>
          <a:chOff x="0" y="0"/>
          <a:chExt cx="0" cy="0"/>
        </a:xfrm>
      </p:grpSpPr>
      <p:sp>
        <p:nvSpPr>
          <p:cNvPr id="790" name="Shape 790"/>
          <p:cNvSpPr txBox="1"/>
          <p:nvPr>
            <p:ph idx="4294967295" type="title"/>
          </p:nvPr>
        </p:nvSpPr>
        <p:spPr>
          <a:xfrm>
            <a:off x="685800" y="830262"/>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Covalent Compounds</a:t>
            </a:r>
          </a:p>
        </p:txBody>
      </p:sp>
      <p:sp>
        <p:nvSpPr>
          <p:cNvPr id="791" name="Shape 791"/>
          <p:cNvSpPr txBox="1"/>
          <p:nvPr>
            <p:ph idx="4294967295" type="body"/>
          </p:nvPr>
        </p:nvSpPr>
        <p:spPr>
          <a:xfrm>
            <a:off x="609600" y="1981200"/>
            <a:ext cx="7924799" cy="4114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a:t>
            </a:r>
            <a:r>
              <a:rPr b="1" i="0" lang="en-US" sz="3200" u="none" cap="none" strike="noStrike">
                <a:solidFill>
                  <a:schemeClr val="lt2"/>
                </a:solidFill>
                <a:latin typeface="Arial"/>
                <a:ea typeface="Arial"/>
                <a:cs typeface="Arial"/>
                <a:sym typeface="Arial"/>
              </a:rPr>
              <a:t>molecule</a:t>
            </a:r>
            <a:r>
              <a:rPr b="0" i="0" lang="en-US" sz="3200" u="none" cap="none" strike="noStrike">
                <a:solidFill>
                  <a:schemeClr val="lt1"/>
                </a:solidFill>
                <a:latin typeface="Arial"/>
                <a:ea typeface="Arial"/>
                <a:cs typeface="Arial"/>
                <a:sym typeface="Arial"/>
              </a:rPr>
              <a:t> is an uncharged group of    two or more atoms held together by covalent bonds. </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attraction of two atoms for a shared pair of electrons is called a </a:t>
            </a:r>
            <a:r>
              <a:rPr b="1" i="0" lang="en-US" sz="3200" u="none" cap="none" strike="noStrike">
                <a:solidFill>
                  <a:schemeClr val="lt2"/>
                </a:solidFill>
                <a:latin typeface="Arial"/>
                <a:ea typeface="Arial"/>
                <a:cs typeface="Arial"/>
                <a:sym typeface="Arial"/>
              </a:rPr>
              <a:t>covalent bond</a:t>
            </a:r>
            <a:r>
              <a:rPr b="0" i="0" lang="en-US" sz="3200" u="none" cap="none" strike="noStrike">
                <a:solidFill>
                  <a:schemeClr val="lt1"/>
                </a:solidFill>
                <a:latin typeface="Arial"/>
                <a:ea typeface="Arial"/>
                <a:cs typeface="Arial"/>
                <a:sym typeface="Arial"/>
              </a:rPr>
              <a:t>.</a:t>
            </a:r>
          </a:p>
        </p:txBody>
      </p:sp>
      <p:pic>
        <p:nvPicPr>
          <p:cNvPr descr="MiddleSchoolAudio" id="792" name="Shape 792"/>
          <p:cNvPicPr preferRelativeResize="0"/>
          <p:nvPr/>
        </p:nvPicPr>
        <p:blipFill rotWithShape="1">
          <a:blip r:embed="rId3">
            <a:alphaModFix/>
          </a:blip>
          <a:srcRect b="0" l="0" r="0" t="0"/>
          <a:stretch/>
        </p:blipFill>
        <p:spPr>
          <a:xfrm>
            <a:off x="3962400" y="3048000"/>
            <a:ext cx="393700" cy="368299"/>
          </a:xfrm>
          <a:prstGeom prst="rect">
            <a:avLst/>
          </a:prstGeom>
          <a:noFill/>
          <a:ln>
            <a:noFill/>
          </a:ln>
        </p:spPr>
      </p:pic>
      <p:pic>
        <p:nvPicPr>
          <p:cNvPr descr="MiddleSchoolAudio" id="793" name="Shape 793"/>
          <p:cNvPicPr preferRelativeResize="0"/>
          <p:nvPr/>
        </p:nvPicPr>
        <p:blipFill rotWithShape="1">
          <a:blip r:embed="rId3">
            <a:alphaModFix/>
          </a:blip>
          <a:srcRect b="0" l="0" r="0" t="0"/>
          <a:stretch/>
        </p:blipFill>
        <p:spPr>
          <a:xfrm>
            <a:off x="2362200" y="4648200"/>
            <a:ext cx="393700" cy="368299"/>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500"/>
                                        <p:tgtEl>
                                          <p:spTgt spid="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7" name="Shape 797"/>
        <p:cNvGrpSpPr/>
        <p:nvPr/>
      </p:nvGrpSpPr>
      <p:grpSpPr>
        <a:xfrm>
          <a:off x="0" y="0"/>
          <a:ext cx="0" cy="0"/>
          <a:chOff x="0" y="0"/>
          <a:chExt cx="0" cy="0"/>
        </a:xfrm>
      </p:grpSpPr>
      <p:sp>
        <p:nvSpPr>
          <p:cNvPr id="798" name="Shape 798"/>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Covalent Bonds</a:t>
            </a:r>
          </a:p>
        </p:txBody>
      </p:sp>
      <p:sp>
        <p:nvSpPr>
          <p:cNvPr id="799" name="Shape 799"/>
          <p:cNvSpPr txBox="1"/>
          <p:nvPr>
            <p:ph idx="1" type="body"/>
          </p:nvPr>
        </p:nvSpPr>
        <p:spPr>
          <a:xfrm>
            <a:off x="685800" y="17526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Covalent bonds occur between 2 nonmetals because nonmetals hold onto their valence electrons.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They can’t give away electrons to bond, yet, they still want noble gas configuration.</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4" name="Shape 804"/>
        <p:cNvGrpSpPr/>
        <p:nvPr/>
      </p:nvGrpSpPr>
      <p:grpSpPr>
        <a:xfrm>
          <a:off x="0" y="0"/>
          <a:ext cx="0" cy="0"/>
          <a:chOff x="0" y="0"/>
          <a:chExt cx="0" cy="0"/>
        </a:xfrm>
      </p:grpSpPr>
      <p:sp>
        <p:nvSpPr>
          <p:cNvPr id="805" name="Shape 805"/>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Covalent Bonds</a:t>
            </a:r>
          </a:p>
        </p:txBody>
      </p:sp>
      <p:sp>
        <p:nvSpPr>
          <p:cNvPr id="806" name="Shape 806"/>
          <p:cNvSpPr txBox="1"/>
          <p:nvPr>
            <p:ph idx="1" type="body"/>
          </p:nvPr>
        </p:nvSpPr>
        <p:spPr>
          <a:xfrm>
            <a:off x="685800" y="1752600"/>
            <a:ext cx="77724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They get the stable configuration by sharing valence electrons with each other.</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By sharing, both atoms get to count the electrons toward the noble gas configuration.</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Keeping Track of Electrons</a:t>
            </a:r>
          </a:p>
        </p:txBody>
      </p:sp>
      <p:sp>
        <p:nvSpPr>
          <p:cNvPr id="261" name="Shape 261"/>
          <p:cNvSpPr txBox="1"/>
          <p:nvPr>
            <p:ph idx="4294967295" type="body"/>
          </p:nvPr>
        </p:nvSpPr>
        <p:spPr>
          <a:xfrm>
            <a:off x="685800" y="1752600"/>
            <a:ext cx="2971799" cy="4267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number of valence electrons are easily found by looking up the group number on the periodic table.</a:t>
            </a:r>
          </a:p>
        </p:txBody>
      </p:sp>
      <p:pic>
        <p:nvPicPr>
          <p:cNvPr descr="=Valence_Electrons_final" id="262" name="Shape 262"/>
          <p:cNvPicPr preferRelativeResize="0"/>
          <p:nvPr/>
        </p:nvPicPr>
        <p:blipFill rotWithShape="1">
          <a:blip r:embed="rId3">
            <a:alphaModFix/>
          </a:blip>
          <a:srcRect b="0" l="0" r="0" t="0"/>
          <a:stretch/>
        </p:blipFill>
        <p:spPr>
          <a:xfrm>
            <a:off x="3886200" y="2057400"/>
            <a:ext cx="4581524" cy="3681411"/>
          </a:xfrm>
          <a:prstGeom prst="rect">
            <a:avLst/>
          </a:prstGeom>
          <a:noFill/>
          <a:ln>
            <a:noFill/>
          </a:ln>
        </p:spPr>
      </p:pic>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0" name="Shape 810"/>
        <p:cNvGrpSpPr/>
        <p:nvPr/>
      </p:nvGrpSpPr>
      <p:grpSpPr>
        <a:xfrm>
          <a:off x="0" y="0"/>
          <a:ext cx="0" cy="0"/>
          <a:chOff x="0" y="0"/>
          <a:chExt cx="0" cy="0"/>
        </a:xfrm>
      </p:grpSpPr>
      <p:sp>
        <p:nvSpPr>
          <p:cNvPr id="811" name="Shape 811"/>
          <p:cNvSpPr txBox="1"/>
          <p:nvPr>
            <p:ph idx="4294967295" type="title"/>
          </p:nvPr>
        </p:nvSpPr>
        <p:spPr>
          <a:xfrm>
            <a:off x="685800" y="830262"/>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Covalent Bonding</a:t>
            </a:r>
          </a:p>
        </p:txBody>
      </p:sp>
      <p:sp>
        <p:nvSpPr>
          <p:cNvPr id="812" name="Shape 812"/>
          <p:cNvSpPr txBox="1"/>
          <p:nvPr>
            <p:ph idx="4294967295" type="body"/>
          </p:nvPr>
        </p:nvSpPr>
        <p:spPr>
          <a:xfrm>
            <a:off x="609600" y="2209800"/>
            <a:ext cx="7924799" cy="1752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Covalent bonds can be polar or nonpolar.</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7" name="Shape 817"/>
        <p:cNvGrpSpPr/>
        <p:nvPr/>
      </p:nvGrpSpPr>
      <p:grpSpPr>
        <a:xfrm>
          <a:off x="0" y="0"/>
          <a:ext cx="0" cy="0"/>
          <a:chOff x="0" y="0"/>
          <a:chExt cx="0" cy="0"/>
        </a:xfrm>
      </p:grpSpPr>
      <p:sp>
        <p:nvSpPr>
          <p:cNvPr id="818" name="Shape 818"/>
          <p:cNvSpPr txBox="1"/>
          <p:nvPr>
            <p:ph idx="4294967295" type="title"/>
          </p:nvPr>
        </p:nvSpPr>
        <p:spPr>
          <a:xfrm>
            <a:off x="457200" y="495300"/>
            <a:ext cx="8229600" cy="1431924"/>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Nonpolar Covalent Bonds:</a:t>
            </a:r>
            <a:br>
              <a:rPr b="0" i="0" lang="en-US" sz="4400" u="none" cap="none" strike="noStrike">
                <a:solidFill>
                  <a:schemeClr val="lt2"/>
                </a:solidFill>
                <a:latin typeface="Arial"/>
                <a:ea typeface="Arial"/>
                <a:cs typeface="Arial"/>
                <a:sym typeface="Arial"/>
              </a:rPr>
            </a:br>
            <a:r>
              <a:rPr b="0" i="0" lang="en-US" sz="4400" u="none" cap="none" strike="noStrike">
                <a:solidFill>
                  <a:schemeClr val="lt2"/>
                </a:solidFill>
                <a:latin typeface="Arial"/>
                <a:ea typeface="Arial"/>
                <a:cs typeface="Arial"/>
                <a:sym typeface="Arial"/>
              </a:rPr>
              <a:t> </a:t>
            </a:r>
            <a:r>
              <a:rPr b="0" i="0" lang="en-US" sz="3600" u="none" cap="none" strike="noStrike">
                <a:solidFill>
                  <a:schemeClr val="lt2"/>
                </a:solidFill>
                <a:latin typeface="Arial"/>
                <a:ea typeface="Arial"/>
                <a:cs typeface="Arial"/>
                <a:sym typeface="Arial"/>
              </a:rPr>
              <a:t>Dogs of equal strength</a:t>
            </a:r>
          </a:p>
        </p:txBody>
      </p:sp>
      <p:sp>
        <p:nvSpPr>
          <p:cNvPr id="819" name="Shape 819"/>
          <p:cNvSpPr txBox="1"/>
          <p:nvPr>
            <p:ph idx="4294967295" type="body"/>
          </p:nvPr>
        </p:nvSpPr>
        <p:spPr>
          <a:xfrm>
            <a:off x="609600" y="2286000"/>
            <a:ext cx="7924799" cy="1904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Nonpolar covalent bonds can be thought of as two or more dogs with equal attraction to the bones. </a:t>
            </a:r>
          </a:p>
        </p:txBody>
      </p:sp>
      <p:pic>
        <p:nvPicPr>
          <p:cNvPr descr="Covalent Bonding animation" id="820" name="Shape 820"/>
          <p:cNvPicPr preferRelativeResize="0"/>
          <p:nvPr/>
        </p:nvPicPr>
        <p:blipFill rotWithShape="1">
          <a:blip r:embed="rId3">
            <a:alphaModFix/>
          </a:blip>
          <a:srcRect b="0" l="0" r="0" t="0"/>
          <a:stretch/>
        </p:blipFill>
        <p:spPr>
          <a:xfrm>
            <a:off x="2590800" y="3962400"/>
            <a:ext cx="4229100" cy="2536825"/>
          </a:xfrm>
          <a:prstGeom prst="rect">
            <a:avLst/>
          </a:prstGeom>
          <a:noFill/>
          <a:ln>
            <a:noFill/>
          </a:ln>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4" name="Shape 824"/>
        <p:cNvGrpSpPr/>
        <p:nvPr/>
      </p:nvGrpSpPr>
      <p:grpSpPr>
        <a:xfrm>
          <a:off x="0" y="0"/>
          <a:ext cx="0" cy="0"/>
          <a:chOff x="0" y="0"/>
          <a:chExt cx="0" cy="0"/>
        </a:xfrm>
      </p:grpSpPr>
      <p:sp>
        <p:nvSpPr>
          <p:cNvPr id="825" name="Shape 825"/>
          <p:cNvSpPr txBox="1"/>
          <p:nvPr>
            <p:ph idx="1" type="body"/>
          </p:nvPr>
        </p:nvSpPr>
        <p:spPr>
          <a:xfrm>
            <a:off x="609600" y="2438400"/>
            <a:ext cx="7924799" cy="3657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Since the dogs (atoms) are identical, then the dogs share the pairs of available bones evenly.  </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Since one dog does not have more of the bone than the other dog, the charge is evenly distributed among both dogs.</a:t>
            </a:r>
          </a:p>
        </p:txBody>
      </p:sp>
      <p:sp>
        <p:nvSpPr>
          <p:cNvPr id="826" name="Shape 826"/>
          <p:cNvSpPr txBox="1"/>
          <p:nvPr/>
        </p:nvSpPr>
        <p:spPr>
          <a:xfrm>
            <a:off x="457200" y="495300"/>
            <a:ext cx="8229600" cy="1431924"/>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Nonpolar Covalent Bonds:</a:t>
            </a:r>
            <a:br>
              <a:rPr b="0" i="0" lang="en-US" sz="4400" u="none">
                <a:solidFill>
                  <a:schemeClr val="lt2"/>
                </a:solidFill>
                <a:latin typeface="Arial"/>
                <a:ea typeface="Arial"/>
                <a:cs typeface="Arial"/>
                <a:sym typeface="Arial"/>
              </a:rPr>
            </a:br>
            <a:r>
              <a:rPr b="0" i="0" lang="en-US" sz="4400" u="none">
                <a:solidFill>
                  <a:schemeClr val="lt2"/>
                </a:solidFill>
                <a:latin typeface="Arial"/>
                <a:ea typeface="Arial"/>
                <a:cs typeface="Arial"/>
                <a:sym typeface="Arial"/>
              </a:rPr>
              <a:t> </a:t>
            </a:r>
            <a:r>
              <a:rPr b="0" i="0" lang="en-US" sz="3600" u="none">
                <a:solidFill>
                  <a:schemeClr val="lt2"/>
                </a:solidFill>
                <a:latin typeface="Arial"/>
                <a:ea typeface="Arial"/>
                <a:cs typeface="Arial"/>
                <a:sym typeface="Arial"/>
              </a:rPr>
              <a:t>Dogs of equal strength</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1" name="Shape 831"/>
        <p:cNvGrpSpPr/>
        <p:nvPr/>
      </p:nvGrpSpPr>
      <p:grpSpPr>
        <a:xfrm>
          <a:off x="0" y="0"/>
          <a:ext cx="0" cy="0"/>
          <a:chOff x="0" y="0"/>
          <a:chExt cx="0" cy="0"/>
        </a:xfrm>
      </p:grpSpPr>
      <p:sp>
        <p:nvSpPr>
          <p:cNvPr id="832" name="Shape 832"/>
          <p:cNvSpPr txBox="1"/>
          <p:nvPr>
            <p:ph idx="4294967295" type="body"/>
          </p:nvPr>
        </p:nvSpPr>
        <p:spPr>
          <a:xfrm>
            <a:off x="609600" y="2438400"/>
            <a:ext cx="7924799" cy="3657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molecule is not "polar" meaning one side does not have more charge than the other. </a:t>
            </a:r>
          </a:p>
        </p:txBody>
      </p:sp>
      <p:sp>
        <p:nvSpPr>
          <p:cNvPr id="833" name="Shape 833"/>
          <p:cNvSpPr txBox="1"/>
          <p:nvPr/>
        </p:nvSpPr>
        <p:spPr>
          <a:xfrm>
            <a:off x="457200" y="495300"/>
            <a:ext cx="8229600" cy="1431924"/>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Nonpolar Covalent Bonds:</a:t>
            </a:r>
            <a:br>
              <a:rPr b="0" i="0" lang="en-US" sz="4400" u="none">
                <a:solidFill>
                  <a:schemeClr val="lt2"/>
                </a:solidFill>
                <a:latin typeface="Arial"/>
                <a:ea typeface="Arial"/>
                <a:cs typeface="Arial"/>
                <a:sym typeface="Arial"/>
              </a:rPr>
            </a:br>
            <a:r>
              <a:rPr b="0" i="0" lang="en-US" sz="4400" u="none">
                <a:solidFill>
                  <a:schemeClr val="lt2"/>
                </a:solidFill>
                <a:latin typeface="Arial"/>
                <a:ea typeface="Arial"/>
                <a:cs typeface="Arial"/>
                <a:sym typeface="Arial"/>
              </a:rPr>
              <a:t> </a:t>
            </a:r>
            <a:r>
              <a:rPr b="0" i="0" lang="en-US" sz="3600" u="none">
                <a:solidFill>
                  <a:schemeClr val="lt2"/>
                </a:solidFill>
                <a:latin typeface="Arial"/>
                <a:ea typeface="Arial"/>
                <a:cs typeface="Arial"/>
                <a:sym typeface="Arial"/>
              </a:rPr>
              <a:t>Dogs of equal strength</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7" name="Shape 837"/>
        <p:cNvGrpSpPr/>
        <p:nvPr/>
      </p:nvGrpSpPr>
      <p:grpSpPr>
        <a:xfrm>
          <a:off x="0" y="0"/>
          <a:ext cx="0" cy="0"/>
          <a:chOff x="0" y="0"/>
          <a:chExt cx="0" cy="0"/>
        </a:xfrm>
      </p:grpSpPr>
      <p:sp>
        <p:nvSpPr>
          <p:cNvPr id="838" name="Shape 838"/>
          <p:cNvSpPr txBox="1"/>
          <p:nvPr>
            <p:ph idx="4294967295" type="body"/>
          </p:nvPr>
        </p:nvSpPr>
        <p:spPr>
          <a:xfrm>
            <a:off x="609600" y="2438400"/>
            <a:ext cx="7924799" cy="1752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Polar covalent bonds can be thought of as two or more dogs that have different desire for bones. </a:t>
            </a:r>
          </a:p>
        </p:txBody>
      </p:sp>
      <p:sp>
        <p:nvSpPr>
          <p:cNvPr id="839" name="Shape 839"/>
          <p:cNvSpPr txBox="1"/>
          <p:nvPr/>
        </p:nvSpPr>
        <p:spPr>
          <a:xfrm>
            <a:off x="457200" y="585787"/>
            <a:ext cx="8229600" cy="1249361"/>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Polar Covalent Bonds:</a:t>
            </a:r>
            <a:br>
              <a:rPr b="0" i="0" lang="en-US" sz="3200" u="none">
                <a:solidFill>
                  <a:schemeClr val="lt2"/>
                </a:solidFill>
                <a:latin typeface="Arial"/>
                <a:ea typeface="Arial"/>
                <a:cs typeface="Arial"/>
                <a:sym typeface="Arial"/>
              </a:rPr>
            </a:br>
            <a:r>
              <a:rPr b="0" i="0" lang="en-US" sz="3200" u="none">
                <a:solidFill>
                  <a:schemeClr val="lt2"/>
                </a:solidFill>
                <a:latin typeface="Arial"/>
                <a:ea typeface="Arial"/>
                <a:cs typeface="Arial"/>
                <a:sym typeface="Arial"/>
              </a:rPr>
              <a:t>Unevenly matched dogs, but willing to share</a:t>
            </a:r>
          </a:p>
        </p:txBody>
      </p:sp>
      <p:pic>
        <p:nvPicPr>
          <p:cNvPr descr="Polar Covalent Animation" id="840" name="Shape 840"/>
          <p:cNvPicPr preferRelativeResize="0"/>
          <p:nvPr/>
        </p:nvPicPr>
        <p:blipFill rotWithShape="1">
          <a:blip r:embed="rId3">
            <a:alphaModFix/>
          </a:blip>
          <a:srcRect b="0" l="0" r="0" t="0"/>
          <a:stretch/>
        </p:blipFill>
        <p:spPr>
          <a:xfrm>
            <a:off x="2667000" y="4114800"/>
            <a:ext cx="3924299" cy="2354261"/>
          </a:xfrm>
          <a:prstGeom prst="rect">
            <a:avLst/>
          </a:prstGeom>
          <a:noFill/>
          <a:ln>
            <a:noFill/>
          </a:ln>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4" name="Shape 844"/>
        <p:cNvGrpSpPr/>
        <p:nvPr/>
      </p:nvGrpSpPr>
      <p:grpSpPr>
        <a:xfrm>
          <a:off x="0" y="0"/>
          <a:ext cx="0" cy="0"/>
          <a:chOff x="0" y="0"/>
          <a:chExt cx="0" cy="0"/>
        </a:xfrm>
      </p:grpSpPr>
      <p:sp>
        <p:nvSpPr>
          <p:cNvPr id="845" name="Shape 845"/>
          <p:cNvSpPr txBox="1"/>
          <p:nvPr>
            <p:ph idx="4294967295" type="body"/>
          </p:nvPr>
        </p:nvSpPr>
        <p:spPr>
          <a:xfrm>
            <a:off x="609600" y="2438400"/>
            <a:ext cx="7924799" cy="3657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bigger dog has more strength to possess a larger portion of the bones.  </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Sharing still takes place but is an uneven sharing. </a:t>
            </a:r>
          </a:p>
        </p:txBody>
      </p:sp>
      <p:sp>
        <p:nvSpPr>
          <p:cNvPr id="846" name="Shape 846"/>
          <p:cNvSpPr txBox="1"/>
          <p:nvPr/>
        </p:nvSpPr>
        <p:spPr>
          <a:xfrm>
            <a:off x="457200" y="585787"/>
            <a:ext cx="8229600" cy="1249361"/>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Polar Covalent Bonds:</a:t>
            </a:r>
            <a:br>
              <a:rPr b="0" i="0" lang="en-US" sz="3200" u="none">
                <a:solidFill>
                  <a:schemeClr val="lt2"/>
                </a:solidFill>
                <a:latin typeface="Arial"/>
                <a:ea typeface="Arial"/>
                <a:cs typeface="Arial"/>
                <a:sym typeface="Arial"/>
              </a:rPr>
            </a:br>
            <a:r>
              <a:rPr b="0" i="0" lang="en-US" sz="3200" u="none">
                <a:solidFill>
                  <a:schemeClr val="lt2"/>
                </a:solidFill>
                <a:latin typeface="Arial"/>
                <a:ea typeface="Arial"/>
                <a:cs typeface="Arial"/>
                <a:sym typeface="Arial"/>
              </a:rPr>
              <a:t>Unevenly matched dogs, but willing to share</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0" name="Shape 850"/>
        <p:cNvGrpSpPr/>
        <p:nvPr/>
      </p:nvGrpSpPr>
      <p:grpSpPr>
        <a:xfrm>
          <a:off x="0" y="0"/>
          <a:ext cx="0" cy="0"/>
          <a:chOff x="0" y="0"/>
          <a:chExt cx="0" cy="0"/>
        </a:xfrm>
      </p:grpSpPr>
      <p:sp>
        <p:nvSpPr>
          <p:cNvPr id="851" name="Shape 851"/>
          <p:cNvSpPr txBox="1"/>
          <p:nvPr>
            <p:ph idx="4294967295" type="body"/>
          </p:nvPr>
        </p:nvSpPr>
        <p:spPr>
          <a:xfrm>
            <a:off x="609600" y="2438400"/>
            <a:ext cx="7924799" cy="3657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 the case of the atoms, the electrons spend more time on the end of the molecule near the atom with the greater electronegativity (desire for the electron) making it seem more negative and the other end of the molecule seem more positive. </a:t>
            </a:r>
          </a:p>
        </p:txBody>
      </p:sp>
      <p:sp>
        <p:nvSpPr>
          <p:cNvPr id="852" name="Shape 852"/>
          <p:cNvSpPr txBox="1"/>
          <p:nvPr/>
        </p:nvSpPr>
        <p:spPr>
          <a:xfrm>
            <a:off x="457200" y="585787"/>
            <a:ext cx="8229600" cy="1249361"/>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Polar Covalent Bonds:</a:t>
            </a:r>
            <a:br>
              <a:rPr b="0" i="0" lang="en-US" sz="3200" u="none">
                <a:solidFill>
                  <a:schemeClr val="lt2"/>
                </a:solidFill>
                <a:latin typeface="Arial"/>
                <a:ea typeface="Arial"/>
                <a:cs typeface="Arial"/>
                <a:sym typeface="Arial"/>
              </a:rPr>
            </a:br>
            <a:r>
              <a:rPr b="0" i="0" lang="en-US" sz="3200" u="none">
                <a:solidFill>
                  <a:schemeClr val="lt2"/>
                </a:solidFill>
                <a:latin typeface="Arial"/>
                <a:ea typeface="Arial"/>
                <a:cs typeface="Arial"/>
                <a:sym typeface="Arial"/>
              </a:rPr>
              <a:t>Unevenly matched dogs, but willing to share</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6" name="Shape 856"/>
        <p:cNvGrpSpPr/>
        <p:nvPr/>
      </p:nvGrpSpPr>
      <p:grpSpPr>
        <a:xfrm>
          <a:off x="0" y="0"/>
          <a:ext cx="0" cy="0"/>
          <a:chOff x="0" y="0"/>
          <a:chExt cx="0" cy="0"/>
        </a:xfrm>
      </p:grpSpPr>
      <p:sp>
        <p:nvSpPr>
          <p:cNvPr id="857" name="Shape 857"/>
          <p:cNvSpPr txBox="1"/>
          <p:nvPr>
            <p:ph type="title"/>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Covalent Bonding</a:t>
            </a:r>
          </a:p>
        </p:txBody>
      </p:sp>
      <p:sp>
        <p:nvSpPr>
          <p:cNvPr id="858" name="Shape 858"/>
          <p:cNvSpPr txBox="1"/>
          <p:nvPr>
            <p:ph idx="1" type="body"/>
          </p:nvPr>
        </p:nvSpPr>
        <p:spPr>
          <a:xfrm>
            <a:off x="685800" y="2133600"/>
            <a:ext cx="7772400" cy="13588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Fluorine has seven valence electrons.</a:t>
            </a:r>
          </a:p>
        </p:txBody>
      </p:sp>
      <p:sp>
        <p:nvSpPr>
          <p:cNvPr id="859" name="Shape 859"/>
          <p:cNvSpPr txBox="1"/>
          <p:nvPr/>
        </p:nvSpPr>
        <p:spPr>
          <a:xfrm>
            <a:off x="4038600" y="37719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860" name="Shape 860"/>
          <p:cNvGrpSpPr/>
          <p:nvPr/>
        </p:nvGrpSpPr>
        <p:grpSpPr>
          <a:xfrm>
            <a:off x="3733800" y="4152900"/>
            <a:ext cx="152399" cy="533399"/>
            <a:chOff x="2286000" y="4648200"/>
            <a:chExt cx="152399" cy="533399"/>
          </a:xfrm>
        </p:grpSpPr>
        <p:sp>
          <p:nvSpPr>
            <p:cNvPr id="861" name="Shape 861"/>
            <p:cNvSpPr/>
            <p:nvPr/>
          </p:nvSpPr>
          <p:spPr>
            <a:xfrm>
              <a:off x="22860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62" name="Shape 862"/>
            <p:cNvSpPr/>
            <p:nvPr/>
          </p:nvSpPr>
          <p:spPr>
            <a:xfrm>
              <a:off x="22860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863" name="Shape 863"/>
          <p:cNvSpPr/>
          <p:nvPr/>
        </p:nvSpPr>
        <p:spPr>
          <a:xfrm>
            <a:off x="51054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864" name="Shape 864"/>
          <p:cNvGrpSpPr/>
          <p:nvPr/>
        </p:nvGrpSpPr>
        <p:grpSpPr>
          <a:xfrm>
            <a:off x="4229100" y="3733800"/>
            <a:ext cx="533399" cy="152399"/>
            <a:chOff x="2781300" y="4229100"/>
            <a:chExt cx="533399" cy="152399"/>
          </a:xfrm>
        </p:grpSpPr>
        <p:sp>
          <p:nvSpPr>
            <p:cNvPr id="865" name="Shape 865"/>
            <p:cNvSpPr/>
            <p:nvPr/>
          </p:nvSpPr>
          <p:spPr>
            <a:xfrm>
              <a:off x="3162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66" name="Shape 866"/>
            <p:cNvSpPr/>
            <p:nvPr/>
          </p:nvSpPr>
          <p:spPr>
            <a:xfrm>
              <a:off x="2781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867" name="Shape 867"/>
          <p:cNvGrpSpPr/>
          <p:nvPr/>
        </p:nvGrpSpPr>
        <p:grpSpPr>
          <a:xfrm>
            <a:off x="4267200" y="5181600"/>
            <a:ext cx="533399" cy="152399"/>
            <a:chOff x="2857500" y="5524500"/>
            <a:chExt cx="533399" cy="152399"/>
          </a:xfrm>
        </p:grpSpPr>
        <p:sp>
          <p:nvSpPr>
            <p:cNvPr id="868" name="Shape 868"/>
            <p:cNvSpPr/>
            <p:nvPr/>
          </p:nvSpPr>
          <p:spPr>
            <a:xfrm>
              <a:off x="3238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69" name="Shape 869"/>
            <p:cNvSpPr/>
            <p:nvPr/>
          </p:nvSpPr>
          <p:spPr>
            <a:xfrm>
              <a:off x="2857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3" name="Shape 873"/>
        <p:cNvGrpSpPr/>
        <p:nvPr/>
      </p:nvGrpSpPr>
      <p:grpSpPr>
        <a:xfrm>
          <a:off x="0" y="0"/>
          <a:ext cx="0" cy="0"/>
          <a:chOff x="0" y="0"/>
          <a:chExt cx="0" cy="0"/>
        </a:xfrm>
      </p:grpSpPr>
      <p:sp>
        <p:nvSpPr>
          <p:cNvPr id="874" name="Shape 874"/>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Covalent Bonding</a:t>
            </a:r>
          </a:p>
        </p:txBody>
      </p:sp>
      <p:sp>
        <p:nvSpPr>
          <p:cNvPr id="875" name="Shape 875"/>
          <p:cNvSpPr txBox="1"/>
          <p:nvPr>
            <p:ph idx="1" type="body"/>
          </p:nvPr>
        </p:nvSpPr>
        <p:spPr>
          <a:xfrm>
            <a:off x="685800" y="1981200"/>
            <a:ext cx="7772400" cy="13588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second fluorine atom also has seven valence electrons.</a:t>
            </a:r>
          </a:p>
        </p:txBody>
      </p:sp>
      <p:sp>
        <p:nvSpPr>
          <p:cNvPr id="876" name="Shape 876"/>
          <p:cNvSpPr txBox="1"/>
          <p:nvPr/>
        </p:nvSpPr>
        <p:spPr>
          <a:xfrm>
            <a:off x="2590800" y="38100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877" name="Shape 877"/>
          <p:cNvGrpSpPr/>
          <p:nvPr/>
        </p:nvGrpSpPr>
        <p:grpSpPr>
          <a:xfrm>
            <a:off x="2362200" y="4343400"/>
            <a:ext cx="152399" cy="609600"/>
            <a:chOff x="2286000" y="4648200"/>
            <a:chExt cx="152399" cy="533399"/>
          </a:xfrm>
        </p:grpSpPr>
        <p:sp>
          <p:nvSpPr>
            <p:cNvPr id="878" name="Shape 878"/>
            <p:cNvSpPr/>
            <p:nvPr/>
          </p:nvSpPr>
          <p:spPr>
            <a:xfrm>
              <a:off x="22860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79" name="Shape 879"/>
            <p:cNvSpPr/>
            <p:nvPr/>
          </p:nvSpPr>
          <p:spPr>
            <a:xfrm>
              <a:off x="22860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880" name="Shape 880"/>
          <p:cNvSpPr/>
          <p:nvPr/>
        </p:nvSpPr>
        <p:spPr>
          <a:xfrm>
            <a:off x="36576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881" name="Shape 881"/>
          <p:cNvGrpSpPr/>
          <p:nvPr/>
        </p:nvGrpSpPr>
        <p:grpSpPr>
          <a:xfrm>
            <a:off x="2819400" y="3886200"/>
            <a:ext cx="533399" cy="152399"/>
            <a:chOff x="2781300" y="4229100"/>
            <a:chExt cx="533399" cy="152399"/>
          </a:xfrm>
        </p:grpSpPr>
        <p:sp>
          <p:nvSpPr>
            <p:cNvPr id="882" name="Shape 882"/>
            <p:cNvSpPr/>
            <p:nvPr/>
          </p:nvSpPr>
          <p:spPr>
            <a:xfrm>
              <a:off x="3162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83" name="Shape 883"/>
            <p:cNvSpPr/>
            <p:nvPr/>
          </p:nvSpPr>
          <p:spPr>
            <a:xfrm>
              <a:off x="2781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884" name="Shape 884"/>
          <p:cNvGrpSpPr/>
          <p:nvPr/>
        </p:nvGrpSpPr>
        <p:grpSpPr>
          <a:xfrm>
            <a:off x="2819400" y="5257800"/>
            <a:ext cx="533399" cy="152399"/>
            <a:chOff x="2857500" y="5524500"/>
            <a:chExt cx="533399" cy="152399"/>
          </a:xfrm>
        </p:grpSpPr>
        <p:sp>
          <p:nvSpPr>
            <p:cNvPr id="885" name="Shape 885"/>
            <p:cNvSpPr/>
            <p:nvPr/>
          </p:nvSpPr>
          <p:spPr>
            <a:xfrm>
              <a:off x="3238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86" name="Shape 886"/>
            <p:cNvSpPr/>
            <p:nvPr/>
          </p:nvSpPr>
          <p:spPr>
            <a:xfrm>
              <a:off x="2857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887" name="Shape 887"/>
          <p:cNvSpPr txBox="1"/>
          <p:nvPr/>
        </p:nvSpPr>
        <p:spPr>
          <a:xfrm>
            <a:off x="5334000" y="39243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888" name="Shape 888"/>
          <p:cNvGrpSpPr/>
          <p:nvPr/>
        </p:nvGrpSpPr>
        <p:grpSpPr>
          <a:xfrm>
            <a:off x="6477000" y="4305300"/>
            <a:ext cx="152399" cy="533399"/>
            <a:chOff x="6553200" y="4648200"/>
            <a:chExt cx="152399" cy="533399"/>
          </a:xfrm>
        </p:grpSpPr>
        <p:sp>
          <p:nvSpPr>
            <p:cNvPr id="889" name="Shape 889"/>
            <p:cNvSpPr/>
            <p:nvPr/>
          </p:nvSpPr>
          <p:spPr>
            <a:xfrm>
              <a:off x="65532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90" name="Shape 890"/>
            <p:cNvSpPr/>
            <p:nvPr/>
          </p:nvSpPr>
          <p:spPr>
            <a:xfrm>
              <a:off x="65532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891" name="Shape 891"/>
          <p:cNvSpPr/>
          <p:nvPr/>
        </p:nvSpPr>
        <p:spPr>
          <a:xfrm>
            <a:off x="5105400" y="48387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892" name="Shape 892"/>
          <p:cNvGrpSpPr/>
          <p:nvPr/>
        </p:nvGrpSpPr>
        <p:grpSpPr>
          <a:xfrm>
            <a:off x="5524500" y="3886200"/>
            <a:ext cx="533399" cy="152399"/>
            <a:chOff x="5600700" y="4229100"/>
            <a:chExt cx="533399" cy="152399"/>
          </a:xfrm>
        </p:grpSpPr>
        <p:sp>
          <p:nvSpPr>
            <p:cNvPr id="893" name="Shape 893"/>
            <p:cNvSpPr/>
            <p:nvPr/>
          </p:nvSpPr>
          <p:spPr>
            <a:xfrm>
              <a:off x="5981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94" name="Shape 894"/>
            <p:cNvSpPr/>
            <p:nvPr/>
          </p:nvSpPr>
          <p:spPr>
            <a:xfrm>
              <a:off x="5600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895" name="Shape 895"/>
          <p:cNvGrpSpPr/>
          <p:nvPr/>
        </p:nvGrpSpPr>
        <p:grpSpPr>
          <a:xfrm>
            <a:off x="5562600" y="5334000"/>
            <a:ext cx="533399" cy="152399"/>
            <a:chOff x="5676900" y="5524500"/>
            <a:chExt cx="533399" cy="152399"/>
          </a:xfrm>
        </p:grpSpPr>
        <p:sp>
          <p:nvSpPr>
            <p:cNvPr id="896" name="Shape 896"/>
            <p:cNvSpPr/>
            <p:nvPr/>
          </p:nvSpPr>
          <p:spPr>
            <a:xfrm>
              <a:off x="6057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897" name="Shape 897"/>
            <p:cNvSpPr/>
            <p:nvPr/>
          </p:nvSpPr>
          <p:spPr>
            <a:xfrm>
              <a:off x="5676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2" name="Shape 902"/>
        <p:cNvGrpSpPr/>
        <p:nvPr/>
      </p:nvGrpSpPr>
      <p:grpSpPr>
        <a:xfrm>
          <a:off x="0" y="0"/>
          <a:ext cx="0" cy="0"/>
          <a:chOff x="0" y="0"/>
          <a:chExt cx="0" cy="0"/>
        </a:xfrm>
      </p:grpSpPr>
      <p:sp>
        <p:nvSpPr>
          <p:cNvPr id="903" name="Shape 903"/>
          <p:cNvSpPr txBox="1"/>
          <p:nvPr/>
        </p:nvSpPr>
        <p:spPr>
          <a:xfrm>
            <a:off x="685800" y="6858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sp>
        <p:nvSpPr>
          <p:cNvPr id="904" name="Shape 904"/>
          <p:cNvSpPr txBox="1"/>
          <p:nvPr/>
        </p:nvSpPr>
        <p:spPr>
          <a:xfrm>
            <a:off x="685800" y="1981200"/>
            <a:ext cx="7772400" cy="1447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Each fluorine atom will share its single lone electron.</a:t>
            </a:r>
          </a:p>
        </p:txBody>
      </p:sp>
      <p:sp>
        <p:nvSpPr>
          <p:cNvPr id="905" name="Shape 905"/>
          <p:cNvSpPr txBox="1"/>
          <p:nvPr/>
        </p:nvSpPr>
        <p:spPr>
          <a:xfrm>
            <a:off x="2590800" y="37338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906" name="Shape 906"/>
          <p:cNvGrpSpPr/>
          <p:nvPr/>
        </p:nvGrpSpPr>
        <p:grpSpPr>
          <a:xfrm>
            <a:off x="2286000" y="4191000"/>
            <a:ext cx="152399" cy="533399"/>
            <a:chOff x="2286000" y="4648200"/>
            <a:chExt cx="152399" cy="533399"/>
          </a:xfrm>
        </p:grpSpPr>
        <p:sp>
          <p:nvSpPr>
            <p:cNvPr id="907" name="Shape 907"/>
            <p:cNvSpPr/>
            <p:nvPr/>
          </p:nvSpPr>
          <p:spPr>
            <a:xfrm>
              <a:off x="22860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08" name="Shape 908"/>
            <p:cNvSpPr/>
            <p:nvPr/>
          </p:nvSpPr>
          <p:spPr>
            <a:xfrm>
              <a:off x="22860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09" name="Shape 909"/>
          <p:cNvSpPr/>
          <p:nvPr/>
        </p:nvSpPr>
        <p:spPr>
          <a:xfrm>
            <a:off x="3657600" y="4191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910" name="Shape 910"/>
          <p:cNvGrpSpPr/>
          <p:nvPr/>
        </p:nvGrpSpPr>
        <p:grpSpPr>
          <a:xfrm>
            <a:off x="2781300" y="3771900"/>
            <a:ext cx="533399" cy="152399"/>
            <a:chOff x="2781300" y="4229100"/>
            <a:chExt cx="533399" cy="152399"/>
          </a:xfrm>
        </p:grpSpPr>
        <p:sp>
          <p:nvSpPr>
            <p:cNvPr id="911" name="Shape 911"/>
            <p:cNvSpPr/>
            <p:nvPr/>
          </p:nvSpPr>
          <p:spPr>
            <a:xfrm>
              <a:off x="3162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12" name="Shape 912"/>
            <p:cNvSpPr/>
            <p:nvPr/>
          </p:nvSpPr>
          <p:spPr>
            <a:xfrm>
              <a:off x="2781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913" name="Shape 913"/>
          <p:cNvGrpSpPr/>
          <p:nvPr/>
        </p:nvGrpSpPr>
        <p:grpSpPr>
          <a:xfrm>
            <a:off x="2819400" y="5181600"/>
            <a:ext cx="533399" cy="152399"/>
            <a:chOff x="2857500" y="5524500"/>
            <a:chExt cx="533399" cy="152399"/>
          </a:xfrm>
        </p:grpSpPr>
        <p:sp>
          <p:nvSpPr>
            <p:cNvPr id="914" name="Shape 914"/>
            <p:cNvSpPr/>
            <p:nvPr/>
          </p:nvSpPr>
          <p:spPr>
            <a:xfrm>
              <a:off x="3238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15" name="Shape 915"/>
            <p:cNvSpPr/>
            <p:nvPr/>
          </p:nvSpPr>
          <p:spPr>
            <a:xfrm>
              <a:off x="2857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16" name="Shape 916"/>
          <p:cNvSpPr txBox="1"/>
          <p:nvPr/>
        </p:nvSpPr>
        <p:spPr>
          <a:xfrm>
            <a:off x="5410200" y="38100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917" name="Shape 917"/>
          <p:cNvGrpSpPr/>
          <p:nvPr/>
        </p:nvGrpSpPr>
        <p:grpSpPr>
          <a:xfrm>
            <a:off x="6553200" y="4191000"/>
            <a:ext cx="152399" cy="533399"/>
            <a:chOff x="6553200" y="4648200"/>
            <a:chExt cx="152399" cy="533399"/>
          </a:xfrm>
        </p:grpSpPr>
        <p:sp>
          <p:nvSpPr>
            <p:cNvPr id="918" name="Shape 918"/>
            <p:cNvSpPr/>
            <p:nvPr/>
          </p:nvSpPr>
          <p:spPr>
            <a:xfrm>
              <a:off x="65532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19" name="Shape 919"/>
            <p:cNvSpPr/>
            <p:nvPr/>
          </p:nvSpPr>
          <p:spPr>
            <a:xfrm>
              <a:off x="65532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20" name="Shape 920"/>
          <p:cNvSpPr/>
          <p:nvPr/>
        </p:nvSpPr>
        <p:spPr>
          <a:xfrm>
            <a:off x="5181600" y="4724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921" name="Shape 921"/>
          <p:cNvGrpSpPr/>
          <p:nvPr/>
        </p:nvGrpSpPr>
        <p:grpSpPr>
          <a:xfrm>
            <a:off x="5600700" y="3771900"/>
            <a:ext cx="533399" cy="152399"/>
            <a:chOff x="5600700" y="4229100"/>
            <a:chExt cx="533399" cy="152399"/>
          </a:xfrm>
        </p:grpSpPr>
        <p:sp>
          <p:nvSpPr>
            <p:cNvPr id="922" name="Shape 922"/>
            <p:cNvSpPr/>
            <p:nvPr/>
          </p:nvSpPr>
          <p:spPr>
            <a:xfrm>
              <a:off x="5981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23" name="Shape 923"/>
            <p:cNvSpPr/>
            <p:nvPr/>
          </p:nvSpPr>
          <p:spPr>
            <a:xfrm>
              <a:off x="5600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924" name="Shape 924"/>
          <p:cNvGrpSpPr/>
          <p:nvPr/>
        </p:nvGrpSpPr>
        <p:grpSpPr>
          <a:xfrm>
            <a:off x="5638800" y="5257800"/>
            <a:ext cx="533399" cy="152399"/>
            <a:chOff x="5676900" y="5524500"/>
            <a:chExt cx="533399" cy="152399"/>
          </a:xfrm>
        </p:grpSpPr>
        <p:sp>
          <p:nvSpPr>
            <p:cNvPr id="925" name="Shape 925"/>
            <p:cNvSpPr/>
            <p:nvPr/>
          </p:nvSpPr>
          <p:spPr>
            <a:xfrm>
              <a:off x="6057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26" name="Shape 926"/>
            <p:cNvSpPr/>
            <p:nvPr/>
          </p:nvSpPr>
          <p:spPr>
            <a:xfrm>
              <a:off x="5676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685800" y="609600"/>
            <a:ext cx="7772400" cy="1431924"/>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 Configurations        for Cations</a:t>
            </a:r>
          </a:p>
        </p:txBody>
      </p:sp>
      <p:sp>
        <p:nvSpPr>
          <p:cNvPr id="269" name="Shape 269"/>
          <p:cNvSpPr txBox="1"/>
          <p:nvPr>
            <p:ph idx="1" type="body"/>
          </p:nvPr>
        </p:nvSpPr>
        <p:spPr>
          <a:xfrm>
            <a:off x="685800" y="2362200"/>
            <a:ext cx="7848599" cy="28956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Remember that metals lose electrons to attain noble gas configuration.</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They make positive ions, </a:t>
            </a:r>
            <a:r>
              <a:rPr b="1" i="0" lang="en-US" sz="3200" u="none" cap="none" strike="noStrike">
                <a:solidFill>
                  <a:schemeClr val="lt2"/>
                </a:solidFill>
                <a:latin typeface="Arial"/>
                <a:ea typeface="Arial"/>
                <a:cs typeface="Arial"/>
                <a:sym typeface="Arial"/>
              </a:rPr>
              <a:t>cations</a:t>
            </a:r>
            <a:r>
              <a:rPr b="0" i="0" lang="en-US" sz="3200" u="none" cap="none" strike="noStrike">
                <a:solidFill>
                  <a:schemeClr val="lt1"/>
                </a:solidFill>
                <a:latin typeface="Arial"/>
                <a:ea typeface="Arial"/>
                <a:cs typeface="Arial"/>
                <a:sym typeface="Arial"/>
              </a:rPr>
              <a:t>.</a:t>
            </a:r>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1" name="Shape 931"/>
        <p:cNvGrpSpPr/>
        <p:nvPr/>
      </p:nvGrpSpPr>
      <p:grpSpPr>
        <a:xfrm>
          <a:off x="0" y="0"/>
          <a:ext cx="0" cy="0"/>
          <a:chOff x="0" y="0"/>
          <a:chExt cx="0" cy="0"/>
        </a:xfrm>
      </p:grpSpPr>
      <p:sp>
        <p:nvSpPr>
          <p:cNvPr id="932" name="Shape 932"/>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sp>
        <p:nvSpPr>
          <p:cNvPr id="933" name="Shape 933"/>
          <p:cNvSpPr txBox="1"/>
          <p:nvPr/>
        </p:nvSpPr>
        <p:spPr>
          <a:xfrm>
            <a:off x="2895600" y="26670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934" name="Shape 934"/>
          <p:cNvGrpSpPr/>
          <p:nvPr/>
        </p:nvGrpSpPr>
        <p:grpSpPr>
          <a:xfrm>
            <a:off x="2590800" y="3048000"/>
            <a:ext cx="152399" cy="533399"/>
            <a:chOff x="2514600" y="4648200"/>
            <a:chExt cx="152399" cy="533399"/>
          </a:xfrm>
        </p:grpSpPr>
        <p:sp>
          <p:nvSpPr>
            <p:cNvPr id="935" name="Shape 935"/>
            <p:cNvSpPr/>
            <p:nvPr/>
          </p:nvSpPr>
          <p:spPr>
            <a:xfrm>
              <a:off x="25146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36" name="Shape 936"/>
            <p:cNvSpPr/>
            <p:nvPr/>
          </p:nvSpPr>
          <p:spPr>
            <a:xfrm>
              <a:off x="25146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37" name="Shape 937"/>
          <p:cNvSpPr/>
          <p:nvPr/>
        </p:nvSpPr>
        <p:spPr>
          <a:xfrm>
            <a:off x="3962400" y="3048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938" name="Shape 938"/>
          <p:cNvGrpSpPr/>
          <p:nvPr/>
        </p:nvGrpSpPr>
        <p:grpSpPr>
          <a:xfrm>
            <a:off x="3086100" y="2628900"/>
            <a:ext cx="533399" cy="152399"/>
            <a:chOff x="3009900" y="4229100"/>
            <a:chExt cx="533399" cy="152399"/>
          </a:xfrm>
        </p:grpSpPr>
        <p:sp>
          <p:nvSpPr>
            <p:cNvPr id="939" name="Shape 939"/>
            <p:cNvSpPr/>
            <p:nvPr/>
          </p:nvSpPr>
          <p:spPr>
            <a:xfrm>
              <a:off x="33909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40" name="Shape 940"/>
            <p:cNvSpPr/>
            <p:nvPr/>
          </p:nvSpPr>
          <p:spPr>
            <a:xfrm>
              <a:off x="30099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941" name="Shape 941"/>
          <p:cNvGrpSpPr/>
          <p:nvPr/>
        </p:nvGrpSpPr>
        <p:grpSpPr>
          <a:xfrm>
            <a:off x="3124200" y="4114800"/>
            <a:ext cx="533399" cy="152399"/>
            <a:chOff x="3086100" y="5524500"/>
            <a:chExt cx="533399" cy="152399"/>
          </a:xfrm>
        </p:grpSpPr>
        <p:sp>
          <p:nvSpPr>
            <p:cNvPr id="942" name="Shape 942"/>
            <p:cNvSpPr/>
            <p:nvPr/>
          </p:nvSpPr>
          <p:spPr>
            <a:xfrm>
              <a:off x="34671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43" name="Shape 943"/>
            <p:cNvSpPr/>
            <p:nvPr/>
          </p:nvSpPr>
          <p:spPr>
            <a:xfrm>
              <a:off x="30861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44" name="Shape 944"/>
          <p:cNvSpPr txBox="1"/>
          <p:nvPr/>
        </p:nvSpPr>
        <p:spPr>
          <a:xfrm>
            <a:off x="5257800" y="26670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945" name="Shape 945"/>
          <p:cNvGrpSpPr/>
          <p:nvPr/>
        </p:nvGrpSpPr>
        <p:grpSpPr>
          <a:xfrm>
            <a:off x="6400800" y="3048000"/>
            <a:ext cx="152399" cy="533399"/>
            <a:chOff x="6324600" y="4648200"/>
            <a:chExt cx="152399" cy="533399"/>
          </a:xfrm>
        </p:grpSpPr>
        <p:sp>
          <p:nvSpPr>
            <p:cNvPr id="946" name="Shape 946"/>
            <p:cNvSpPr/>
            <p:nvPr/>
          </p:nvSpPr>
          <p:spPr>
            <a:xfrm>
              <a:off x="63246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47" name="Shape 947"/>
            <p:cNvSpPr/>
            <p:nvPr/>
          </p:nvSpPr>
          <p:spPr>
            <a:xfrm>
              <a:off x="63246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48" name="Shape 948"/>
          <p:cNvSpPr/>
          <p:nvPr/>
        </p:nvSpPr>
        <p:spPr>
          <a:xfrm>
            <a:off x="5029200" y="3581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949" name="Shape 949"/>
          <p:cNvGrpSpPr/>
          <p:nvPr/>
        </p:nvGrpSpPr>
        <p:grpSpPr>
          <a:xfrm>
            <a:off x="5448300" y="2628900"/>
            <a:ext cx="533399" cy="152399"/>
            <a:chOff x="5372100" y="4229100"/>
            <a:chExt cx="533399" cy="152399"/>
          </a:xfrm>
        </p:grpSpPr>
        <p:sp>
          <p:nvSpPr>
            <p:cNvPr id="950" name="Shape 950"/>
            <p:cNvSpPr/>
            <p:nvPr/>
          </p:nvSpPr>
          <p:spPr>
            <a:xfrm>
              <a:off x="57531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51" name="Shape 951"/>
            <p:cNvSpPr/>
            <p:nvPr/>
          </p:nvSpPr>
          <p:spPr>
            <a:xfrm>
              <a:off x="53721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952" name="Shape 952"/>
          <p:cNvGrpSpPr/>
          <p:nvPr/>
        </p:nvGrpSpPr>
        <p:grpSpPr>
          <a:xfrm>
            <a:off x="5486400" y="4114800"/>
            <a:ext cx="533399" cy="152399"/>
            <a:chOff x="5448300" y="5524500"/>
            <a:chExt cx="533399" cy="152399"/>
          </a:xfrm>
        </p:grpSpPr>
        <p:sp>
          <p:nvSpPr>
            <p:cNvPr id="953" name="Shape 953"/>
            <p:cNvSpPr/>
            <p:nvPr/>
          </p:nvSpPr>
          <p:spPr>
            <a:xfrm>
              <a:off x="58293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54" name="Shape 954"/>
            <p:cNvSpPr/>
            <p:nvPr/>
          </p:nvSpPr>
          <p:spPr>
            <a:xfrm>
              <a:off x="54483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55" name="Shape 955"/>
          <p:cNvSpPr txBox="1"/>
          <p:nvPr/>
        </p:nvSpPr>
        <p:spPr>
          <a:xfrm>
            <a:off x="685800" y="4648200"/>
            <a:ext cx="7772400" cy="1447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The fluorine atoms are getting closer together in order to share their lone electrons.</a:t>
            </a: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0" name="Shape 960"/>
        <p:cNvGrpSpPr/>
        <p:nvPr/>
      </p:nvGrpSpPr>
      <p:grpSpPr>
        <a:xfrm>
          <a:off x="0" y="0"/>
          <a:ext cx="0" cy="0"/>
          <a:chOff x="0" y="0"/>
          <a:chExt cx="0" cy="0"/>
        </a:xfrm>
      </p:grpSpPr>
      <p:sp>
        <p:nvSpPr>
          <p:cNvPr id="961" name="Shape 961"/>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sp>
        <p:nvSpPr>
          <p:cNvPr id="962" name="Shape 962"/>
          <p:cNvSpPr txBox="1"/>
          <p:nvPr/>
        </p:nvSpPr>
        <p:spPr>
          <a:xfrm>
            <a:off x="3048000" y="25908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963" name="Shape 963"/>
          <p:cNvGrpSpPr/>
          <p:nvPr/>
        </p:nvGrpSpPr>
        <p:grpSpPr>
          <a:xfrm>
            <a:off x="2743200" y="2971800"/>
            <a:ext cx="152399" cy="533399"/>
            <a:chOff x="2743200" y="4648200"/>
            <a:chExt cx="152399" cy="533399"/>
          </a:xfrm>
        </p:grpSpPr>
        <p:sp>
          <p:nvSpPr>
            <p:cNvPr id="964" name="Shape 964"/>
            <p:cNvSpPr/>
            <p:nvPr/>
          </p:nvSpPr>
          <p:spPr>
            <a:xfrm>
              <a:off x="27432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65" name="Shape 965"/>
            <p:cNvSpPr/>
            <p:nvPr/>
          </p:nvSpPr>
          <p:spPr>
            <a:xfrm>
              <a:off x="27432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66" name="Shape 966"/>
          <p:cNvSpPr/>
          <p:nvPr/>
        </p:nvSpPr>
        <p:spPr>
          <a:xfrm>
            <a:off x="41148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967" name="Shape 967"/>
          <p:cNvGrpSpPr/>
          <p:nvPr/>
        </p:nvGrpSpPr>
        <p:grpSpPr>
          <a:xfrm>
            <a:off x="3238500" y="2552700"/>
            <a:ext cx="533399" cy="152399"/>
            <a:chOff x="3238500" y="4229100"/>
            <a:chExt cx="533399" cy="152399"/>
          </a:xfrm>
        </p:grpSpPr>
        <p:sp>
          <p:nvSpPr>
            <p:cNvPr id="968" name="Shape 968"/>
            <p:cNvSpPr/>
            <p:nvPr/>
          </p:nvSpPr>
          <p:spPr>
            <a:xfrm>
              <a:off x="36195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69" name="Shape 969"/>
            <p:cNvSpPr/>
            <p:nvPr/>
          </p:nvSpPr>
          <p:spPr>
            <a:xfrm>
              <a:off x="32385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970" name="Shape 970"/>
          <p:cNvGrpSpPr/>
          <p:nvPr/>
        </p:nvGrpSpPr>
        <p:grpSpPr>
          <a:xfrm>
            <a:off x="3276600" y="4038600"/>
            <a:ext cx="533399" cy="152399"/>
            <a:chOff x="3314700" y="5524500"/>
            <a:chExt cx="533399" cy="152399"/>
          </a:xfrm>
        </p:grpSpPr>
        <p:sp>
          <p:nvSpPr>
            <p:cNvPr id="971" name="Shape 971"/>
            <p:cNvSpPr/>
            <p:nvPr/>
          </p:nvSpPr>
          <p:spPr>
            <a:xfrm>
              <a:off x="36957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72" name="Shape 972"/>
            <p:cNvSpPr/>
            <p:nvPr/>
          </p:nvSpPr>
          <p:spPr>
            <a:xfrm>
              <a:off x="33147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73" name="Shape 973"/>
          <p:cNvSpPr txBox="1"/>
          <p:nvPr/>
        </p:nvSpPr>
        <p:spPr>
          <a:xfrm>
            <a:off x="5029200" y="25908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974" name="Shape 974"/>
          <p:cNvGrpSpPr/>
          <p:nvPr/>
        </p:nvGrpSpPr>
        <p:grpSpPr>
          <a:xfrm>
            <a:off x="6172200" y="2971800"/>
            <a:ext cx="152399" cy="533399"/>
            <a:chOff x="6172200" y="4648200"/>
            <a:chExt cx="152399" cy="533399"/>
          </a:xfrm>
        </p:grpSpPr>
        <p:sp>
          <p:nvSpPr>
            <p:cNvPr id="975" name="Shape 975"/>
            <p:cNvSpPr/>
            <p:nvPr/>
          </p:nvSpPr>
          <p:spPr>
            <a:xfrm>
              <a:off x="61722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76" name="Shape 976"/>
            <p:cNvSpPr/>
            <p:nvPr/>
          </p:nvSpPr>
          <p:spPr>
            <a:xfrm>
              <a:off x="61722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77" name="Shape 977"/>
          <p:cNvSpPr/>
          <p:nvPr/>
        </p:nvSpPr>
        <p:spPr>
          <a:xfrm>
            <a:off x="48006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978" name="Shape 978"/>
          <p:cNvGrpSpPr/>
          <p:nvPr/>
        </p:nvGrpSpPr>
        <p:grpSpPr>
          <a:xfrm>
            <a:off x="5219700" y="2552700"/>
            <a:ext cx="533399" cy="152399"/>
            <a:chOff x="5219700" y="4229100"/>
            <a:chExt cx="533399" cy="152399"/>
          </a:xfrm>
        </p:grpSpPr>
        <p:sp>
          <p:nvSpPr>
            <p:cNvPr id="979" name="Shape 979"/>
            <p:cNvSpPr/>
            <p:nvPr/>
          </p:nvSpPr>
          <p:spPr>
            <a:xfrm>
              <a:off x="5600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80" name="Shape 980"/>
            <p:cNvSpPr/>
            <p:nvPr/>
          </p:nvSpPr>
          <p:spPr>
            <a:xfrm>
              <a:off x="5219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981" name="Shape 981"/>
          <p:cNvGrpSpPr/>
          <p:nvPr/>
        </p:nvGrpSpPr>
        <p:grpSpPr>
          <a:xfrm>
            <a:off x="5257800" y="4038600"/>
            <a:ext cx="533399" cy="152399"/>
            <a:chOff x="5295900" y="5524500"/>
            <a:chExt cx="533399" cy="152399"/>
          </a:xfrm>
        </p:grpSpPr>
        <p:sp>
          <p:nvSpPr>
            <p:cNvPr id="982" name="Shape 982"/>
            <p:cNvSpPr/>
            <p:nvPr/>
          </p:nvSpPr>
          <p:spPr>
            <a:xfrm>
              <a:off x="5676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83" name="Shape 983"/>
            <p:cNvSpPr/>
            <p:nvPr/>
          </p:nvSpPr>
          <p:spPr>
            <a:xfrm>
              <a:off x="5295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8" name="Shape 988"/>
        <p:cNvGrpSpPr/>
        <p:nvPr/>
      </p:nvGrpSpPr>
      <p:grpSpPr>
        <a:xfrm>
          <a:off x="0" y="0"/>
          <a:ext cx="0" cy="0"/>
          <a:chOff x="0" y="0"/>
          <a:chExt cx="0" cy="0"/>
        </a:xfrm>
      </p:grpSpPr>
      <p:sp>
        <p:nvSpPr>
          <p:cNvPr id="989" name="Shape 989"/>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sp>
        <p:nvSpPr>
          <p:cNvPr id="990" name="Shape 990"/>
          <p:cNvSpPr txBox="1"/>
          <p:nvPr/>
        </p:nvSpPr>
        <p:spPr>
          <a:xfrm>
            <a:off x="3276600" y="25908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991" name="Shape 991"/>
          <p:cNvGrpSpPr/>
          <p:nvPr/>
        </p:nvGrpSpPr>
        <p:grpSpPr>
          <a:xfrm>
            <a:off x="2971800" y="2971800"/>
            <a:ext cx="152399" cy="533399"/>
            <a:chOff x="2895600" y="4648200"/>
            <a:chExt cx="152399" cy="533399"/>
          </a:xfrm>
        </p:grpSpPr>
        <p:sp>
          <p:nvSpPr>
            <p:cNvPr id="992" name="Shape 992"/>
            <p:cNvSpPr/>
            <p:nvPr/>
          </p:nvSpPr>
          <p:spPr>
            <a:xfrm>
              <a:off x="28956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93" name="Shape 993"/>
            <p:cNvSpPr/>
            <p:nvPr/>
          </p:nvSpPr>
          <p:spPr>
            <a:xfrm>
              <a:off x="28956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994" name="Shape 994"/>
          <p:cNvSpPr/>
          <p:nvPr/>
        </p:nvSpPr>
        <p:spPr>
          <a:xfrm>
            <a:off x="4343400" y="2971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995" name="Shape 995"/>
          <p:cNvGrpSpPr/>
          <p:nvPr/>
        </p:nvGrpSpPr>
        <p:grpSpPr>
          <a:xfrm>
            <a:off x="3467100" y="2552700"/>
            <a:ext cx="533399" cy="152399"/>
            <a:chOff x="3390900" y="4229100"/>
            <a:chExt cx="533399" cy="152399"/>
          </a:xfrm>
        </p:grpSpPr>
        <p:sp>
          <p:nvSpPr>
            <p:cNvPr id="996" name="Shape 996"/>
            <p:cNvSpPr/>
            <p:nvPr/>
          </p:nvSpPr>
          <p:spPr>
            <a:xfrm>
              <a:off x="37719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997" name="Shape 997"/>
            <p:cNvSpPr/>
            <p:nvPr/>
          </p:nvSpPr>
          <p:spPr>
            <a:xfrm>
              <a:off x="33909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998" name="Shape 998"/>
          <p:cNvGrpSpPr/>
          <p:nvPr/>
        </p:nvGrpSpPr>
        <p:grpSpPr>
          <a:xfrm>
            <a:off x="3429000" y="4038600"/>
            <a:ext cx="533399" cy="152399"/>
            <a:chOff x="3467100" y="5524500"/>
            <a:chExt cx="533399" cy="152399"/>
          </a:xfrm>
        </p:grpSpPr>
        <p:sp>
          <p:nvSpPr>
            <p:cNvPr id="999" name="Shape 999"/>
            <p:cNvSpPr/>
            <p:nvPr/>
          </p:nvSpPr>
          <p:spPr>
            <a:xfrm>
              <a:off x="38481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00" name="Shape 1000"/>
            <p:cNvSpPr/>
            <p:nvPr/>
          </p:nvSpPr>
          <p:spPr>
            <a:xfrm>
              <a:off x="34671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01" name="Shape 1001"/>
          <p:cNvSpPr txBox="1"/>
          <p:nvPr/>
        </p:nvSpPr>
        <p:spPr>
          <a:xfrm>
            <a:off x="4953000" y="25908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1002" name="Shape 1002"/>
          <p:cNvGrpSpPr/>
          <p:nvPr/>
        </p:nvGrpSpPr>
        <p:grpSpPr>
          <a:xfrm>
            <a:off x="6096000" y="2971800"/>
            <a:ext cx="152399" cy="533399"/>
            <a:chOff x="6019800" y="4648200"/>
            <a:chExt cx="152399" cy="533399"/>
          </a:xfrm>
        </p:grpSpPr>
        <p:sp>
          <p:nvSpPr>
            <p:cNvPr id="1003" name="Shape 1003"/>
            <p:cNvSpPr/>
            <p:nvPr/>
          </p:nvSpPr>
          <p:spPr>
            <a:xfrm>
              <a:off x="60198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04" name="Shape 1004"/>
            <p:cNvSpPr/>
            <p:nvPr/>
          </p:nvSpPr>
          <p:spPr>
            <a:xfrm>
              <a:off x="60198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05" name="Shape 1005"/>
          <p:cNvSpPr/>
          <p:nvPr/>
        </p:nvSpPr>
        <p:spPr>
          <a:xfrm>
            <a:off x="47244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006" name="Shape 1006"/>
          <p:cNvGrpSpPr/>
          <p:nvPr/>
        </p:nvGrpSpPr>
        <p:grpSpPr>
          <a:xfrm>
            <a:off x="5143500" y="2552700"/>
            <a:ext cx="533399" cy="152399"/>
            <a:chOff x="5067300" y="4229100"/>
            <a:chExt cx="533399" cy="152399"/>
          </a:xfrm>
        </p:grpSpPr>
        <p:sp>
          <p:nvSpPr>
            <p:cNvPr id="1007" name="Shape 1007"/>
            <p:cNvSpPr/>
            <p:nvPr/>
          </p:nvSpPr>
          <p:spPr>
            <a:xfrm>
              <a:off x="5448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08" name="Shape 1008"/>
            <p:cNvSpPr/>
            <p:nvPr/>
          </p:nvSpPr>
          <p:spPr>
            <a:xfrm>
              <a:off x="5067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009" name="Shape 1009"/>
          <p:cNvGrpSpPr/>
          <p:nvPr/>
        </p:nvGrpSpPr>
        <p:grpSpPr>
          <a:xfrm>
            <a:off x="5181600" y="4038600"/>
            <a:ext cx="533399" cy="152399"/>
            <a:chOff x="5143500" y="5524500"/>
            <a:chExt cx="533399" cy="152399"/>
          </a:xfrm>
        </p:grpSpPr>
        <p:sp>
          <p:nvSpPr>
            <p:cNvPr id="1010" name="Shape 1010"/>
            <p:cNvSpPr/>
            <p:nvPr/>
          </p:nvSpPr>
          <p:spPr>
            <a:xfrm>
              <a:off x="5524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11" name="Shape 1011"/>
            <p:cNvSpPr/>
            <p:nvPr/>
          </p:nvSpPr>
          <p:spPr>
            <a:xfrm>
              <a:off x="5143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6" name="Shape 1016"/>
        <p:cNvGrpSpPr/>
        <p:nvPr/>
      </p:nvGrpSpPr>
      <p:grpSpPr>
        <a:xfrm>
          <a:off x="0" y="0"/>
          <a:ext cx="0" cy="0"/>
          <a:chOff x="0" y="0"/>
          <a:chExt cx="0" cy="0"/>
        </a:xfrm>
      </p:grpSpPr>
      <p:sp>
        <p:nvSpPr>
          <p:cNvPr id="1017" name="Shape 1017"/>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sp>
        <p:nvSpPr>
          <p:cNvPr id="1018" name="Shape 1018"/>
          <p:cNvSpPr txBox="1"/>
          <p:nvPr/>
        </p:nvSpPr>
        <p:spPr>
          <a:xfrm>
            <a:off x="3429000" y="25146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1019" name="Shape 1019"/>
          <p:cNvGrpSpPr/>
          <p:nvPr/>
        </p:nvGrpSpPr>
        <p:grpSpPr>
          <a:xfrm>
            <a:off x="3124200" y="2895600"/>
            <a:ext cx="152399" cy="533399"/>
            <a:chOff x="3048000" y="4648200"/>
            <a:chExt cx="152399" cy="533399"/>
          </a:xfrm>
        </p:grpSpPr>
        <p:sp>
          <p:nvSpPr>
            <p:cNvPr id="1020" name="Shape 1020"/>
            <p:cNvSpPr/>
            <p:nvPr/>
          </p:nvSpPr>
          <p:spPr>
            <a:xfrm>
              <a:off x="30480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21" name="Shape 1021"/>
            <p:cNvSpPr/>
            <p:nvPr/>
          </p:nvSpPr>
          <p:spPr>
            <a:xfrm>
              <a:off x="30480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22" name="Shape 1022"/>
          <p:cNvSpPr/>
          <p:nvPr/>
        </p:nvSpPr>
        <p:spPr>
          <a:xfrm>
            <a:off x="4495800" y="2895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023" name="Shape 1023"/>
          <p:cNvGrpSpPr/>
          <p:nvPr/>
        </p:nvGrpSpPr>
        <p:grpSpPr>
          <a:xfrm>
            <a:off x="3619500" y="2476500"/>
            <a:ext cx="533399" cy="152399"/>
            <a:chOff x="3543300" y="4229100"/>
            <a:chExt cx="533399" cy="152399"/>
          </a:xfrm>
        </p:grpSpPr>
        <p:sp>
          <p:nvSpPr>
            <p:cNvPr id="1024" name="Shape 1024"/>
            <p:cNvSpPr/>
            <p:nvPr/>
          </p:nvSpPr>
          <p:spPr>
            <a:xfrm>
              <a:off x="3924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25" name="Shape 1025"/>
            <p:cNvSpPr/>
            <p:nvPr/>
          </p:nvSpPr>
          <p:spPr>
            <a:xfrm>
              <a:off x="3543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026" name="Shape 1026"/>
          <p:cNvGrpSpPr/>
          <p:nvPr/>
        </p:nvGrpSpPr>
        <p:grpSpPr>
          <a:xfrm>
            <a:off x="3657600" y="3962400"/>
            <a:ext cx="533399" cy="152399"/>
            <a:chOff x="3619500" y="5524500"/>
            <a:chExt cx="533399" cy="152399"/>
          </a:xfrm>
        </p:grpSpPr>
        <p:sp>
          <p:nvSpPr>
            <p:cNvPr id="1027" name="Shape 1027"/>
            <p:cNvSpPr/>
            <p:nvPr/>
          </p:nvSpPr>
          <p:spPr>
            <a:xfrm>
              <a:off x="4000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28" name="Shape 1028"/>
            <p:cNvSpPr/>
            <p:nvPr/>
          </p:nvSpPr>
          <p:spPr>
            <a:xfrm>
              <a:off x="3619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29" name="Shape 1029"/>
          <p:cNvSpPr txBox="1"/>
          <p:nvPr/>
        </p:nvSpPr>
        <p:spPr>
          <a:xfrm>
            <a:off x="4724400" y="25146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1030" name="Shape 1030"/>
          <p:cNvGrpSpPr/>
          <p:nvPr/>
        </p:nvGrpSpPr>
        <p:grpSpPr>
          <a:xfrm>
            <a:off x="5867400" y="2895600"/>
            <a:ext cx="152399" cy="533399"/>
            <a:chOff x="5791200" y="4648200"/>
            <a:chExt cx="152399" cy="533399"/>
          </a:xfrm>
        </p:grpSpPr>
        <p:sp>
          <p:nvSpPr>
            <p:cNvPr id="1031" name="Shape 1031"/>
            <p:cNvSpPr/>
            <p:nvPr/>
          </p:nvSpPr>
          <p:spPr>
            <a:xfrm>
              <a:off x="57912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32" name="Shape 1032"/>
            <p:cNvSpPr/>
            <p:nvPr/>
          </p:nvSpPr>
          <p:spPr>
            <a:xfrm>
              <a:off x="57912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33" name="Shape 1033"/>
          <p:cNvSpPr/>
          <p:nvPr/>
        </p:nvSpPr>
        <p:spPr>
          <a:xfrm>
            <a:off x="4495800" y="3429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034" name="Shape 1034"/>
          <p:cNvGrpSpPr/>
          <p:nvPr/>
        </p:nvGrpSpPr>
        <p:grpSpPr>
          <a:xfrm>
            <a:off x="4914900" y="2476500"/>
            <a:ext cx="533399" cy="152399"/>
            <a:chOff x="4838700" y="4229100"/>
            <a:chExt cx="533399" cy="152399"/>
          </a:xfrm>
        </p:grpSpPr>
        <p:sp>
          <p:nvSpPr>
            <p:cNvPr id="1035" name="Shape 1035"/>
            <p:cNvSpPr/>
            <p:nvPr/>
          </p:nvSpPr>
          <p:spPr>
            <a:xfrm>
              <a:off x="5219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36" name="Shape 1036"/>
            <p:cNvSpPr/>
            <p:nvPr/>
          </p:nvSpPr>
          <p:spPr>
            <a:xfrm>
              <a:off x="4838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037" name="Shape 1037"/>
          <p:cNvGrpSpPr/>
          <p:nvPr/>
        </p:nvGrpSpPr>
        <p:grpSpPr>
          <a:xfrm>
            <a:off x="4953000" y="3962400"/>
            <a:ext cx="533399" cy="152399"/>
            <a:chOff x="4914900" y="5524500"/>
            <a:chExt cx="533399" cy="152399"/>
          </a:xfrm>
        </p:grpSpPr>
        <p:sp>
          <p:nvSpPr>
            <p:cNvPr id="1038" name="Shape 1038"/>
            <p:cNvSpPr/>
            <p:nvPr/>
          </p:nvSpPr>
          <p:spPr>
            <a:xfrm>
              <a:off x="5295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39" name="Shape 1039"/>
            <p:cNvSpPr/>
            <p:nvPr/>
          </p:nvSpPr>
          <p:spPr>
            <a:xfrm>
              <a:off x="4914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4" name="Shape 1044"/>
        <p:cNvGrpSpPr/>
        <p:nvPr/>
      </p:nvGrpSpPr>
      <p:grpSpPr>
        <a:xfrm>
          <a:off x="0" y="0"/>
          <a:ext cx="0" cy="0"/>
          <a:chOff x="0" y="0"/>
          <a:chExt cx="0" cy="0"/>
        </a:xfrm>
      </p:grpSpPr>
      <p:sp>
        <p:nvSpPr>
          <p:cNvPr id="1045" name="Shape 1045"/>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sp>
        <p:nvSpPr>
          <p:cNvPr id="1046" name="Shape 1046"/>
          <p:cNvSpPr txBox="1"/>
          <p:nvPr/>
        </p:nvSpPr>
        <p:spPr>
          <a:xfrm>
            <a:off x="685800" y="1981200"/>
            <a:ext cx="7772400" cy="1447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Both end with full orbitals.</a:t>
            </a:r>
          </a:p>
        </p:txBody>
      </p:sp>
      <p:sp>
        <p:nvSpPr>
          <p:cNvPr id="1047" name="Shape 1047"/>
          <p:cNvSpPr txBox="1"/>
          <p:nvPr/>
        </p:nvSpPr>
        <p:spPr>
          <a:xfrm>
            <a:off x="3352800" y="35814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1048" name="Shape 1048"/>
          <p:cNvGrpSpPr/>
          <p:nvPr/>
        </p:nvGrpSpPr>
        <p:grpSpPr>
          <a:xfrm>
            <a:off x="3048000" y="3962400"/>
            <a:ext cx="152399" cy="533399"/>
            <a:chOff x="3048000" y="4648200"/>
            <a:chExt cx="152399" cy="533399"/>
          </a:xfrm>
        </p:grpSpPr>
        <p:sp>
          <p:nvSpPr>
            <p:cNvPr id="1049" name="Shape 1049"/>
            <p:cNvSpPr/>
            <p:nvPr/>
          </p:nvSpPr>
          <p:spPr>
            <a:xfrm>
              <a:off x="30480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50" name="Shape 1050"/>
            <p:cNvSpPr/>
            <p:nvPr/>
          </p:nvSpPr>
          <p:spPr>
            <a:xfrm>
              <a:off x="30480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51" name="Shape 1051"/>
          <p:cNvSpPr/>
          <p:nvPr/>
        </p:nvSpPr>
        <p:spPr>
          <a:xfrm>
            <a:off x="4419600" y="3962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052" name="Shape 1052"/>
          <p:cNvGrpSpPr/>
          <p:nvPr/>
        </p:nvGrpSpPr>
        <p:grpSpPr>
          <a:xfrm>
            <a:off x="3543300" y="3543300"/>
            <a:ext cx="533399" cy="152399"/>
            <a:chOff x="3543300" y="4229100"/>
            <a:chExt cx="533399" cy="152399"/>
          </a:xfrm>
        </p:grpSpPr>
        <p:sp>
          <p:nvSpPr>
            <p:cNvPr id="1053" name="Shape 1053"/>
            <p:cNvSpPr/>
            <p:nvPr/>
          </p:nvSpPr>
          <p:spPr>
            <a:xfrm>
              <a:off x="3924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54" name="Shape 1054"/>
            <p:cNvSpPr/>
            <p:nvPr/>
          </p:nvSpPr>
          <p:spPr>
            <a:xfrm>
              <a:off x="3543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055" name="Shape 1055"/>
          <p:cNvGrpSpPr/>
          <p:nvPr/>
        </p:nvGrpSpPr>
        <p:grpSpPr>
          <a:xfrm>
            <a:off x="3505200" y="5029200"/>
            <a:ext cx="533399" cy="152399"/>
            <a:chOff x="3619500" y="5524500"/>
            <a:chExt cx="533399" cy="152399"/>
          </a:xfrm>
        </p:grpSpPr>
        <p:sp>
          <p:nvSpPr>
            <p:cNvPr id="1056" name="Shape 1056"/>
            <p:cNvSpPr/>
            <p:nvPr/>
          </p:nvSpPr>
          <p:spPr>
            <a:xfrm>
              <a:off x="4000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57" name="Shape 1057"/>
            <p:cNvSpPr/>
            <p:nvPr/>
          </p:nvSpPr>
          <p:spPr>
            <a:xfrm>
              <a:off x="3619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58" name="Shape 1058"/>
          <p:cNvSpPr txBox="1"/>
          <p:nvPr/>
        </p:nvSpPr>
        <p:spPr>
          <a:xfrm>
            <a:off x="4648200" y="35814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1059" name="Shape 1059"/>
          <p:cNvGrpSpPr/>
          <p:nvPr/>
        </p:nvGrpSpPr>
        <p:grpSpPr>
          <a:xfrm>
            <a:off x="5791200" y="3962400"/>
            <a:ext cx="152399" cy="533399"/>
            <a:chOff x="5791200" y="4648200"/>
            <a:chExt cx="152399" cy="533399"/>
          </a:xfrm>
        </p:grpSpPr>
        <p:sp>
          <p:nvSpPr>
            <p:cNvPr id="1060" name="Shape 1060"/>
            <p:cNvSpPr/>
            <p:nvPr/>
          </p:nvSpPr>
          <p:spPr>
            <a:xfrm>
              <a:off x="57912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61" name="Shape 1061"/>
            <p:cNvSpPr/>
            <p:nvPr/>
          </p:nvSpPr>
          <p:spPr>
            <a:xfrm>
              <a:off x="57912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62" name="Shape 1062"/>
          <p:cNvSpPr/>
          <p:nvPr/>
        </p:nvSpPr>
        <p:spPr>
          <a:xfrm>
            <a:off x="44196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063" name="Shape 1063"/>
          <p:cNvGrpSpPr/>
          <p:nvPr/>
        </p:nvGrpSpPr>
        <p:grpSpPr>
          <a:xfrm>
            <a:off x="4838700" y="3543300"/>
            <a:ext cx="533399" cy="152399"/>
            <a:chOff x="4838700" y="4229100"/>
            <a:chExt cx="533399" cy="152399"/>
          </a:xfrm>
        </p:grpSpPr>
        <p:sp>
          <p:nvSpPr>
            <p:cNvPr id="1064" name="Shape 1064"/>
            <p:cNvSpPr/>
            <p:nvPr/>
          </p:nvSpPr>
          <p:spPr>
            <a:xfrm>
              <a:off x="5219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65" name="Shape 1065"/>
            <p:cNvSpPr/>
            <p:nvPr/>
          </p:nvSpPr>
          <p:spPr>
            <a:xfrm>
              <a:off x="48387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066" name="Shape 1066"/>
          <p:cNvGrpSpPr/>
          <p:nvPr/>
        </p:nvGrpSpPr>
        <p:grpSpPr>
          <a:xfrm>
            <a:off x="4876800" y="5029200"/>
            <a:ext cx="533399" cy="152399"/>
            <a:chOff x="4914900" y="5524500"/>
            <a:chExt cx="533399" cy="152399"/>
          </a:xfrm>
        </p:grpSpPr>
        <p:sp>
          <p:nvSpPr>
            <p:cNvPr id="1067" name="Shape 1067"/>
            <p:cNvSpPr/>
            <p:nvPr/>
          </p:nvSpPr>
          <p:spPr>
            <a:xfrm>
              <a:off x="5295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68" name="Shape 1068"/>
            <p:cNvSpPr/>
            <p:nvPr/>
          </p:nvSpPr>
          <p:spPr>
            <a:xfrm>
              <a:off x="4914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3" name="Shape 1073"/>
        <p:cNvGrpSpPr/>
        <p:nvPr/>
      </p:nvGrpSpPr>
      <p:grpSpPr>
        <a:xfrm>
          <a:off x="0" y="0"/>
          <a:ext cx="0" cy="0"/>
          <a:chOff x="0" y="0"/>
          <a:chExt cx="0" cy="0"/>
        </a:xfrm>
      </p:grpSpPr>
      <p:sp>
        <p:nvSpPr>
          <p:cNvPr id="1074" name="Shape 1074"/>
          <p:cNvSpPr txBox="1"/>
          <p:nvPr/>
        </p:nvSpPr>
        <p:spPr>
          <a:xfrm>
            <a:off x="6096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sp>
        <p:nvSpPr>
          <p:cNvPr id="1075" name="Shape 1075"/>
          <p:cNvSpPr txBox="1"/>
          <p:nvPr/>
        </p:nvSpPr>
        <p:spPr>
          <a:xfrm>
            <a:off x="762000" y="1981200"/>
            <a:ext cx="7543800" cy="990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The fluorine on the right has 8 valence electrons!</a:t>
            </a:r>
          </a:p>
        </p:txBody>
      </p:sp>
      <p:sp>
        <p:nvSpPr>
          <p:cNvPr id="1076" name="Shape 1076"/>
          <p:cNvSpPr txBox="1"/>
          <p:nvPr/>
        </p:nvSpPr>
        <p:spPr>
          <a:xfrm>
            <a:off x="2286000" y="35814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sp>
        <p:nvSpPr>
          <p:cNvPr id="1077" name="Shape 1077"/>
          <p:cNvSpPr/>
          <p:nvPr/>
        </p:nvSpPr>
        <p:spPr>
          <a:xfrm>
            <a:off x="1981200" y="3962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78" name="Shape 1078"/>
          <p:cNvSpPr/>
          <p:nvPr/>
        </p:nvSpPr>
        <p:spPr>
          <a:xfrm>
            <a:off x="1981200" y="4343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79" name="Shape 1079"/>
          <p:cNvSpPr/>
          <p:nvPr/>
        </p:nvSpPr>
        <p:spPr>
          <a:xfrm>
            <a:off x="3352800" y="39624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080" name="Shape 1080"/>
          <p:cNvGrpSpPr/>
          <p:nvPr/>
        </p:nvGrpSpPr>
        <p:grpSpPr>
          <a:xfrm>
            <a:off x="2476500" y="3543300"/>
            <a:ext cx="533399" cy="152399"/>
            <a:chOff x="3543300" y="4229100"/>
            <a:chExt cx="533399" cy="152399"/>
          </a:xfrm>
        </p:grpSpPr>
        <p:sp>
          <p:nvSpPr>
            <p:cNvPr id="1081" name="Shape 1081"/>
            <p:cNvSpPr/>
            <p:nvPr/>
          </p:nvSpPr>
          <p:spPr>
            <a:xfrm>
              <a:off x="3924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82" name="Shape 1082"/>
            <p:cNvSpPr/>
            <p:nvPr/>
          </p:nvSpPr>
          <p:spPr>
            <a:xfrm>
              <a:off x="3543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083" name="Shape 1083"/>
          <p:cNvGrpSpPr/>
          <p:nvPr/>
        </p:nvGrpSpPr>
        <p:grpSpPr>
          <a:xfrm>
            <a:off x="2438400" y="5029200"/>
            <a:ext cx="533399" cy="152399"/>
            <a:chOff x="3619500" y="5524500"/>
            <a:chExt cx="533399" cy="152399"/>
          </a:xfrm>
        </p:grpSpPr>
        <p:sp>
          <p:nvSpPr>
            <p:cNvPr id="1084" name="Shape 1084"/>
            <p:cNvSpPr/>
            <p:nvPr/>
          </p:nvSpPr>
          <p:spPr>
            <a:xfrm>
              <a:off x="4000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85" name="Shape 1085"/>
            <p:cNvSpPr/>
            <p:nvPr/>
          </p:nvSpPr>
          <p:spPr>
            <a:xfrm>
              <a:off x="3619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86" name="Shape 1086"/>
          <p:cNvSpPr txBox="1"/>
          <p:nvPr/>
        </p:nvSpPr>
        <p:spPr>
          <a:xfrm>
            <a:off x="3581400" y="35814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Arial"/>
              <a:buNone/>
            </a:pPr>
            <a:r>
              <a:rPr b="0" i="0" lang="en-US" sz="10000" u="none">
                <a:solidFill>
                  <a:schemeClr val="lt2"/>
                </a:solidFill>
                <a:latin typeface="Arial"/>
                <a:ea typeface="Arial"/>
                <a:cs typeface="Arial"/>
                <a:sym typeface="Arial"/>
              </a:rPr>
              <a:t>F</a:t>
            </a:r>
          </a:p>
        </p:txBody>
      </p:sp>
      <p:grpSp>
        <p:nvGrpSpPr>
          <p:cNvPr id="1087" name="Shape 1087"/>
          <p:cNvGrpSpPr/>
          <p:nvPr/>
        </p:nvGrpSpPr>
        <p:grpSpPr>
          <a:xfrm>
            <a:off x="4724400" y="3962400"/>
            <a:ext cx="152399" cy="533399"/>
            <a:chOff x="5791200" y="4648200"/>
            <a:chExt cx="152399" cy="533399"/>
          </a:xfrm>
        </p:grpSpPr>
        <p:sp>
          <p:nvSpPr>
            <p:cNvPr id="1088" name="Shape 1088"/>
            <p:cNvSpPr/>
            <p:nvPr/>
          </p:nvSpPr>
          <p:spPr>
            <a:xfrm>
              <a:off x="5791200" y="46482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89" name="Shape 1089"/>
            <p:cNvSpPr/>
            <p:nvPr/>
          </p:nvSpPr>
          <p:spPr>
            <a:xfrm>
              <a:off x="5791200" y="50292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90" name="Shape 1090"/>
          <p:cNvSpPr/>
          <p:nvPr/>
        </p:nvSpPr>
        <p:spPr>
          <a:xfrm>
            <a:off x="3352800" y="44958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091" name="Shape 1091"/>
          <p:cNvGrpSpPr/>
          <p:nvPr/>
        </p:nvGrpSpPr>
        <p:grpSpPr>
          <a:xfrm>
            <a:off x="3771900" y="3543300"/>
            <a:ext cx="533399" cy="152399"/>
            <a:chOff x="4838700" y="4229100"/>
            <a:chExt cx="533399" cy="152399"/>
          </a:xfrm>
        </p:grpSpPr>
        <p:sp>
          <p:nvSpPr>
            <p:cNvPr id="1092" name="Shape 1092"/>
            <p:cNvSpPr/>
            <p:nvPr/>
          </p:nvSpPr>
          <p:spPr>
            <a:xfrm>
              <a:off x="5219700" y="42291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93" name="Shape 1093"/>
            <p:cNvSpPr/>
            <p:nvPr/>
          </p:nvSpPr>
          <p:spPr>
            <a:xfrm>
              <a:off x="4838700" y="42291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094" name="Shape 1094"/>
          <p:cNvGrpSpPr/>
          <p:nvPr/>
        </p:nvGrpSpPr>
        <p:grpSpPr>
          <a:xfrm>
            <a:off x="3810000" y="5029200"/>
            <a:ext cx="533399" cy="152399"/>
            <a:chOff x="4914900" y="5524500"/>
            <a:chExt cx="533399" cy="152399"/>
          </a:xfrm>
        </p:grpSpPr>
        <p:sp>
          <p:nvSpPr>
            <p:cNvPr id="1095" name="Shape 1095"/>
            <p:cNvSpPr/>
            <p:nvPr/>
          </p:nvSpPr>
          <p:spPr>
            <a:xfrm>
              <a:off x="5295900" y="55245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96" name="Shape 1096"/>
            <p:cNvSpPr/>
            <p:nvPr/>
          </p:nvSpPr>
          <p:spPr>
            <a:xfrm>
              <a:off x="4914900" y="55245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097" name="Shape 1097"/>
          <p:cNvSpPr/>
          <p:nvPr/>
        </p:nvSpPr>
        <p:spPr>
          <a:xfrm>
            <a:off x="5029200" y="3200400"/>
            <a:ext cx="2806699" cy="2044699"/>
          </a:xfrm>
          <a:prstGeom prst="leftArrow">
            <a:avLst>
              <a:gd fmla="val 10799" name="adj1"/>
              <a:gd fmla="val 50000" name="adj2"/>
            </a:avLst>
          </a:prstGeom>
          <a:solidFill>
            <a:schemeClr val="accent1"/>
          </a:solidFill>
          <a:ln cap="flat"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098" name="Shape 1098"/>
          <p:cNvSpPr txBox="1"/>
          <p:nvPr/>
        </p:nvSpPr>
        <p:spPr>
          <a:xfrm>
            <a:off x="5638800" y="3733800"/>
            <a:ext cx="2057400" cy="1066799"/>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dk2"/>
              </a:buClr>
              <a:buSzPct val="25000"/>
              <a:buFont typeface="Arial"/>
              <a:buNone/>
            </a:pPr>
            <a:r>
              <a:rPr b="0" i="0" lang="en-US" sz="3200" u="none">
                <a:solidFill>
                  <a:schemeClr val="dk2"/>
                </a:solidFill>
                <a:latin typeface="Arial"/>
                <a:ea typeface="Arial"/>
                <a:cs typeface="Arial"/>
                <a:sym typeface="Arial"/>
              </a:rPr>
              <a:t>8 valence electrons</a:t>
            </a: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3" name="Shape 1103"/>
        <p:cNvGrpSpPr/>
        <p:nvPr/>
      </p:nvGrpSpPr>
      <p:grpSpPr>
        <a:xfrm>
          <a:off x="0" y="0"/>
          <a:ext cx="0" cy="0"/>
          <a:chOff x="0" y="0"/>
          <a:chExt cx="0" cy="0"/>
        </a:xfrm>
      </p:grpSpPr>
      <p:sp>
        <p:nvSpPr>
          <p:cNvPr id="1104" name="Shape 1104"/>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sp>
        <p:nvSpPr>
          <p:cNvPr id="1105" name="Shape 1105"/>
          <p:cNvSpPr txBox="1"/>
          <p:nvPr/>
        </p:nvSpPr>
        <p:spPr>
          <a:xfrm>
            <a:off x="685800" y="1828800"/>
            <a:ext cx="7772400" cy="1447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The fluorine on the left has 8 valence electrons!</a:t>
            </a:r>
          </a:p>
        </p:txBody>
      </p:sp>
      <p:sp>
        <p:nvSpPr>
          <p:cNvPr id="1106" name="Shape 1106"/>
          <p:cNvSpPr txBox="1"/>
          <p:nvPr/>
        </p:nvSpPr>
        <p:spPr>
          <a:xfrm>
            <a:off x="4800600" y="39624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10000" u="none">
                <a:solidFill>
                  <a:schemeClr val="lt1"/>
                </a:solidFill>
                <a:latin typeface="Arial"/>
                <a:ea typeface="Arial"/>
                <a:cs typeface="Arial"/>
                <a:sym typeface="Arial"/>
              </a:rPr>
              <a:t>F</a:t>
            </a:r>
          </a:p>
        </p:txBody>
      </p:sp>
      <p:grpSp>
        <p:nvGrpSpPr>
          <p:cNvPr id="1107" name="Shape 1107"/>
          <p:cNvGrpSpPr/>
          <p:nvPr/>
        </p:nvGrpSpPr>
        <p:grpSpPr>
          <a:xfrm>
            <a:off x="4495800" y="4343400"/>
            <a:ext cx="152399" cy="533399"/>
            <a:chOff x="3048000" y="4648200"/>
            <a:chExt cx="152399" cy="533399"/>
          </a:xfrm>
        </p:grpSpPr>
        <p:sp>
          <p:nvSpPr>
            <p:cNvPr id="1108" name="Shape 1108"/>
            <p:cNvSpPr/>
            <p:nvPr/>
          </p:nvSpPr>
          <p:spPr>
            <a:xfrm>
              <a:off x="3048000" y="4648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09" name="Shape 1109"/>
            <p:cNvSpPr/>
            <p:nvPr/>
          </p:nvSpPr>
          <p:spPr>
            <a:xfrm>
              <a:off x="3048000" y="5029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10" name="Shape 1110"/>
          <p:cNvSpPr/>
          <p:nvPr/>
        </p:nvSpPr>
        <p:spPr>
          <a:xfrm>
            <a:off x="5867400" y="4343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111" name="Shape 1111"/>
          <p:cNvGrpSpPr/>
          <p:nvPr/>
        </p:nvGrpSpPr>
        <p:grpSpPr>
          <a:xfrm>
            <a:off x="4991100" y="3924300"/>
            <a:ext cx="533399" cy="152399"/>
            <a:chOff x="3543300" y="4229100"/>
            <a:chExt cx="533399" cy="152399"/>
          </a:xfrm>
        </p:grpSpPr>
        <p:sp>
          <p:nvSpPr>
            <p:cNvPr id="1112" name="Shape 1112"/>
            <p:cNvSpPr/>
            <p:nvPr/>
          </p:nvSpPr>
          <p:spPr>
            <a:xfrm>
              <a:off x="3924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13" name="Shape 1113"/>
            <p:cNvSpPr/>
            <p:nvPr/>
          </p:nvSpPr>
          <p:spPr>
            <a:xfrm>
              <a:off x="3543300" y="4229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114" name="Shape 1114"/>
          <p:cNvGrpSpPr/>
          <p:nvPr/>
        </p:nvGrpSpPr>
        <p:grpSpPr>
          <a:xfrm>
            <a:off x="5029200" y="5410200"/>
            <a:ext cx="533399" cy="152399"/>
            <a:chOff x="3619500" y="5524500"/>
            <a:chExt cx="533399" cy="152399"/>
          </a:xfrm>
        </p:grpSpPr>
        <p:sp>
          <p:nvSpPr>
            <p:cNvPr id="1115" name="Shape 1115"/>
            <p:cNvSpPr/>
            <p:nvPr/>
          </p:nvSpPr>
          <p:spPr>
            <a:xfrm>
              <a:off x="4000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16" name="Shape 1116"/>
            <p:cNvSpPr/>
            <p:nvPr/>
          </p:nvSpPr>
          <p:spPr>
            <a:xfrm>
              <a:off x="36195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17" name="Shape 1117"/>
          <p:cNvSpPr txBox="1"/>
          <p:nvPr/>
        </p:nvSpPr>
        <p:spPr>
          <a:xfrm>
            <a:off x="6096000" y="3962400"/>
            <a:ext cx="990599" cy="1616074"/>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2"/>
              </a:buClr>
              <a:buSzPct val="25000"/>
              <a:buFont typeface="Arial"/>
              <a:buNone/>
            </a:pPr>
            <a:r>
              <a:rPr b="0" i="0" lang="en-US" sz="10000" u="none">
                <a:solidFill>
                  <a:schemeClr val="lt2"/>
                </a:solidFill>
                <a:latin typeface="Arial"/>
                <a:ea typeface="Arial"/>
                <a:cs typeface="Arial"/>
                <a:sym typeface="Arial"/>
              </a:rPr>
              <a:t>F</a:t>
            </a:r>
          </a:p>
        </p:txBody>
      </p:sp>
      <p:grpSp>
        <p:nvGrpSpPr>
          <p:cNvPr id="1118" name="Shape 1118"/>
          <p:cNvGrpSpPr/>
          <p:nvPr/>
        </p:nvGrpSpPr>
        <p:grpSpPr>
          <a:xfrm>
            <a:off x="7239000" y="4343400"/>
            <a:ext cx="152399" cy="533399"/>
            <a:chOff x="5791200" y="4648200"/>
            <a:chExt cx="152399" cy="533399"/>
          </a:xfrm>
        </p:grpSpPr>
        <p:sp>
          <p:nvSpPr>
            <p:cNvPr id="1119" name="Shape 1119"/>
            <p:cNvSpPr/>
            <p:nvPr/>
          </p:nvSpPr>
          <p:spPr>
            <a:xfrm>
              <a:off x="5791200" y="46482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20" name="Shape 1120"/>
            <p:cNvSpPr/>
            <p:nvPr/>
          </p:nvSpPr>
          <p:spPr>
            <a:xfrm>
              <a:off x="5791200" y="50292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21" name="Shape 1121"/>
          <p:cNvSpPr/>
          <p:nvPr/>
        </p:nvSpPr>
        <p:spPr>
          <a:xfrm>
            <a:off x="5867400" y="4876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122" name="Shape 1122"/>
          <p:cNvGrpSpPr/>
          <p:nvPr/>
        </p:nvGrpSpPr>
        <p:grpSpPr>
          <a:xfrm>
            <a:off x="6286500" y="3924300"/>
            <a:ext cx="533399" cy="152399"/>
            <a:chOff x="4838700" y="4229100"/>
            <a:chExt cx="533399" cy="152399"/>
          </a:xfrm>
        </p:grpSpPr>
        <p:sp>
          <p:nvSpPr>
            <p:cNvPr id="1123" name="Shape 1123"/>
            <p:cNvSpPr/>
            <p:nvPr/>
          </p:nvSpPr>
          <p:spPr>
            <a:xfrm>
              <a:off x="5219700" y="42291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24" name="Shape 1124"/>
            <p:cNvSpPr/>
            <p:nvPr/>
          </p:nvSpPr>
          <p:spPr>
            <a:xfrm>
              <a:off x="4838700" y="42291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125" name="Shape 1125"/>
          <p:cNvGrpSpPr/>
          <p:nvPr/>
        </p:nvGrpSpPr>
        <p:grpSpPr>
          <a:xfrm>
            <a:off x="6324600" y="5410200"/>
            <a:ext cx="533399" cy="152399"/>
            <a:chOff x="4914900" y="5524500"/>
            <a:chExt cx="533399" cy="152399"/>
          </a:xfrm>
        </p:grpSpPr>
        <p:sp>
          <p:nvSpPr>
            <p:cNvPr id="1126" name="Shape 1126"/>
            <p:cNvSpPr/>
            <p:nvPr/>
          </p:nvSpPr>
          <p:spPr>
            <a:xfrm>
              <a:off x="5295900" y="55245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27" name="Shape 1127"/>
            <p:cNvSpPr/>
            <p:nvPr/>
          </p:nvSpPr>
          <p:spPr>
            <a:xfrm>
              <a:off x="4914900" y="55245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28" name="Shape 1128"/>
          <p:cNvSpPr/>
          <p:nvPr/>
        </p:nvSpPr>
        <p:spPr>
          <a:xfrm>
            <a:off x="1606550" y="3587750"/>
            <a:ext cx="2882899" cy="2120899"/>
          </a:xfrm>
          <a:prstGeom prst="rightArrow">
            <a:avLst>
              <a:gd fmla="val 10799" name="adj1"/>
              <a:gd fmla="val 50000" name="adj2"/>
            </a:avLst>
          </a:prstGeom>
          <a:solidFill>
            <a:schemeClr val="accent1"/>
          </a:solidFill>
          <a:ln cap="flat"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29" name="Shape 1129"/>
          <p:cNvSpPr txBox="1"/>
          <p:nvPr/>
        </p:nvSpPr>
        <p:spPr>
          <a:xfrm>
            <a:off x="1828800" y="4114800"/>
            <a:ext cx="2057400" cy="1066799"/>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dk2"/>
              </a:buClr>
              <a:buSzPct val="25000"/>
              <a:buFont typeface="Arial"/>
              <a:buNone/>
            </a:pPr>
            <a:r>
              <a:rPr b="0" i="0" lang="en-US" sz="3200" u="none">
                <a:solidFill>
                  <a:schemeClr val="dk2"/>
                </a:solidFill>
                <a:latin typeface="Arial"/>
                <a:ea typeface="Arial"/>
                <a:cs typeface="Arial"/>
                <a:sym typeface="Arial"/>
              </a:rPr>
              <a:t>8 valence electrons</a:t>
            </a:r>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4" name="Shape 1134"/>
        <p:cNvGrpSpPr/>
        <p:nvPr/>
      </p:nvGrpSpPr>
      <p:grpSpPr>
        <a:xfrm>
          <a:off x="0" y="0"/>
          <a:ext cx="0" cy="0"/>
          <a:chOff x="0" y="0"/>
          <a:chExt cx="0" cy="0"/>
        </a:xfrm>
      </p:grpSpPr>
      <p:sp>
        <p:nvSpPr>
          <p:cNvPr id="1135" name="Shape 1135"/>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Covalent Bonding</a:t>
            </a:r>
          </a:p>
        </p:txBody>
      </p:sp>
      <p:pic>
        <p:nvPicPr>
          <p:cNvPr descr="covalent-bond-formation" id="1136" name="Shape 1136"/>
          <p:cNvPicPr preferRelativeResize="0"/>
          <p:nvPr/>
        </p:nvPicPr>
        <p:blipFill rotWithShape="1">
          <a:blip r:embed="rId3">
            <a:alphaModFix/>
          </a:blip>
          <a:srcRect b="0" l="0" r="0" t="0"/>
          <a:stretch/>
        </p:blipFill>
        <p:spPr>
          <a:xfrm>
            <a:off x="2057400" y="1828800"/>
            <a:ext cx="5053012" cy="4105275"/>
          </a:xfrm>
          <a:prstGeom prst="rect">
            <a:avLst/>
          </a:prstGeom>
          <a:noFill/>
          <a:ln>
            <a:noFill/>
          </a:ln>
        </p:spPr>
      </p:pic>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1" name="Shape 1141"/>
        <p:cNvGrpSpPr/>
        <p:nvPr/>
      </p:nvGrpSpPr>
      <p:grpSpPr>
        <a:xfrm>
          <a:off x="0" y="0"/>
          <a:ext cx="0" cy="0"/>
          <a:chOff x="0" y="0"/>
          <a:chExt cx="0" cy="0"/>
        </a:xfrm>
      </p:grpSpPr>
      <p:sp>
        <p:nvSpPr>
          <p:cNvPr id="1142" name="Shape 1142"/>
          <p:cNvSpPr txBox="1"/>
          <p:nvPr>
            <p:ph type="title"/>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Water</a:t>
            </a:r>
          </a:p>
        </p:txBody>
      </p:sp>
      <p:grpSp>
        <p:nvGrpSpPr>
          <p:cNvPr id="1143" name="Shape 1143"/>
          <p:cNvGrpSpPr/>
          <p:nvPr/>
        </p:nvGrpSpPr>
        <p:grpSpPr>
          <a:xfrm>
            <a:off x="1066800" y="2438400"/>
            <a:ext cx="1219199" cy="1555750"/>
            <a:chOff x="1143000" y="1524000"/>
            <a:chExt cx="1219199" cy="1555750"/>
          </a:xfrm>
        </p:grpSpPr>
        <p:sp>
          <p:nvSpPr>
            <p:cNvPr id="1144" name="Shape 1144"/>
            <p:cNvSpPr txBox="1"/>
            <p:nvPr/>
          </p:nvSpPr>
          <p:spPr>
            <a:xfrm>
              <a:off x="1143000" y="1524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H</a:t>
              </a:r>
            </a:p>
          </p:txBody>
        </p:sp>
        <p:sp>
          <p:nvSpPr>
            <p:cNvPr id="1145" name="Shape 1145"/>
            <p:cNvSpPr/>
            <p:nvPr/>
          </p:nvSpPr>
          <p:spPr>
            <a:xfrm>
              <a:off x="2209800" y="19050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46" name="Shape 1146"/>
          <p:cNvSpPr txBox="1"/>
          <p:nvPr>
            <p:ph idx="1" type="body"/>
          </p:nvPr>
        </p:nvSpPr>
        <p:spPr>
          <a:xfrm>
            <a:off x="2590800" y="2209800"/>
            <a:ext cx="5943599" cy="2286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Each hydrogen has 1 valence electron.</a:t>
            </a:r>
          </a:p>
          <a:p>
            <a:pPr indent="-342900" lvl="0" marL="3429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Each hydrogen wants 1 more.		</a:t>
            </a:r>
          </a:p>
        </p:txBody>
      </p:sp>
    </p:spTree>
  </p:cSld>
  <p:clrMapOvr>
    <a:masterClrMapping/>
  </p:clrMapOvr>
  <p:transition spd="slow">
    <p:fade/>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1" name="Shape 1151"/>
        <p:cNvGrpSpPr/>
        <p:nvPr/>
      </p:nvGrpSpPr>
      <p:grpSpPr>
        <a:xfrm>
          <a:off x="0" y="0"/>
          <a:ext cx="0" cy="0"/>
          <a:chOff x="0" y="0"/>
          <a:chExt cx="0" cy="0"/>
        </a:xfrm>
      </p:grpSpPr>
      <p:sp>
        <p:nvSpPr>
          <p:cNvPr id="1152" name="Shape 1152"/>
          <p:cNvSpPr txBox="1"/>
          <p:nvPr>
            <p:ph type="title"/>
          </p:nvPr>
        </p:nvSpPr>
        <p:spPr>
          <a:xfrm>
            <a:off x="685800" y="8382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Water</a:t>
            </a:r>
          </a:p>
        </p:txBody>
      </p:sp>
      <p:grpSp>
        <p:nvGrpSpPr>
          <p:cNvPr id="1153" name="Shape 1153"/>
          <p:cNvGrpSpPr/>
          <p:nvPr/>
        </p:nvGrpSpPr>
        <p:grpSpPr>
          <a:xfrm>
            <a:off x="990600" y="2400300"/>
            <a:ext cx="1447799" cy="1593850"/>
            <a:chOff x="990600" y="4000500"/>
            <a:chExt cx="1447799" cy="1593850"/>
          </a:xfrm>
        </p:grpSpPr>
        <p:sp>
          <p:nvSpPr>
            <p:cNvPr id="1154" name="Shape 1154"/>
            <p:cNvSpPr txBox="1"/>
            <p:nvPr/>
          </p:nvSpPr>
          <p:spPr>
            <a:xfrm>
              <a:off x="1143000" y="40386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155" name="Shape 1155"/>
            <p:cNvGrpSpPr/>
            <p:nvPr/>
          </p:nvGrpSpPr>
          <p:grpSpPr>
            <a:xfrm>
              <a:off x="2286000" y="4419600"/>
              <a:ext cx="152399" cy="533399"/>
              <a:chOff x="2286000" y="4419600"/>
              <a:chExt cx="152399" cy="533399"/>
            </a:xfrm>
          </p:grpSpPr>
          <p:sp>
            <p:nvSpPr>
              <p:cNvPr id="1156" name="Shape 1156"/>
              <p:cNvSpPr/>
              <p:nvPr/>
            </p:nvSpPr>
            <p:spPr>
              <a:xfrm>
                <a:off x="2286000" y="4419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57" name="Shape 1157"/>
              <p:cNvSpPr/>
              <p:nvPr/>
            </p:nvSpPr>
            <p:spPr>
              <a:xfrm>
                <a:off x="2286000" y="4800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158" name="Shape 1158"/>
            <p:cNvGrpSpPr/>
            <p:nvPr/>
          </p:nvGrpSpPr>
          <p:grpSpPr>
            <a:xfrm>
              <a:off x="1409700" y="4000500"/>
              <a:ext cx="533399" cy="152399"/>
              <a:chOff x="1409700" y="4000500"/>
              <a:chExt cx="533399" cy="152399"/>
            </a:xfrm>
          </p:grpSpPr>
          <p:sp>
            <p:nvSpPr>
              <p:cNvPr id="1159" name="Shape 1159"/>
              <p:cNvSpPr/>
              <p:nvPr/>
            </p:nvSpPr>
            <p:spPr>
              <a:xfrm>
                <a:off x="1790700" y="4000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60" name="Shape 1160"/>
              <p:cNvSpPr/>
              <p:nvPr/>
            </p:nvSpPr>
            <p:spPr>
              <a:xfrm>
                <a:off x="1409700" y="4000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61" name="Shape 1161"/>
            <p:cNvSpPr/>
            <p:nvPr/>
          </p:nvSpPr>
          <p:spPr>
            <a:xfrm>
              <a:off x="990600" y="4343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62" name="Shape 1162"/>
            <p:cNvSpPr/>
            <p:nvPr/>
          </p:nvSpPr>
          <p:spPr>
            <a:xfrm>
              <a:off x="1409700" y="5372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63" name="Shape 1163"/>
          <p:cNvSpPr txBox="1"/>
          <p:nvPr>
            <p:ph idx="1" type="body"/>
          </p:nvPr>
        </p:nvSpPr>
        <p:spPr>
          <a:xfrm>
            <a:off x="2743200" y="2362200"/>
            <a:ext cx="5257799" cy="1981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The oxygen has 6 valence electrons.</a:t>
            </a:r>
          </a:p>
          <a:p>
            <a:pPr indent="-342900" lvl="0" marL="3429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The oxygen wants 2 more.</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685800" y="609600"/>
            <a:ext cx="7772400" cy="1431924"/>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 Configurations        for Representative Metals</a:t>
            </a:r>
          </a:p>
        </p:txBody>
      </p:sp>
      <p:sp>
        <p:nvSpPr>
          <p:cNvPr id="275" name="Shape 275"/>
          <p:cNvSpPr txBox="1"/>
          <p:nvPr>
            <p:ph idx="1" type="body"/>
          </p:nvPr>
        </p:nvSpPr>
        <p:spPr>
          <a:xfrm>
            <a:off x="609600" y="2209800"/>
            <a:ext cx="7924799" cy="26669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EXAMPLE: Sodium</a:t>
            </a:r>
          </a:p>
        </p:txBody>
      </p:sp>
      <p:sp>
        <p:nvSpPr>
          <p:cNvPr id="276" name="Shape 276"/>
          <p:cNvSpPr txBox="1"/>
          <p:nvPr/>
        </p:nvSpPr>
        <p:spPr>
          <a:xfrm>
            <a:off x="609600" y="3048000"/>
            <a:ext cx="4876799" cy="762000"/>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Na</a:t>
            </a:r>
            <a:r>
              <a:rPr b="0" i="0" lang="en-US" sz="4000" u="none">
                <a:solidFill>
                  <a:schemeClr val="lt1"/>
                </a:solidFill>
                <a:latin typeface="Arial"/>
                <a:ea typeface="Arial"/>
                <a:cs typeface="Arial"/>
                <a:sym typeface="Arial"/>
              </a:rPr>
              <a:t> </a:t>
            </a:r>
            <a:r>
              <a:rPr b="0" i="0" lang="en-US" sz="3200" u="none">
                <a:solidFill>
                  <a:schemeClr val="lt1"/>
                </a:solidFill>
                <a:latin typeface="Arial"/>
                <a:ea typeface="Arial"/>
                <a:cs typeface="Arial"/>
                <a:sym typeface="Arial"/>
              </a:rPr>
              <a:t>1s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a:t>
            </a:r>
            <a:r>
              <a:rPr b="0" i="0" lang="en-US" sz="3200" u="none">
                <a:solidFill>
                  <a:schemeClr val="lt2"/>
                </a:solidFill>
                <a:latin typeface="Arial"/>
                <a:ea typeface="Arial"/>
                <a:cs typeface="Arial"/>
                <a:sym typeface="Arial"/>
              </a:rPr>
              <a:t>3s</a:t>
            </a:r>
            <a:r>
              <a:rPr b="0" baseline="30000" i="0" lang="en-US" sz="4000" u="none">
                <a:solidFill>
                  <a:schemeClr val="lt2"/>
                </a:solidFill>
                <a:latin typeface="Arial"/>
                <a:ea typeface="Arial"/>
                <a:cs typeface="Arial"/>
                <a:sym typeface="Arial"/>
              </a:rPr>
              <a:t>1</a:t>
            </a:r>
          </a:p>
        </p:txBody>
      </p:sp>
      <p:sp>
        <p:nvSpPr>
          <p:cNvPr id="277" name="Shape 277"/>
          <p:cNvSpPr txBox="1"/>
          <p:nvPr/>
        </p:nvSpPr>
        <p:spPr>
          <a:xfrm>
            <a:off x="609600" y="3886200"/>
            <a:ext cx="7924799" cy="1219199"/>
          </a:xfrm>
          <a:prstGeom prst="rect">
            <a:avLst/>
          </a:prstGeom>
          <a:noFill/>
          <a:ln>
            <a:noFill/>
          </a:ln>
        </p:spPr>
        <p:txBody>
          <a:bodyPr anchorCtr="0" anchor="t" bIns="46025" lIns="92075" rIns="92075" tIns="46025">
            <a:noAutofit/>
          </a:bodyPr>
          <a:lstStyle/>
          <a:p>
            <a:pPr indent="-342900" lvl="0" marL="342900" marR="0" rtl="0" algn="l">
              <a:lnSpc>
                <a:spcPct val="9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The electron that is removed comes from the highest energy level.</a:t>
            </a:r>
          </a:p>
        </p:txBody>
      </p:sp>
      <p:sp>
        <p:nvSpPr>
          <p:cNvPr id="278" name="Shape 278"/>
          <p:cNvSpPr txBox="1"/>
          <p:nvPr/>
        </p:nvSpPr>
        <p:spPr>
          <a:xfrm>
            <a:off x="609600" y="2971800"/>
            <a:ext cx="7848599" cy="685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Na 1s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a:t>
            </a:r>
            <a:r>
              <a:rPr b="0" i="0" lang="en-US" sz="3200" u="none">
                <a:solidFill>
                  <a:schemeClr val="lt1"/>
                </a:solidFill>
                <a:latin typeface="Arial"/>
                <a:ea typeface="Arial"/>
                <a:cs typeface="Arial"/>
                <a:sym typeface="Arial"/>
              </a:rPr>
              <a:t>3s</a:t>
            </a:r>
            <a:r>
              <a:rPr b="0" baseline="30000" i="0" lang="en-US" sz="4000" u="none">
                <a:solidFill>
                  <a:schemeClr val="lt1"/>
                </a:solidFill>
                <a:latin typeface="Arial"/>
                <a:ea typeface="Arial"/>
                <a:cs typeface="Arial"/>
                <a:sym typeface="Arial"/>
              </a:rPr>
              <a:t>1</a:t>
            </a:r>
          </a:p>
        </p:txBody>
      </p:sp>
      <p:sp>
        <p:nvSpPr>
          <p:cNvPr id="279" name="Shape 279"/>
          <p:cNvSpPr txBox="1"/>
          <p:nvPr/>
        </p:nvSpPr>
        <p:spPr>
          <a:xfrm>
            <a:off x="685800" y="5257800"/>
            <a:ext cx="8153399" cy="762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93750"/>
              <a:buFont typeface="Arial"/>
              <a:buChar char="●"/>
            </a:pPr>
            <a:r>
              <a:rPr b="0" i="0" lang="en-US" sz="3200" u="none">
                <a:solidFill>
                  <a:schemeClr val="lt1"/>
                </a:solidFill>
                <a:latin typeface="Arial"/>
                <a:ea typeface="Arial"/>
                <a:cs typeface="Arial"/>
                <a:sym typeface="Arial"/>
              </a:rPr>
              <a:t>Na</a:t>
            </a:r>
            <a:r>
              <a:rPr b="0" baseline="30000" i="0" lang="en-US" sz="4000" u="none">
                <a:solidFill>
                  <a:schemeClr val="lt1"/>
                </a:solidFill>
                <a:latin typeface="Arial"/>
                <a:ea typeface="Arial"/>
                <a:cs typeface="Arial"/>
                <a:sym typeface="Arial"/>
              </a:rPr>
              <a:t>+</a:t>
            </a:r>
            <a:r>
              <a:rPr b="0" i="0" lang="en-US" sz="3200" u="none">
                <a:solidFill>
                  <a:schemeClr val="lt1"/>
                </a:solidFill>
                <a:latin typeface="Arial"/>
                <a:ea typeface="Arial"/>
                <a:cs typeface="Arial"/>
                <a:sym typeface="Arial"/>
              </a:rPr>
              <a:t> 1s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2s</a:t>
            </a:r>
            <a:r>
              <a:rPr b="0" baseline="30000" i="0" lang="en-US" sz="4000" u="none">
                <a:solidFill>
                  <a:schemeClr val="lt1"/>
                </a:solidFill>
                <a:latin typeface="Arial"/>
                <a:ea typeface="Arial"/>
                <a:cs typeface="Arial"/>
                <a:sym typeface="Arial"/>
              </a:rPr>
              <a:t>2</a:t>
            </a:r>
            <a:r>
              <a:rPr b="0" i="0" lang="en-US" sz="3200" u="none">
                <a:solidFill>
                  <a:schemeClr val="lt1"/>
                </a:solidFill>
                <a:latin typeface="Arial"/>
                <a:ea typeface="Arial"/>
                <a:cs typeface="Arial"/>
                <a:sym typeface="Arial"/>
              </a:rPr>
              <a:t>2p</a:t>
            </a:r>
            <a:r>
              <a:rPr b="0" baseline="30000" i="0" lang="en-US" sz="4000" u="none">
                <a:solidFill>
                  <a:schemeClr val="lt1"/>
                </a:solidFill>
                <a:latin typeface="Arial"/>
                <a:ea typeface="Arial"/>
                <a:cs typeface="Arial"/>
                <a:sym typeface="Arial"/>
              </a:rPr>
              <a:t>6 </a:t>
            </a:r>
            <a:r>
              <a:rPr b="0" i="0" lang="en-US" sz="3200" u="none">
                <a:solidFill>
                  <a:schemeClr val="lt1"/>
                </a:solidFill>
                <a:latin typeface="Arial"/>
                <a:ea typeface="Arial"/>
                <a:cs typeface="Arial"/>
                <a:sym typeface="Arial"/>
              </a:rPr>
              <a:t>- noble gas configuration</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0"/>
                                  </p:stCondLst>
                                  <p:childTnLst>
                                    <p:animEffect filter="fade" transition="out">
                                      <p:cBhvr>
                                        <p:cTn dur="2000"/>
                                        <p:tgtEl>
                                          <p:spTgt spid="278"/>
                                        </p:tgtEl>
                                      </p:cBhvr>
                                    </p:animEffect>
                                    <p:set>
                                      <p:cBhvr>
                                        <p:cTn dur="1" fill="hold">
                                          <p:stCondLst>
                                            <p:cond delay="2000"/>
                                          </p:stCondLst>
                                        </p:cTn>
                                        <p:tgtEl>
                                          <p:spTgt spid="27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8" name="Shape 1168"/>
        <p:cNvGrpSpPr/>
        <p:nvPr/>
      </p:nvGrpSpPr>
      <p:grpSpPr>
        <a:xfrm>
          <a:off x="0" y="0"/>
          <a:ext cx="0" cy="0"/>
          <a:chOff x="0" y="0"/>
          <a:chExt cx="0" cy="0"/>
        </a:xfrm>
      </p:grpSpPr>
      <p:sp>
        <p:nvSpPr>
          <p:cNvPr id="1169" name="Shape 1169"/>
          <p:cNvSpPr txBox="1"/>
          <p:nvPr>
            <p:ph type="title"/>
          </p:nvPr>
        </p:nvSpPr>
        <p:spPr>
          <a:xfrm>
            <a:off x="685800" y="6858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Water</a:t>
            </a:r>
          </a:p>
        </p:txBody>
      </p:sp>
      <p:sp>
        <p:nvSpPr>
          <p:cNvPr id="1170" name="Shape 1170"/>
          <p:cNvSpPr txBox="1"/>
          <p:nvPr>
            <p:ph idx="1" type="body"/>
          </p:nvPr>
        </p:nvSpPr>
        <p:spPr>
          <a:xfrm>
            <a:off x="685800" y="1600200"/>
            <a:ext cx="7848599" cy="2286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Hydrogen and oxygen share to make each other happy.</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first hydrogen is happy, but the oxygen still wants one more electron.</a:t>
            </a:r>
          </a:p>
        </p:txBody>
      </p:sp>
      <p:sp>
        <p:nvSpPr>
          <p:cNvPr id="1171" name="Shape 1171"/>
          <p:cNvSpPr txBox="1"/>
          <p:nvPr/>
        </p:nvSpPr>
        <p:spPr>
          <a:xfrm>
            <a:off x="2971800" y="4114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H</a:t>
            </a:r>
          </a:p>
        </p:txBody>
      </p:sp>
      <p:sp>
        <p:nvSpPr>
          <p:cNvPr id="1172" name="Shape 1172"/>
          <p:cNvSpPr/>
          <p:nvPr/>
        </p:nvSpPr>
        <p:spPr>
          <a:xfrm>
            <a:off x="4038600" y="48768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173" name="Shape 1173"/>
          <p:cNvGrpSpPr/>
          <p:nvPr/>
        </p:nvGrpSpPr>
        <p:grpSpPr>
          <a:xfrm>
            <a:off x="4038600" y="4076700"/>
            <a:ext cx="1447799" cy="1593850"/>
            <a:chOff x="4038600" y="3162300"/>
            <a:chExt cx="1447799" cy="1593850"/>
          </a:xfrm>
        </p:grpSpPr>
        <p:sp>
          <p:nvSpPr>
            <p:cNvPr id="1174" name="Shape 1174"/>
            <p:cNvSpPr txBox="1"/>
            <p:nvPr/>
          </p:nvSpPr>
          <p:spPr>
            <a:xfrm>
              <a:off x="4191000" y="32004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175" name="Shape 1175"/>
            <p:cNvGrpSpPr/>
            <p:nvPr/>
          </p:nvGrpSpPr>
          <p:grpSpPr>
            <a:xfrm>
              <a:off x="5334000" y="3581400"/>
              <a:ext cx="152399" cy="533399"/>
              <a:chOff x="5334000" y="3581400"/>
              <a:chExt cx="152399" cy="533399"/>
            </a:xfrm>
          </p:grpSpPr>
          <p:sp>
            <p:nvSpPr>
              <p:cNvPr id="1176" name="Shape 1176"/>
              <p:cNvSpPr/>
              <p:nvPr/>
            </p:nvSpPr>
            <p:spPr>
              <a:xfrm>
                <a:off x="5334000" y="3581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77" name="Shape 1177"/>
              <p:cNvSpPr/>
              <p:nvPr/>
            </p:nvSpPr>
            <p:spPr>
              <a:xfrm>
                <a:off x="5334000" y="3962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178" name="Shape 1178"/>
            <p:cNvGrpSpPr/>
            <p:nvPr/>
          </p:nvGrpSpPr>
          <p:grpSpPr>
            <a:xfrm>
              <a:off x="4457700" y="3162300"/>
              <a:ext cx="533399" cy="152399"/>
              <a:chOff x="4457700" y="3162300"/>
              <a:chExt cx="533399" cy="152399"/>
            </a:xfrm>
          </p:grpSpPr>
          <p:sp>
            <p:nvSpPr>
              <p:cNvPr id="1179" name="Shape 1179"/>
              <p:cNvSpPr/>
              <p:nvPr/>
            </p:nvSpPr>
            <p:spPr>
              <a:xfrm>
                <a:off x="4838700" y="3162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80" name="Shape 1180"/>
              <p:cNvSpPr/>
              <p:nvPr/>
            </p:nvSpPr>
            <p:spPr>
              <a:xfrm>
                <a:off x="4457700" y="3162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81" name="Shape 1181"/>
            <p:cNvSpPr/>
            <p:nvPr/>
          </p:nvSpPr>
          <p:spPr>
            <a:xfrm>
              <a:off x="40386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82" name="Shape 1182"/>
            <p:cNvSpPr/>
            <p:nvPr/>
          </p:nvSpPr>
          <p:spPr>
            <a:xfrm>
              <a:off x="4457700" y="4533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6" name="Shape 1186"/>
        <p:cNvGrpSpPr/>
        <p:nvPr/>
      </p:nvGrpSpPr>
      <p:grpSpPr>
        <a:xfrm>
          <a:off x="0" y="0"/>
          <a:ext cx="0" cy="0"/>
          <a:chOff x="0" y="0"/>
          <a:chExt cx="0" cy="0"/>
        </a:xfrm>
      </p:grpSpPr>
      <p:sp>
        <p:nvSpPr>
          <p:cNvPr id="1187" name="Shape 1187"/>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Water</a:t>
            </a:r>
          </a:p>
        </p:txBody>
      </p:sp>
      <p:sp>
        <p:nvSpPr>
          <p:cNvPr id="1188" name="Shape 1188"/>
          <p:cNvSpPr txBox="1"/>
          <p:nvPr>
            <p:ph idx="1" type="body"/>
          </p:nvPr>
        </p:nvSpPr>
        <p:spPr>
          <a:xfrm>
            <a:off x="685800" y="1676400"/>
            <a:ext cx="7772400" cy="19303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second hydrogen attaches.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Every atom has full energy levels.</a:t>
            </a:r>
          </a:p>
        </p:txBody>
      </p:sp>
      <p:sp>
        <p:nvSpPr>
          <p:cNvPr id="1189" name="Shape 1189"/>
          <p:cNvSpPr txBox="1"/>
          <p:nvPr/>
        </p:nvSpPr>
        <p:spPr>
          <a:xfrm>
            <a:off x="2971800" y="32004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H</a:t>
            </a:r>
          </a:p>
        </p:txBody>
      </p:sp>
      <p:sp>
        <p:nvSpPr>
          <p:cNvPr id="1190" name="Shape 1190"/>
          <p:cNvSpPr/>
          <p:nvPr/>
        </p:nvSpPr>
        <p:spPr>
          <a:xfrm>
            <a:off x="4038600" y="39624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191" name="Shape 1191"/>
          <p:cNvGrpSpPr/>
          <p:nvPr/>
        </p:nvGrpSpPr>
        <p:grpSpPr>
          <a:xfrm>
            <a:off x="4038600" y="3162300"/>
            <a:ext cx="1447799" cy="1593850"/>
            <a:chOff x="4038600" y="3162300"/>
            <a:chExt cx="1447799" cy="1593850"/>
          </a:xfrm>
        </p:grpSpPr>
        <p:sp>
          <p:nvSpPr>
            <p:cNvPr id="1192" name="Shape 1192"/>
            <p:cNvSpPr txBox="1"/>
            <p:nvPr/>
          </p:nvSpPr>
          <p:spPr>
            <a:xfrm>
              <a:off x="4191000" y="32004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193" name="Shape 1193"/>
            <p:cNvGrpSpPr/>
            <p:nvPr/>
          </p:nvGrpSpPr>
          <p:grpSpPr>
            <a:xfrm>
              <a:off x="5334000" y="3581400"/>
              <a:ext cx="152399" cy="533399"/>
              <a:chOff x="5334000" y="3581400"/>
              <a:chExt cx="152399" cy="533399"/>
            </a:xfrm>
          </p:grpSpPr>
          <p:sp>
            <p:nvSpPr>
              <p:cNvPr id="1194" name="Shape 1194"/>
              <p:cNvSpPr/>
              <p:nvPr/>
            </p:nvSpPr>
            <p:spPr>
              <a:xfrm>
                <a:off x="5334000" y="3581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95" name="Shape 1195"/>
              <p:cNvSpPr/>
              <p:nvPr/>
            </p:nvSpPr>
            <p:spPr>
              <a:xfrm>
                <a:off x="5334000" y="3962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196" name="Shape 1196"/>
            <p:cNvGrpSpPr/>
            <p:nvPr/>
          </p:nvGrpSpPr>
          <p:grpSpPr>
            <a:xfrm>
              <a:off x="4457700" y="3162300"/>
              <a:ext cx="533399" cy="152399"/>
              <a:chOff x="4457700" y="3162300"/>
              <a:chExt cx="533399" cy="152399"/>
            </a:xfrm>
          </p:grpSpPr>
          <p:sp>
            <p:nvSpPr>
              <p:cNvPr id="1197" name="Shape 1197"/>
              <p:cNvSpPr/>
              <p:nvPr/>
            </p:nvSpPr>
            <p:spPr>
              <a:xfrm>
                <a:off x="4838700" y="3162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198" name="Shape 1198"/>
              <p:cNvSpPr/>
              <p:nvPr/>
            </p:nvSpPr>
            <p:spPr>
              <a:xfrm>
                <a:off x="4457700" y="3162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199" name="Shape 1199"/>
            <p:cNvSpPr/>
            <p:nvPr/>
          </p:nvSpPr>
          <p:spPr>
            <a:xfrm>
              <a:off x="4038600" y="35052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200" name="Shape 1200"/>
            <p:cNvSpPr/>
            <p:nvPr/>
          </p:nvSpPr>
          <p:spPr>
            <a:xfrm>
              <a:off x="4457700" y="4533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201" name="Shape 1201"/>
          <p:cNvSpPr txBox="1"/>
          <p:nvPr/>
        </p:nvSpPr>
        <p:spPr>
          <a:xfrm>
            <a:off x="4267200" y="4572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H</a:t>
            </a:r>
          </a:p>
        </p:txBody>
      </p:sp>
      <p:sp>
        <p:nvSpPr>
          <p:cNvPr id="1202" name="Shape 1202"/>
          <p:cNvSpPr/>
          <p:nvPr/>
        </p:nvSpPr>
        <p:spPr>
          <a:xfrm>
            <a:off x="4876800" y="45720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7" name="Shape 1207"/>
        <p:cNvGrpSpPr/>
        <p:nvPr/>
      </p:nvGrpSpPr>
      <p:grpSpPr>
        <a:xfrm>
          <a:off x="0" y="0"/>
          <a:ext cx="0" cy="0"/>
          <a:chOff x="0" y="0"/>
          <a:chExt cx="0" cy="0"/>
        </a:xfrm>
      </p:grpSpPr>
      <p:sp>
        <p:nvSpPr>
          <p:cNvPr id="1208" name="Shape 1208"/>
          <p:cNvSpPr txBox="1"/>
          <p:nvPr>
            <p:ph idx="4294967295" type="title"/>
          </p:nvPr>
        </p:nvSpPr>
        <p:spPr>
          <a:xfrm>
            <a:off x="685800" y="609600"/>
            <a:ext cx="7772400" cy="1371599"/>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200" u="none" cap="none" strike="noStrike">
                <a:solidFill>
                  <a:schemeClr val="lt2"/>
                </a:solidFill>
                <a:latin typeface="Arial"/>
                <a:ea typeface="Arial"/>
                <a:cs typeface="Arial"/>
                <a:sym typeface="Arial"/>
              </a:rPr>
              <a:t>Properties of Covalent Compounds</a:t>
            </a:r>
          </a:p>
        </p:txBody>
      </p:sp>
      <p:sp>
        <p:nvSpPr>
          <p:cNvPr id="1209" name="Shape 1209"/>
          <p:cNvSpPr txBox="1"/>
          <p:nvPr>
            <p:ph idx="4294967295" type="body"/>
          </p:nvPr>
        </p:nvSpPr>
        <p:spPr>
          <a:xfrm>
            <a:off x="685800" y="2286000"/>
            <a:ext cx="7772400" cy="4038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Most covalent compounds have low melting points and boiling points because the forces between molecules are weak.</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They are poor conductors of electricity, so they are considered </a:t>
            </a:r>
            <a:r>
              <a:rPr b="0" i="0" lang="en-US" sz="3200" u="none" cap="none" strike="noStrike">
                <a:solidFill>
                  <a:schemeClr val="lt2"/>
                </a:solidFill>
                <a:latin typeface="Arial"/>
                <a:ea typeface="Arial"/>
                <a:cs typeface="Arial"/>
                <a:sym typeface="Arial"/>
              </a:rPr>
              <a:t>nonelectrolytes</a:t>
            </a:r>
            <a:r>
              <a:rPr b="0" i="0" lang="en-US" sz="3200" u="none" cap="none" strike="noStrike">
                <a:solidFill>
                  <a:schemeClr val="lt1"/>
                </a:solidFill>
                <a:latin typeface="Arial"/>
                <a:ea typeface="Arial"/>
                <a:cs typeface="Arial"/>
                <a:sym typeface="Arial"/>
              </a:rPr>
              <a:t>.</a:t>
            </a:r>
          </a:p>
        </p:txBody>
      </p:sp>
    </p:spTree>
  </p:cSld>
  <p:clrMapOvr>
    <a:masterClrMapping/>
  </p:clrMapOvr>
  <p:transition spd="slow">
    <p:fade/>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4" name="Shape 1214"/>
        <p:cNvGrpSpPr/>
        <p:nvPr/>
      </p:nvGrpSpPr>
      <p:grpSpPr>
        <a:xfrm>
          <a:off x="0" y="0"/>
          <a:ext cx="0" cy="0"/>
          <a:chOff x="0" y="0"/>
          <a:chExt cx="0" cy="0"/>
        </a:xfrm>
      </p:grpSpPr>
      <p:sp>
        <p:nvSpPr>
          <p:cNvPr id="1215" name="Shape 1215"/>
          <p:cNvSpPr txBox="1"/>
          <p:nvPr>
            <p:ph idx="4294967295" type="title"/>
          </p:nvPr>
        </p:nvSpPr>
        <p:spPr>
          <a:xfrm>
            <a:off x="685800" y="609600"/>
            <a:ext cx="7772400" cy="1371599"/>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200" u="none" cap="none" strike="noStrike">
                <a:solidFill>
                  <a:schemeClr val="lt2"/>
                </a:solidFill>
                <a:latin typeface="Arial"/>
                <a:ea typeface="Arial"/>
                <a:cs typeface="Arial"/>
                <a:sym typeface="Arial"/>
              </a:rPr>
              <a:t>Properties of Covalent Compounds</a:t>
            </a:r>
          </a:p>
        </p:txBody>
      </p:sp>
      <p:sp>
        <p:nvSpPr>
          <p:cNvPr id="1216" name="Shape 1216"/>
          <p:cNvSpPr txBox="1"/>
          <p:nvPr>
            <p:ph idx="4294967295" type="body"/>
          </p:nvPr>
        </p:nvSpPr>
        <p:spPr>
          <a:xfrm>
            <a:off x="685800" y="2286000"/>
            <a:ext cx="7772400" cy="4038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Covalent compounds tend to be gases, liquids or soft solids.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Many are polar in nature.</a:t>
            </a:r>
          </a:p>
        </p:txBody>
      </p:sp>
    </p:spTree>
  </p:cSld>
  <p:clrMapOvr>
    <a:masterClrMapping/>
  </p:clrMapOvr>
  <p:transition spd="slow">
    <p:fade/>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0" name="Shape 1220"/>
        <p:cNvGrpSpPr/>
        <p:nvPr/>
      </p:nvGrpSpPr>
      <p:grpSpPr>
        <a:xfrm>
          <a:off x="0" y="0"/>
          <a:ext cx="0" cy="0"/>
          <a:chOff x="0" y="0"/>
          <a:chExt cx="0" cy="0"/>
        </a:xfrm>
      </p:grpSpPr>
      <p:sp>
        <p:nvSpPr>
          <p:cNvPr id="1221" name="Shape 1221"/>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Electronegativity Difference</a:t>
            </a:r>
          </a:p>
        </p:txBody>
      </p:sp>
      <p:sp>
        <p:nvSpPr>
          <p:cNvPr id="1222" name="Shape 1222"/>
          <p:cNvSpPr txBox="1"/>
          <p:nvPr>
            <p:ph idx="1" type="body"/>
          </p:nvPr>
        </p:nvSpPr>
        <p:spPr>
          <a:xfrm>
            <a:off x="685800" y="1752600"/>
            <a:ext cx="7772400"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electronegativity difference for two elements in a covalent compound is less than 1.7.</a:t>
            </a:r>
          </a:p>
        </p:txBody>
      </p:sp>
      <p:pic>
        <p:nvPicPr>
          <p:cNvPr descr="PT-small-electroneg" id="1223" name="Shape 1223"/>
          <p:cNvPicPr preferRelativeResize="0"/>
          <p:nvPr/>
        </p:nvPicPr>
        <p:blipFill rotWithShape="1">
          <a:blip r:embed="rId3">
            <a:alphaModFix/>
          </a:blip>
          <a:srcRect b="0" l="0" r="0" t="0"/>
          <a:stretch/>
        </p:blipFill>
        <p:spPr>
          <a:xfrm>
            <a:off x="2286000" y="3352800"/>
            <a:ext cx="4419599" cy="3121024"/>
          </a:xfrm>
          <a:prstGeom prst="rect">
            <a:avLst/>
          </a:prstGeom>
          <a:noFill/>
          <a:ln>
            <a:noFill/>
          </a:ln>
        </p:spPr>
      </p:pic>
    </p:spTree>
  </p:cSld>
  <p:clrMapOvr>
    <a:masterClrMapping/>
  </p:clrMapOvr>
  <p:transition spd="slow">
    <p:fad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7" name="Shape 1227"/>
        <p:cNvGrpSpPr/>
        <p:nvPr/>
      </p:nvGrpSpPr>
      <p:grpSpPr>
        <a:xfrm>
          <a:off x="0" y="0"/>
          <a:ext cx="0" cy="0"/>
          <a:chOff x="0" y="0"/>
          <a:chExt cx="0" cy="0"/>
        </a:xfrm>
      </p:grpSpPr>
      <p:sp>
        <p:nvSpPr>
          <p:cNvPr id="1228" name="Shape 1228"/>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Electronegativity Difference</a:t>
            </a:r>
          </a:p>
        </p:txBody>
      </p:sp>
      <p:sp>
        <p:nvSpPr>
          <p:cNvPr id="1229" name="Shape 1229"/>
          <p:cNvSpPr txBox="1"/>
          <p:nvPr>
            <p:ph idx="4294967295" type="body"/>
          </p:nvPr>
        </p:nvSpPr>
        <p:spPr>
          <a:xfrm>
            <a:off x="685800" y="1752600"/>
            <a:ext cx="7772400" cy="1447800"/>
          </a:xfrm>
          <a:prstGeom prst="rect">
            <a:avLst/>
          </a:prstGeom>
          <a:noFill/>
          <a:ln>
            <a:noFill/>
          </a:ln>
        </p:spPr>
        <p:txBody>
          <a:bodyPr anchorCtr="0" anchor="t" bIns="46025" lIns="92075" rIns="92075" tIns="46025">
            <a:noAutofit/>
          </a:bodyPr>
          <a:lstStyle/>
          <a:p>
            <a:pPr indent="-609600" lvl="0" marL="609600" marR="0" rtl="0" algn="l">
              <a:lnSpc>
                <a:spcPct val="90000"/>
              </a:lnSpc>
              <a:spcBef>
                <a:spcPts val="0"/>
              </a:spcBef>
              <a:spcAft>
                <a:spcPts val="0"/>
              </a:spcAft>
              <a:buClr>
                <a:schemeClr val="lt2"/>
              </a:buClr>
              <a:buSzPct val="75000"/>
              <a:buFont typeface="Arial"/>
              <a:buAutoNum type="arabicParenR" startAt="5"/>
            </a:pPr>
            <a:r>
              <a:rPr b="0" i="0" lang="en-US" sz="3200" u="none" cap="none" strike="noStrike">
                <a:solidFill>
                  <a:schemeClr val="lt1"/>
                </a:solidFill>
                <a:latin typeface="Arial"/>
                <a:ea typeface="Arial"/>
                <a:cs typeface="Arial"/>
                <a:sym typeface="Arial"/>
              </a:rPr>
              <a:t>Use electronegativity values to validate that CO</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is predominately covalent.</a:t>
            </a:r>
          </a:p>
        </p:txBody>
      </p:sp>
      <p:pic>
        <p:nvPicPr>
          <p:cNvPr descr="PT-small-electroneg" id="1230" name="Shape 1230"/>
          <p:cNvPicPr preferRelativeResize="0"/>
          <p:nvPr/>
        </p:nvPicPr>
        <p:blipFill rotWithShape="1">
          <a:blip r:embed="rId3">
            <a:alphaModFix/>
          </a:blip>
          <a:srcRect b="0" l="0" r="0" t="0"/>
          <a:stretch/>
        </p:blipFill>
        <p:spPr>
          <a:xfrm>
            <a:off x="838200" y="3276600"/>
            <a:ext cx="4419599" cy="3121024"/>
          </a:xfrm>
          <a:prstGeom prst="rect">
            <a:avLst/>
          </a:prstGeom>
          <a:noFill/>
          <a:ln>
            <a:noFill/>
          </a:ln>
        </p:spPr>
      </p:pic>
      <p:sp>
        <p:nvSpPr>
          <p:cNvPr id="1231" name="Shape 1231"/>
          <p:cNvSpPr txBox="1"/>
          <p:nvPr/>
        </p:nvSpPr>
        <p:spPr>
          <a:xfrm>
            <a:off x="5638800" y="3733800"/>
            <a:ext cx="2819400" cy="2286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3.5 – 2.5 = </a:t>
            </a:r>
            <a:r>
              <a:rPr b="1" i="0" lang="en-US" sz="3200" u="none">
                <a:solidFill>
                  <a:schemeClr val="lt2"/>
                </a:solidFill>
                <a:latin typeface="Arial"/>
                <a:ea typeface="Arial"/>
                <a:cs typeface="Arial"/>
                <a:sym typeface="Arial"/>
              </a:rPr>
              <a:t>1.0</a:t>
            </a:r>
          </a:p>
          <a:p>
            <a:pPr indent="0" lvl="0" marL="0" marR="0" rtl="0" algn="l">
              <a:lnSpc>
                <a:spcPct val="100000"/>
              </a:lnSpc>
              <a:spcBef>
                <a:spcPts val="160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1.0 &lt; 1.7 so CO</a:t>
            </a:r>
            <a:r>
              <a:rPr b="0" baseline="-25000" i="0" lang="en-US" sz="3200" u="none">
                <a:solidFill>
                  <a:schemeClr val="lt2"/>
                </a:solidFill>
                <a:latin typeface="Arial"/>
                <a:ea typeface="Arial"/>
                <a:cs typeface="Arial"/>
                <a:sym typeface="Arial"/>
              </a:rPr>
              <a:t>2</a:t>
            </a:r>
            <a:r>
              <a:rPr b="0" i="0" lang="en-US" sz="3200" u="none">
                <a:solidFill>
                  <a:schemeClr val="lt2"/>
                </a:solidFill>
                <a:latin typeface="Arial"/>
                <a:ea typeface="Arial"/>
                <a:cs typeface="Arial"/>
                <a:sym typeface="Arial"/>
              </a:rPr>
              <a:t> is covalent.</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1"/>
                                        </p:tgtEl>
                                        <p:attrNameLst>
                                          <p:attrName>style.visibility</p:attrName>
                                        </p:attrNameLst>
                                      </p:cBhvr>
                                      <p:to>
                                        <p:strVal val="visible"/>
                                      </p:to>
                                    </p:set>
                                    <p:anim calcmode="lin" valueType="num">
                                      <p:cBhvr additive="base">
                                        <p:cTn dur="500"/>
                                        <p:tgtEl>
                                          <p:spTgt spid="12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5" name="Shape 1235"/>
        <p:cNvGrpSpPr/>
        <p:nvPr/>
      </p:nvGrpSpPr>
      <p:grpSpPr>
        <a:xfrm>
          <a:off x="0" y="0"/>
          <a:ext cx="0" cy="0"/>
          <a:chOff x="0" y="0"/>
          <a:chExt cx="0" cy="0"/>
        </a:xfrm>
      </p:grpSpPr>
      <p:sp>
        <p:nvSpPr>
          <p:cNvPr id="1236" name="Shape 1236"/>
          <p:cNvSpPr txBox="1"/>
          <p:nvPr>
            <p:ph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Question</a:t>
            </a:r>
          </a:p>
        </p:txBody>
      </p:sp>
      <p:sp>
        <p:nvSpPr>
          <p:cNvPr id="1237" name="Shape 1237"/>
          <p:cNvSpPr txBox="1"/>
          <p:nvPr>
            <p:ph idx="1" type="body"/>
          </p:nvPr>
        </p:nvSpPr>
        <p:spPr>
          <a:xfrm>
            <a:off x="685800" y="1676400"/>
            <a:ext cx="7772400" cy="4648199"/>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lt2"/>
              </a:buClr>
              <a:buSzPct val="75000"/>
              <a:buFont typeface="Arial"/>
              <a:buAutoNum type="arabicParenR" startAt="6"/>
            </a:pPr>
            <a:r>
              <a:rPr b="0" i="0" lang="en-US" sz="3200" u="none" cap="none" strike="noStrike">
                <a:solidFill>
                  <a:schemeClr val="lt1"/>
                </a:solidFill>
                <a:latin typeface="Arial"/>
                <a:ea typeface="Arial"/>
                <a:cs typeface="Arial"/>
                <a:sym typeface="Arial"/>
              </a:rPr>
              <a:t>Do atoms that share a covalent bond have an ionic charge?</a:t>
            </a:r>
          </a:p>
          <a:p>
            <a:pPr indent="-342900" lvl="0" marL="342900" marR="0" rtl="0" algn="l">
              <a:spcBef>
                <a:spcPts val="640"/>
              </a:spcBef>
              <a:spcAft>
                <a:spcPts val="0"/>
              </a:spcAft>
              <a:buClr>
                <a:schemeClr val="accent1"/>
              </a:buClr>
              <a:buSzPct val="75000"/>
              <a:buFont typeface="Arial"/>
              <a:buNone/>
            </a:pPr>
            <a:r>
              <a:t/>
            </a:r>
            <a:endParaRPr b="0" i="0" sz="3200" u="none" cap="none" strike="noStrike">
              <a:solidFill>
                <a:schemeClr val="lt1"/>
              </a:solidFill>
              <a:latin typeface="Arial"/>
              <a:ea typeface="Arial"/>
              <a:cs typeface="Arial"/>
              <a:sym typeface="Arial"/>
            </a:endParaRPr>
          </a:p>
        </p:txBody>
      </p:sp>
      <p:sp>
        <p:nvSpPr>
          <p:cNvPr id="1238" name="Shape 1238"/>
          <p:cNvSpPr txBox="1"/>
          <p:nvPr/>
        </p:nvSpPr>
        <p:spPr>
          <a:xfrm>
            <a:off x="2133600" y="3429000"/>
            <a:ext cx="5486399" cy="1554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3200" u="none">
                <a:solidFill>
                  <a:schemeClr val="lt2"/>
                </a:solidFill>
                <a:latin typeface="Arial"/>
                <a:ea typeface="Arial"/>
                <a:cs typeface="Arial"/>
                <a:sym typeface="Arial"/>
              </a:rPr>
              <a:t>(No, the atoms share electrons and neither atom has a charge.)</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8"/>
                                        </p:tgtEl>
                                        <p:attrNameLst>
                                          <p:attrName>style.visibility</p:attrName>
                                        </p:attrNameLst>
                                      </p:cBhvr>
                                      <p:to>
                                        <p:strVal val="visible"/>
                                      </p:to>
                                    </p:set>
                                    <p:anim calcmode="lin" valueType="num">
                                      <p:cBhvr additive="base">
                                        <p:cTn dur="500"/>
                                        <p:tgtEl>
                                          <p:spTgt spid="12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2" name="Shape 1242"/>
        <p:cNvGrpSpPr/>
        <p:nvPr/>
      </p:nvGrpSpPr>
      <p:grpSpPr>
        <a:xfrm>
          <a:off x="0" y="0"/>
          <a:ext cx="0" cy="0"/>
          <a:chOff x="0" y="0"/>
          <a:chExt cx="0" cy="0"/>
        </a:xfrm>
      </p:grpSpPr>
      <p:sp>
        <p:nvSpPr>
          <p:cNvPr id="1243" name="Shape 1243"/>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Question</a:t>
            </a:r>
          </a:p>
        </p:txBody>
      </p:sp>
      <p:sp>
        <p:nvSpPr>
          <p:cNvPr id="1244" name="Shape 1244"/>
          <p:cNvSpPr txBox="1"/>
          <p:nvPr>
            <p:ph idx="4294967295" type="body"/>
          </p:nvPr>
        </p:nvSpPr>
        <p:spPr>
          <a:xfrm>
            <a:off x="685800" y="1676400"/>
            <a:ext cx="7772400" cy="4648199"/>
          </a:xfrm>
          <a:prstGeom prst="rect">
            <a:avLst/>
          </a:prstGeom>
          <a:noFill/>
          <a:ln>
            <a:noFill/>
          </a:ln>
        </p:spPr>
        <p:txBody>
          <a:bodyPr anchorCtr="0" anchor="t" bIns="46025" lIns="92075" rIns="92075" tIns="46025">
            <a:noAutofit/>
          </a:bodyPr>
          <a:lstStyle/>
          <a:p>
            <a:pPr indent="-609600" lvl="0" marL="609600" marR="0" rtl="0" algn="l">
              <a:lnSpc>
                <a:spcPct val="100000"/>
              </a:lnSpc>
              <a:spcBef>
                <a:spcPts val="0"/>
              </a:spcBef>
              <a:spcAft>
                <a:spcPts val="0"/>
              </a:spcAft>
              <a:buClr>
                <a:schemeClr val="accent1"/>
              </a:buClr>
              <a:buSzPct val="25000"/>
              <a:buFont typeface="Arial"/>
              <a:buNone/>
            </a:pPr>
            <a:r>
              <a:rPr b="0" i="0" lang="en-US" sz="3200" u="none" cap="none" strike="noStrike">
                <a:solidFill>
                  <a:schemeClr val="lt2"/>
                </a:solidFill>
                <a:latin typeface="Arial"/>
                <a:ea typeface="Arial"/>
                <a:cs typeface="Arial"/>
                <a:sym typeface="Arial"/>
              </a:rPr>
              <a:t>7)</a:t>
            </a:r>
            <a:r>
              <a:rPr b="0" i="0" lang="en-US" sz="3200" u="none" cap="none" strike="noStrike">
                <a:solidFill>
                  <a:schemeClr val="lt1"/>
                </a:solidFill>
                <a:latin typeface="Arial"/>
                <a:ea typeface="Arial"/>
                <a:cs typeface="Arial"/>
                <a:sym typeface="Arial"/>
              </a:rPr>
              <a:t>  Ionic (</a:t>
            </a:r>
            <a:r>
              <a:rPr b="0" i="0" lang="en-US" sz="3600" u="none" cap="none" strike="noStrike">
                <a:solidFill>
                  <a:schemeClr val="lt1"/>
                </a:solidFill>
                <a:latin typeface="Times New Roman"/>
                <a:ea typeface="Times New Roman"/>
                <a:cs typeface="Times New Roman"/>
                <a:sym typeface="Times New Roman"/>
              </a:rPr>
              <a:t>I</a:t>
            </a:r>
            <a:r>
              <a:rPr b="0" i="0" lang="en-US" sz="3200" u="none" cap="none" strike="noStrike">
                <a:solidFill>
                  <a:schemeClr val="lt1"/>
                </a:solidFill>
                <a:latin typeface="Arial"/>
                <a:ea typeface="Arial"/>
                <a:cs typeface="Arial"/>
                <a:sym typeface="Arial"/>
              </a:rPr>
              <a:t>), covalent (C), or both (B)?</a:t>
            </a: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a)  NaCl  _____	b)  CaCO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_____</a:t>
            </a: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c)  CS</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  _____	d)  Zn</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PO</a:t>
            </a:r>
            <a:r>
              <a:rPr b="0" baseline="-25000" i="0" lang="en-US" sz="3200" u="none" cap="none" strike="noStrike">
                <a:solidFill>
                  <a:schemeClr val="lt1"/>
                </a:solidFill>
                <a:latin typeface="Arial"/>
                <a:ea typeface="Arial"/>
                <a:cs typeface="Arial"/>
                <a:sym typeface="Arial"/>
              </a:rPr>
              <a:t>4</a:t>
            </a:r>
            <a:r>
              <a:rPr b="0" i="0" lang="en-US" sz="3200" u="none" cap="none" strike="noStrike">
                <a:solidFill>
                  <a:schemeClr val="lt1"/>
                </a:solidFill>
                <a:latin typeface="Arial"/>
                <a:ea typeface="Arial"/>
                <a:cs typeface="Arial"/>
                <a:sym typeface="Arial"/>
              </a:rPr>
              <a:t>  _____</a:t>
            </a: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e)  GaH</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_____	f)  N</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O</a:t>
            </a:r>
            <a:r>
              <a:rPr b="0" baseline="-25000" i="0" lang="en-US" sz="3200" u="none" cap="none" strike="noStrike">
                <a:solidFill>
                  <a:schemeClr val="lt1"/>
                </a:solidFill>
                <a:latin typeface="Arial"/>
                <a:ea typeface="Arial"/>
                <a:cs typeface="Arial"/>
                <a:sym typeface="Arial"/>
              </a:rPr>
              <a:t>5</a:t>
            </a:r>
            <a:r>
              <a:rPr b="0" i="0" lang="en-US" sz="3200" u="none" cap="none" strike="noStrike">
                <a:solidFill>
                  <a:schemeClr val="lt1"/>
                </a:solidFill>
                <a:latin typeface="Arial"/>
                <a:ea typeface="Arial"/>
                <a:cs typeface="Arial"/>
                <a:sym typeface="Arial"/>
              </a:rPr>
              <a:t>  _____</a:t>
            </a: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g)  H</a:t>
            </a:r>
            <a:r>
              <a:rPr b="0" baseline="-25000" i="0" lang="en-US" sz="3200" u="none" cap="none" strike="noStrike">
                <a:solidFill>
                  <a:schemeClr val="lt1"/>
                </a:solidFill>
                <a:latin typeface="Arial"/>
                <a:ea typeface="Arial"/>
                <a:cs typeface="Arial"/>
                <a:sym typeface="Arial"/>
              </a:rPr>
              <a:t>2</a:t>
            </a:r>
            <a:r>
              <a:rPr b="0" i="0" lang="en-US" sz="3200" u="none" cap="none" strike="noStrike">
                <a:solidFill>
                  <a:schemeClr val="lt1"/>
                </a:solidFill>
                <a:latin typeface="Arial"/>
                <a:ea typeface="Arial"/>
                <a:cs typeface="Arial"/>
                <a:sym typeface="Arial"/>
              </a:rPr>
              <a:t>O  _____	h)  CuO  _____	</a:t>
            </a: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i)  FCl  _____	j)  SO</a:t>
            </a:r>
            <a:r>
              <a:rPr b="0" baseline="-25000" i="0" lang="en-US" sz="3200" u="none" cap="none" strike="noStrike">
                <a:solidFill>
                  <a:schemeClr val="lt1"/>
                </a:solidFill>
                <a:latin typeface="Arial"/>
                <a:ea typeface="Arial"/>
                <a:cs typeface="Arial"/>
                <a:sym typeface="Arial"/>
              </a:rPr>
              <a:t>3</a:t>
            </a:r>
            <a:r>
              <a:rPr b="0" i="0" lang="en-US" sz="3200" u="none" cap="none" strike="noStrike">
                <a:solidFill>
                  <a:schemeClr val="lt1"/>
                </a:solidFill>
                <a:latin typeface="Arial"/>
                <a:ea typeface="Arial"/>
                <a:cs typeface="Arial"/>
                <a:sym typeface="Arial"/>
              </a:rPr>
              <a:t>  _____	</a:t>
            </a:r>
          </a:p>
          <a:p>
            <a:pPr indent="-609600" lvl="0" marL="609600" marR="0" rtl="0" algn="l">
              <a:lnSpc>
                <a:spcPct val="100000"/>
              </a:lnSpc>
              <a:spcBef>
                <a:spcPts val="640"/>
              </a:spcBef>
              <a:spcAft>
                <a:spcPts val="0"/>
              </a:spcAft>
              <a:buClr>
                <a:schemeClr val="accent1"/>
              </a:buClr>
              <a:buSzPct val="25000"/>
              <a:buFont typeface="Arial"/>
              <a:buNone/>
            </a:pPr>
            <a:r>
              <a:rPr b="0" i="0" lang="en-US" sz="3200" u="none" cap="none" strike="noStrike">
                <a:solidFill>
                  <a:schemeClr val="lt1"/>
                </a:solidFill>
                <a:latin typeface="Arial"/>
                <a:ea typeface="Arial"/>
                <a:cs typeface="Arial"/>
                <a:sym typeface="Arial"/>
              </a:rPr>
              <a:t>	k)  SiCl</a:t>
            </a:r>
            <a:r>
              <a:rPr b="0" baseline="-25000" i="0" lang="en-US" sz="3200" u="none" cap="none" strike="noStrike">
                <a:solidFill>
                  <a:schemeClr val="lt1"/>
                </a:solidFill>
                <a:latin typeface="Arial"/>
                <a:ea typeface="Arial"/>
                <a:cs typeface="Arial"/>
                <a:sym typeface="Arial"/>
              </a:rPr>
              <a:t>4</a:t>
            </a:r>
            <a:r>
              <a:rPr b="0" i="0" lang="en-US" sz="3200" u="none" cap="none" strike="noStrike">
                <a:solidFill>
                  <a:schemeClr val="lt1"/>
                </a:solidFill>
                <a:latin typeface="Arial"/>
                <a:ea typeface="Arial"/>
                <a:cs typeface="Arial"/>
                <a:sym typeface="Arial"/>
              </a:rPr>
              <a:t>  _____	l)  BN  _____</a:t>
            </a:r>
          </a:p>
        </p:txBody>
      </p:sp>
      <p:sp>
        <p:nvSpPr>
          <p:cNvPr id="1245" name="Shape 1245"/>
          <p:cNvSpPr txBox="1"/>
          <p:nvPr/>
        </p:nvSpPr>
        <p:spPr>
          <a:xfrm>
            <a:off x="3200400" y="22860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I</a:t>
            </a:r>
          </a:p>
        </p:txBody>
      </p:sp>
      <p:sp>
        <p:nvSpPr>
          <p:cNvPr id="1246" name="Shape 1246"/>
          <p:cNvSpPr txBox="1"/>
          <p:nvPr/>
        </p:nvSpPr>
        <p:spPr>
          <a:xfrm>
            <a:off x="7162800" y="22860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B</a:t>
            </a:r>
          </a:p>
        </p:txBody>
      </p:sp>
      <p:sp>
        <p:nvSpPr>
          <p:cNvPr id="1247" name="Shape 1247"/>
          <p:cNvSpPr txBox="1"/>
          <p:nvPr/>
        </p:nvSpPr>
        <p:spPr>
          <a:xfrm>
            <a:off x="3124200" y="28194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C</a:t>
            </a:r>
          </a:p>
        </p:txBody>
      </p:sp>
      <p:sp>
        <p:nvSpPr>
          <p:cNvPr id="1248" name="Shape 1248"/>
          <p:cNvSpPr txBox="1"/>
          <p:nvPr/>
        </p:nvSpPr>
        <p:spPr>
          <a:xfrm>
            <a:off x="7162800" y="28194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B</a:t>
            </a:r>
          </a:p>
        </p:txBody>
      </p:sp>
      <p:sp>
        <p:nvSpPr>
          <p:cNvPr id="1249" name="Shape 1249"/>
          <p:cNvSpPr txBox="1"/>
          <p:nvPr/>
        </p:nvSpPr>
        <p:spPr>
          <a:xfrm>
            <a:off x="3352800" y="34290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I</a:t>
            </a:r>
          </a:p>
        </p:txBody>
      </p:sp>
      <p:sp>
        <p:nvSpPr>
          <p:cNvPr id="1250" name="Shape 1250"/>
          <p:cNvSpPr txBox="1"/>
          <p:nvPr/>
        </p:nvSpPr>
        <p:spPr>
          <a:xfrm>
            <a:off x="6629400" y="34290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C</a:t>
            </a:r>
          </a:p>
        </p:txBody>
      </p:sp>
      <p:sp>
        <p:nvSpPr>
          <p:cNvPr id="1251" name="Shape 1251"/>
          <p:cNvSpPr txBox="1"/>
          <p:nvPr/>
        </p:nvSpPr>
        <p:spPr>
          <a:xfrm>
            <a:off x="3200400" y="40386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C</a:t>
            </a:r>
          </a:p>
        </p:txBody>
      </p:sp>
      <p:sp>
        <p:nvSpPr>
          <p:cNvPr id="1252" name="Shape 1252"/>
          <p:cNvSpPr txBox="1"/>
          <p:nvPr/>
        </p:nvSpPr>
        <p:spPr>
          <a:xfrm>
            <a:off x="6629400" y="40386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I</a:t>
            </a:r>
          </a:p>
        </p:txBody>
      </p:sp>
      <p:sp>
        <p:nvSpPr>
          <p:cNvPr id="1253" name="Shape 1253"/>
          <p:cNvSpPr txBox="1"/>
          <p:nvPr/>
        </p:nvSpPr>
        <p:spPr>
          <a:xfrm>
            <a:off x="2895600" y="46482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C</a:t>
            </a:r>
          </a:p>
        </p:txBody>
      </p:sp>
      <p:sp>
        <p:nvSpPr>
          <p:cNvPr id="1254" name="Shape 1254"/>
          <p:cNvSpPr txBox="1"/>
          <p:nvPr/>
        </p:nvSpPr>
        <p:spPr>
          <a:xfrm>
            <a:off x="6477000" y="46482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C</a:t>
            </a:r>
          </a:p>
        </p:txBody>
      </p:sp>
      <p:sp>
        <p:nvSpPr>
          <p:cNvPr id="1255" name="Shape 1255"/>
          <p:cNvSpPr txBox="1"/>
          <p:nvPr/>
        </p:nvSpPr>
        <p:spPr>
          <a:xfrm>
            <a:off x="3200400" y="51816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C</a:t>
            </a:r>
          </a:p>
        </p:txBody>
      </p:sp>
      <p:sp>
        <p:nvSpPr>
          <p:cNvPr id="1256" name="Shape 1256"/>
          <p:cNvSpPr txBox="1"/>
          <p:nvPr/>
        </p:nvSpPr>
        <p:spPr>
          <a:xfrm>
            <a:off x="6248400" y="5181600"/>
            <a:ext cx="5333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imes New Roman"/>
              <a:buNone/>
            </a:pPr>
            <a:r>
              <a:rPr b="1" i="0" lang="en-US" sz="3600" u="none">
                <a:solidFill>
                  <a:schemeClr val="lt2"/>
                </a:solidFill>
                <a:latin typeface="Times New Roman"/>
                <a:ea typeface="Times New Roman"/>
                <a:cs typeface="Times New Roman"/>
                <a:sym typeface="Times New Roman"/>
              </a:rPr>
              <a:t>C</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5"/>
                                        </p:tgtEl>
                                        <p:attrNameLst>
                                          <p:attrName>style.visibility</p:attrName>
                                        </p:attrNameLst>
                                      </p:cBhvr>
                                      <p:to>
                                        <p:strVal val="visible"/>
                                      </p:to>
                                    </p:set>
                                    <p:anim calcmode="lin" valueType="num">
                                      <p:cBhvr additive="base">
                                        <p:cTn dur="500"/>
                                        <p:tgtEl>
                                          <p:spTgt spid="124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6"/>
                                        </p:tgtEl>
                                        <p:attrNameLst>
                                          <p:attrName>style.visibility</p:attrName>
                                        </p:attrNameLst>
                                      </p:cBhvr>
                                      <p:to>
                                        <p:strVal val="visible"/>
                                      </p:to>
                                    </p:set>
                                    <p:anim calcmode="lin" valueType="num">
                                      <p:cBhvr additive="base">
                                        <p:cTn dur="500"/>
                                        <p:tgtEl>
                                          <p:spTgt spid="12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7"/>
                                        </p:tgtEl>
                                        <p:attrNameLst>
                                          <p:attrName>style.visibility</p:attrName>
                                        </p:attrNameLst>
                                      </p:cBhvr>
                                      <p:to>
                                        <p:strVal val="visible"/>
                                      </p:to>
                                    </p:set>
                                    <p:anim calcmode="lin" valueType="num">
                                      <p:cBhvr additive="base">
                                        <p:cTn dur="500"/>
                                        <p:tgtEl>
                                          <p:spTgt spid="12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8"/>
                                        </p:tgtEl>
                                        <p:attrNameLst>
                                          <p:attrName>style.visibility</p:attrName>
                                        </p:attrNameLst>
                                      </p:cBhvr>
                                      <p:to>
                                        <p:strVal val="visible"/>
                                      </p:to>
                                    </p:set>
                                    <p:anim calcmode="lin" valueType="num">
                                      <p:cBhvr additive="base">
                                        <p:cTn dur="500"/>
                                        <p:tgtEl>
                                          <p:spTgt spid="12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9"/>
                                        </p:tgtEl>
                                        <p:attrNameLst>
                                          <p:attrName>style.visibility</p:attrName>
                                        </p:attrNameLst>
                                      </p:cBhvr>
                                      <p:to>
                                        <p:strVal val="visible"/>
                                      </p:to>
                                    </p:set>
                                    <p:anim calcmode="lin" valueType="num">
                                      <p:cBhvr additive="base">
                                        <p:cTn dur="500"/>
                                        <p:tgtEl>
                                          <p:spTgt spid="124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0"/>
                                        </p:tgtEl>
                                        <p:attrNameLst>
                                          <p:attrName>style.visibility</p:attrName>
                                        </p:attrNameLst>
                                      </p:cBhvr>
                                      <p:to>
                                        <p:strVal val="visible"/>
                                      </p:to>
                                    </p:set>
                                    <p:anim calcmode="lin" valueType="num">
                                      <p:cBhvr additive="base">
                                        <p:cTn dur="500"/>
                                        <p:tgtEl>
                                          <p:spTgt spid="12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1"/>
                                        </p:tgtEl>
                                        <p:attrNameLst>
                                          <p:attrName>style.visibility</p:attrName>
                                        </p:attrNameLst>
                                      </p:cBhvr>
                                      <p:to>
                                        <p:strVal val="visible"/>
                                      </p:to>
                                    </p:set>
                                    <p:anim calcmode="lin" valueType="num">
                                      <p:cBhvr additive="base">
                                        <p:cTn dur="500"/>
                                        <p:tgtEl>
                                          <p:spTgt spid="125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2"/>
                                        </p:tgtEl>
                                        <p:attrNameLst>
                                          <p:attrName>style.visibility</p:attrName>
                                        </p:attrNameLst>
                                      </p:cBhvr>
                                      <p:to>
                                        <p:strVal val="visible"/>
                                      </p:to>
                                    </p:set>
                                    <p:anim calcmode="lin" valueType="num">
                                      <p:cBhvr additive="base">
                                        <p:cTn dur="500"/>
                                        <p:tgtEl>
                                          <p:spTgt spid="12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3"/>
                                        </p:tgtEl>
                                        <p:attrNameLst>
                                          <p:attrName>style.visibility</p:attrName>
                                        </p:attrNameLst>
                                      </p:cBhvr>
                                      <p:to>
                                        <p:strVal val="visible"/>
                                      </p:to>
                                    </p:set>
                                    <p:anim calcmode="lin" valueType="num">
                                      <p:cBhvr additive="base">
                                        <p:cTn dur="500"/>
                                        <p:tgtEl>
                                          <p:spTgt spid="125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4"/>
                                        </p:tgtEl>
                                        <p:attrNameLst>
                                          <p:attrName>style.visibility</p:attrName>
                                        </p:attrNameLst>
                                      </p:cBhvr>
                                      <p:to>
                                        <p:strVal val="visible"/>
                                      </p:to>
                                    </p:set>
                                    <p:anim calcmode="lin" valueType="num">
                                      <p:cBhvr additive="base">
                                        <p:cTn dur="500"/>
                                        <p:tgtEl>
                                          <p:spTgt spid="125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5"/>
                                        </p:tgtEl>
                                        <p:attrNameLst>
                                          <p:attrName>style.visibility</p:attrName>
                                        </p:attrNameLst>
                                      </p:cBhvr>
                                      <p:to>
                                        <p:strVal val="visible"/>
                                      </p:to>
                                    </p:set>
                                    <p:anim calcmode="lin" valueType="num">
                                      <p:cBhvr additive="base">
                                        <p:cTn dur="500"/>
                                        <p:tgtEl>
                                          <p:spTgt spid="12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6"/>
                                        </p:tgtEl>
                                        <p:attrNameLst>
                                          <p:attrName>style.visibility</p:attrName>
                                        </p:attrNameLst>
                                      </p:cBhvr>
                                      <p:to>
                                        <p:strVal val="visible"/>
                                      </p:to>
                                    </p:set>
                                    <p:anim calcmode="lin" valueType="num">
                                      <p:cBhvr additive="base">
                                        <p:cTn dur="500"/>
                                        <p:tgtEl>
                                          <p:spTgt spid="125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1" name="Shape 1261"/>
        <p:cNvGrpSpPr/>
        <p:nvPr/>
      </p:nvGrpSpPr>
      <p:grpSpPr>
        <a:xfrm>
          <a:off x="0" y="0"/>
          <a:ext cx="0" cy="0"/>
          <a:chOff x="0" y="0"/>
          <a:chExt cx="0" cy="0"/>
        </a:xfrm>
      </p:grpSpPr>
      <p:sp>
        <p:nvSpPr>
          <p:cNvPr id="1262" name="Shape 1262"/>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263" name="Shape 1263"/>
          <p:cNvSpPr txBox="1"/>
          <p:nvPr>
            <p:ph idx="1" type="body"/>
          </p:nvPr>
        </p:nvSpPr>
        <p:spPr>
          <a:xfrm>
            <a:off x="685800" y="1828800"/>
            <a:ext cx="7772400" cy="9905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Bonds can be single, double or triple.</a:t>
            </a:r>
          </a:p>
        </p:txBody>
      </p:sp>
      <p:pic>
        <p:nvPicPr>
          <p:cNvPr descr="5766631f1404b63eaecc1d38d6c43d9e" id="1264" name="Shape 1264"/>
          <p:cNvPicPr preferRelativeResize="0"/>
          <p:nvPr/>
        </p:nvPicPr>
        <p:blipFill rotWithShape="1">
          <a:blip r:embed="rId3">
            <a:alphaModFix/>
          </a:blip>
          <a:srcRect b="0" l="0" r="0" t="0"/>
          <a:stretch/>
        </p:blipFill>
        <p:spPr>
          <a:xfrm>
            <a:off x="1981200" y="2590800"/>
            <a:ext cx="5305425" cy="3743324"/>
          </a:xfrm>
          <a:prstGeom prst="rect">
            <a:avLst/>
          </a:prstGeom>
          <a:noFill/>
          <a:ln>
            <a:noFill/>
          </a:ln>
        </p:spPr>
      </p:pic>
    </p:spTree>
  </p:cSld>
  <p:clrMapOvr>
    <a:masterClrMapping/>
  </p:clrMapOvr>
  <p:transition spd="slow">
    <p:fade/>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8" name="Shape 1268"/>
        <p:cNvGrpSpPr/>
        <p:nvPr/>
      </p:nvGrpSpPr>
      <p:grpSpPr>
        <a:xfrm>
          <a:off x="0" y="0"/>
          <a:ext cx="0" cy="0"/>
          <a:chOff x="0" y="0"/>
          <a:chExt cx="0" cy="0"/>
        </a:xfrm>
      </p:grpSpPr>
      <p:sp>
        <p:nvSpPr>
          <p:cNvPr id="1269" name="Shape 1269"/>
          <p:cNvSpPr txBox="1"/>
          <p:nvPr>
            <p:ph idx="4294967295"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270" name="Shape 1270"/>
          <p:cNvSpPr txBox="1"/>
          <p:nvPr>
            <p:ph idx="4294967295" type="body"/>
          </p:nvPr>
        </p:nvSpPr>
        <p:spPr>
          <a:xfrm>
            <a:off x="685800" y="1828800"/>
            <a:ext cx="7772400" cy="33527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 single bond is formed from the sharing of 2 valence electrons, a double bond from 4 valence electrons, and a triple bond from 6 valence electrons.</a:t>
            </a:r>
          </a:p>
        </p:txBody>
      </p:sp>
      <p:pic>
        <p:nvPicPr>
          <p:cNvPr descr="bonds" id="1271" name="Shape 1271"/>
          <p:cNvPicPr preferRelativeResize="0"/>
          <p:nvPr/>
        </p:nvPicPr>
        <p:blipFill rotWithShape="1">
          <a:blip r:embed="rId3">
            <a:alphaModFix/>
          </a:blip>
          <a:srcRect b="0" l="0" r="0" t="0"/>
          <a:stretch/>
        </p:blipFill>
        <p:spPr>
          <a:xfrm>
            <a:off x="2667000" y="4114800"/>
            <a:ext cx="3829050" cy="2105024"/>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a:t>
            </a:r>
          </a:p>
        </p:txBody>
      </p:sp>
      <p:sp>
        <p:nvSpPr>
          <p:cNvPr id="285" name="Shape 285"/>
          <p:cNvSpPr txBox="1"/>
          <p:nvPr>
            <p:ph idx="4294967295" type="body"/>
          </p:nvPr>
        </p:nvSpPr>
        <p:spPr>
          <a:xfrm>
            <a:off x="609600" y="3581400"/>
            <a:ext cx="7848599" cy="1447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Draw the Lewis dot diagram for calcium (Ca).</a:t>
            </a:r>
          </a:p>
        </p:txBody>
      </p:sp>
      <p:grpSp>
        <p:nvGrpSpPr>
          <p:cNvPr id="286" name="Shape 286"/>
          <p:cNvGrpSpPr/>
          <p:nvPr/>
        </p:nvGrpSpPr>
        <p:grpSpPr>
          <a:xfrm>
            <a:off x="3733800" y="4724400"/>
            <a:ext cx="1676399" cy="1447800"/>
            <a:chOff x="3657600" y="4114800"/>
            <a:chExt cx="1676399" cy="1447800"/>
          </a:xfrm>
        </p:grpSpPr>
        <p:sp>
          <p:nvSpPr>
            <p:cNvPr id="287" name="Shape 287"/>
            <p:cNvSpPr txBox="1"/>
            <p:nvPr/>
          </p:nvSpPr>
          <p:spPr>
            <a:xfrm>
              <a:off x="3657600" y="4267200"/>
              <a:ext cx="1676399" cy="10985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600" u="none">
                  <a:solidFill>
                    <a:schemeClr val="lt2"/>
                  </a:solidFill>
                  <a:latin typeface="Arial"/>
                  <a:ea typeface="Arial"/>
                  <a:cs typeface="Arial"/>
                  <a:sym typeface="Arial"/>
                </a:rPr>
                <a:t>Ca</a:t>
              </a:r>
            </a:p>
          </p:txBody>
        </p:sp>
        <p:sp>
          <p:nvSpPr>
            <p:cNvPr id="288" name="Shape 288"/>
            <p:cNvSpPr/>
            <p:nvPr/>
          </p:nvSpPr>
          <p:spPr>
            <a:xfrm>
              <a:off x="4343400" y="41148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289" name="Shape 289"/>
            <p:cNvSpPr/>
            <p:nvPr/>
          </p:nvSpPr>
          <p:spPr>
            <a:xfrm>
              <a:off x="4343400" y="5334000"/>
              <a:ext cx="228600" cy="228600"/>
            </a:xfrm>
            <a:prstGeom prst="ellipse">
              <a:avLst/>
            </a:prstGeom>
            <a:solidFill>
              <a:schemeClr val="lt2"/>
            </a:solidFill>
            <a:ln cap="flat" cmpd="sng" w="9525">
              <a:solidFill>
                <a:schemeClr val="lt2"/>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290" name="Shape 290"/>
          <p:cNvSpPr txBox="1"/>
          <p:nvPr/>
        </p:nvSpPr>
        <p:spPr>
          <a:xfrm>
            <a:off x="685800" y="1828800"/>
            <a:ext cx="7848599" cy="1143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Determine the number of valence electrons of calcium (Ca).</a:t>
            </a:r>
          </a:p>
        </p:txBody>
      </p:sp>
      <p:sp>
        <p:nvSpPr>
          <p:cNvPr id="291" name="Shape 291"/>
          <p:cNvSpPr txBox="1"/>
          <p:nvPr/>
        </p:nvSpPr>
        <p:spPr>
          <a:xfrm>
            <a:off x="6096000" y="2590800"/>
            <a:ext cx="1143000" cy="823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4800" u="none">
                <a:solidFill>
                  <a:schemeClr val="lt2"/>
                </a:solidFill>
                <a:latin typeface="Arial"/>
                <a:ea typeface="Arial"/>
                <a:cs typeface="Arial"/>
                <a:sym typeface="Arial"/>
              </a:rPr>
              <a:t>2</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6" name="Shape 1276"/>
        <p:cNvGrpSpPr/>
        <p:nvPr/>
      </p:nvGrpSpPr>
      <p:grpSpPr>
        <a:xfrm>
          <a:off x="0" y="0"/>
          <a:ext cx="0" cy="0"/>
          <a:chOff x="0" y="0"/>
          <a:chExt cx="0" cy="0"/>
        </a:xfrm>
      </p:grpSpPr>
      <p:sp>
        <p:nvSpPr>
          <p:cNvPr id="1277" name="Shape 1277"/>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278" name="Shape 1278"/>
          <p:cNvSpPr txBox="1"/>
          <p:nvPr>
            <p:ph idx="1" type="body"/>
          </p:nvPr>
        </p:nvSpPr>
        <p:spPr>
          <a:xfrm>
            <a:off x="685800" y="1828800"/>
            <a:ext cx="7848599"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 what way does a bond change as the number of shared electrons increases?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One analogy you can use is to think about atoms as nerf balls and bonds as rubber bands. </a:t>
            </a:r>
          </a:p>
        </p:txBody>
      </p:sp>
      <p:pic>
        <p:nvPicPr>
          <p:cNvPr descr="AAAAAoGDAacAAAAAADyZGA" id="1279" name="Shape 1279"/>
          <p:cNvPicPr preferRelativeResize="0"/>
          <p:nvPr/>
        </p:nvPicPr>
        <p:blipFill rotWithShape="1">
          <a:blip r:embed="rId3">
            <a:alphaModFix/>
          </a:blip>
          <a:srcRect b="0" l="0" r="0" t="0"/>
          <a:stretch/>
        </p:blipFill>
        <p:spPr>
          <a:xfrm>
            <a:off x="6324600" y="4495800"/>
            <a:ext cx="1904999" cy="1904999"/>
          </a:xfrm>
          <a:prstGeom prst="rect">
            <a:avLst/>
          </a:prstGeom>
          <a:noFill/>
          <a:ln>
            <a:noFill/>
          </a:ln>
        </p:spPr>
      </p:pic>
      <p:pic>
        <p:nvPicPr>
          <p:cNvPr descr="AAAAAoGDAacAAAAAADyZGA" id="1280" name="Shape 1280"/>
          <p:cNvPicPr preferRelativeResize="0"/>
          <p:nvPr/>
        </p:nvPicPr>
        <p:blipFill rotWithShape="1">
          <a:blip r:embed="rId3">
            <a:alphaModFix/>
          </a:blip>
          <a:srcRect b="0" l="0" r="0" t="0"/>
          <a:stretch/>
        </p:blipFill>
        <p:spPr>
          <a:xfrm>
            <a:off x="838200" y="4572000"/>
            <a:ext cx="1904999" cy="1904999"/>
          </a:xfrm>
          <a:prstGeom prst="rect">
            <a:avLst/>
          </a:prstGeom>
          <a:noFill/>
          <a:ln>
            <a:noFill/>
          </a:ln>
        </p:spPr>
      </p:pic>
      <p:pic>
        <p:nvPicPr>
          <p:cNvPr descr="1-1232907563I7wo" id="1281" name="Shape 1281"/>
          <p:cNvPicPr preferRelativeResize="0"/>
          <p:nvPr/>
        </p:nvPicPr>
        <p:blipFill rotWithShape="1">
          <a:blip r:embed="rId4">
            <a:alphaModFix/>
          </a:blip>
          <a:srcRect b="0" l="0" r="0" t="0"/>
          <a:stretch/>
        </p:blipFill>
        <p:spPr>
          <a:xfrm>
            <a:off x="3048000" y="4495800"/>
            <a:ext cx="2886074" cy="1922462"/>
          </a:xfrm>
          <a:prstGeom prst="rect">
            <a:avLst/>
          </a:prstGeom>
          <a:noFill/>
          <a:ln>
            <a:noFill/>
          </a:ln>
        </p:spPr>
      </p:pic>
    </p:spTree>
  </p:cSld>
  <p:clrMapOvr>
    <a:masterClrMapping/>
  </p:clrMapOvr>
  <p:transition spd="slow">
    <p:fade/>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6" name="Shape 1286"/>
        <p:cNvGrpSpPr/>
        <p:nvPr/>
      </p:nvGrpSpPr>
      <p:grpSpPr>
        <a:xfrm>
          <a:off x="0" y="0"/>
          <a:ext cx="0" cy="0"/>
          <a:chOff x="0" y="0"/>
          <a:chExt cx="0" cy="0"/>
        </a:xfrm>
      </p:grpSpPr>
      <p:sp>
        <p:nvSpPr>
          <p:cNvPr id="1287" name="Shape 1287"/>
          <p:cNvSpPr txBox="1"/>
          <p:nvPr>
            <p:ph idx="4294967295"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288" name="Shape 1288"/>
          <p:cNvSpPr txBox="1"/>
          <p:nvPr>
            <p:ph idx="4294967295" type="body"/>
          </p:nvPr>
        </p:nvSpPr>
        <p:spPr>
          <a:xfrm>
            <a:off x="685800" y="1828800"/>
            <a:ext cx="7848599"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The rubber bands act as the force which holds the balls together, as we increase the number of rubber bands the balls are squished closer together and it takes more force to pull them apart. </a:t>
            </a:r>
          </a:p>
        </p:txBody>
      </p:sp>
    </p:spTree>
  </p:cSld>
  <p:clrMapOvr>
    <a:masterClrMapping/>
  </p:clrMapOvr>
  <p:transition spd="slow">
    <p:fade/>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3" name="Shape 1293"/>
        <p:cNvGrpSpPr/>
        <p:nvPr/>
      </p:nvGrpSpPr>
      <p:grpSpPr>
        <a:xfrm>
          <a:off x="0" y="0"/>
          <a:ext cx="0" cy="0"/>
          <a:chOff x="0" y="0"/>
          <a:chExt cx="0" cy="0"/>
        </a:xfrm>
      </p:grpSpPr>
      <p:sp>
        <p:nvSpPr>
          <p:cNvPr id="1294" name="Shape 1294"/>
          <p:cNvSpPr txBox="1"/>
          <p:nvPr>
            <p:ph idx="4294967295"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295" name="Shape 1295"/>
          <p:cNvSpPr txBox="1"/>
          <p:nvPr>
            <p:ph idx="4294967295" type="body"/>
          </p:nvPr>
        </p:nvSpPr>
        <p:spPr>
          <a:xfrm>
            <a:off x="685800" y="1828800"/>
            <a:ext cx="7848599" cy="43434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In a molecule as you increase the number of electrons shared between two atoms, you increase the strength of the bond, increase the bond energy, and decrease the distance between nuclei. </a:t>
            </a:r>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0" name="Shape 1300"/>
        <p:cNvGrpSpPr/>
        <p:nvPr/>
      </p:nvGrpSpPr>
      <p:grpSpPr>
        <a:xfrm>
          <a:off x="0" y="0"/>
          <a:ext cx="0" cy="0"/>
          <a:chOff x="0" y="0"/>
          <a:chExt cx="0" cy="0"/>
        </a:xfrm>
      </p:grpSpPr>
      <p:sp>
        <p:nvSpPr>
          <p:cNvPr id="1301" name="Shape 1301"/>
          <p:cNvSpPr txBox="1"/>
          <p:nvPr>
            <p:ph idx="4294967295"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302" name="Shape 1302"/>
          <p:cNvSpPr txBox="1"/>
          <p:nvPr>
            <p:ph idx="4294967295" type="body"/>
          </p:nvPr>
        </p:nvSpPr>
        <p:spPr>
          <a:xfrm>
            <a:off x="685800" y="1828800"/>
            <a:ext cx="7848599" cy="1828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Triple bonds are stronger than double bonds, and double bonds are stronger than single bonds. </a:t>
            </a:r>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7" name="Shape 1307"/>
        <p:cNvGrpSpPr/>
        <p:nvPr/>
      </p:nvGrpSpPr>
      <p:grpSpPr>
        <a:xfrm>
          <a:off x="0" y="0"/>
          <a:ext cx="0" cy="0"/>
          <a:chOff x="0" y="0"/>
          <a:chExt cx="0" cy="0"/>
        </a:xfrm>
      </p:grpSpPr>
      <p:sp>
        <p:nvSpPr>
          <p:cNvPr id="1308" name="Shape 1308"/>
          <p:cNvSpPr txBox="1"/>
          <p:nvPr>
            <p:ph idx="4294967295"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309" name="Shape 1309"/>
          <p:cNvSpPr txBox="1"/>
          <p:nvPr>
            <p:ph idx="4294967295" type="body"/>
          </p:nvPr>
        </p:nvSpPr>
        <p:spPr>
          <a:xfrm>
            <a:off x="685800" y="1828800"/>
            <a:ext cx="7848599" cy="1828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Triple bonds are shorter than double bonds, and double bonds are shorter than single bonds. </a:t>
            </a:r>
          </a:p>
        </p:txBody>
      </p:sp>
      <p:pic>
        <p:nvPicPr>
          <p:cNvPr descr="=Comparison_between_bond_lengths" id="1310" name="Shape 1310"/>
          <p:cNvPicPr preferRelativeResize="0"/>
          <p:nvPr/>
        </p:nvPicPr>
        <p:blipFill rotWithShape="1">
          <a:blip r:embed="rId3">
            <a:alphaModFix/>
          </a:blip>
          <a:srcRect b="0" l="0" r="0" t="0"/>
          <a:stretch/>
        </p:blipFill>
        <p:spPr>
          <a:xfrm>
            <a:off x="2362200" y="3429000"/>
            <a:ext cx="4391025" cy="2836861"/>
          </a:xfrm>
          <a:prstGeom prst="rect">
            <a:avLst/>
          </a:prstGeom>
          <a:noFill/>
          <a:ln>
            <a:noFill/>
          </a:ln>
        </p:spPr>
      </p:pic>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5" name="Shape 1315"/>
        <p:cNvGrpSpPr/>
        <p:nvPr/>
      </p:nvGrpSpPr>
      <p:grpSpPr>
        <a:xfrm>
          <a:off x="0" y="0"/>
          <a:ext cx="0" cy="0"/>
          <a:chOff x="0" y="0"/>
          <a:chExt cx="0" cy="0"/>
        </a:xfrm>
      </p:grpSpPr>
      <p:sp>
        <p:nvSpPr>
          <p:cNvPr id="1316" name="Shape 1316"/>
          <p:cNvSpPr txBox="1"/>
          <p:nvPr>
            <p:ph idx="4294967295"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317" name="Shape 1317"/>
          <p:cNvSpPr txBox="1"/>
          <p:nvPr>
            <p:ph idx="4294967295" type="body"/>
          </p:nvPr>
        </p:nvSpPr>
        <p:spPr>
          <a:xfrm>
            <a:off x="685800" y="1828800"/>
            <a:ext cx="7848599" cy="4267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1" i="0" lang="en-US" sz="3200" u="none" cap="none" strike="noStrike">
                <a:solidFill>
                  <a:schemeClr val="lt2"/>
                </a:solidFill>
                <a:latin typeface="Arial"/>
                <a:ea typeface="Arial"/>
                <a:cs typeface="Arial"/>
                <a:sym typeface="Arial"/>
              </a:rPr>
              <a:t>Bond energy</a:t>
            </a:r>
            <a:r>
              <a:rPr b="0" i="0" lang="en-US" sz="3200" u="none" cap="none" strike="noStrike">
                <a:solidFill>
                  <a:schemeClr val="lt1"/>
                </a:solidFill>
                <a:latin typeface="Arial"/>
                <a:ea typeface="Arial"/>
                <a:cs typeface="Arial"/>
                <a:sym typeface="Arial"/>
              </a:rPr>
              <a:t> (bond enthalpy) is the energy required to break a bond.</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Stronger bonds have greater bond energy.</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Triple bonds have greater bond energy than double bonds, and double bonds have greater bond energy than single bonds. </a:t>
            </a:r>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2" name="Shape 1322"/>
        <p:cNvGrpSpPr/>
        <p:nvPr/>
      </p:nvGrpSpPr>
      <p:grpSpPr>
        <a:xfrm>
          <a:off x="0" y="0"/>
          <a:ext cx="0" cy="0"/>
          <a:chOff x="0" y="0"/>
          <a:chExt cx="0" cy="0"/>
        </a:xfrm>
      </p:grpSpPr>
      <p:sp>
        <p:nvSpPr>
          <p:cNvPr id="1323" name="Shape 1323"/>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Multiple Bonds</a:t>
            </a:r>
          </a:p>
        </p:txBody>
      </p:sp>
      <p:sp>
        <p:nvSpPr>
          <p:cNvPr id="1324" name="Shape 1324"/>
          <p:cNvSpPr txBox="1"/>
          <p:nvPr>
            <p:ph idx="1" type="body"/>
          </p:nvPr>
        </p:nvSpPr>
        <p:spPr>
          <a:xfrm>
            <a:off x="685800" y="1828800"/>
            <a:ext cx="7848599" cy="35052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Hydrogen and the halogens CANNOT form double or triple bonds!</a:t>
            </a: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9" name="Shape 1329"/>
        <p:cNvGrpSpPr/>
        <p:nvPr/>
      </p:nvGrpSpPr>
      <p:grpSpPr>
        <a:xfrm>
          <a:off x="0" y="0"/>
          <a:ext cx="0" cy="0"/>
          <a:chOff x="0" y="0"/>
          <a:chExt cx="0" cy="0"/>
        </a:xfrm>
      </p:grpSpPr>
      <p:sp>
        <p:nvSpPr>
          <p:cNvPr id="1330" name="Shape 1330"/>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Carbon Dioxide</a:t>
            </a:r>
          </a:p>
        </p:txBody>
      </p:sp>
      <p:sp>
        <p:nvSpPr>
          <p:cNvPr id="1331" name="Shape 1331"/>
          <p:cNvSpPr txBox="1"/>
          <p:nvPr>
            <p:ph idx="1" type="body"/>
          </p:nvPr>
        </p:nvSpPr>
        <p:spPr>
          <a:xfrm>
            <a:off x="3048000" y="1371600"/>
            <a:ext cx="5562600" cy="4648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93750"/>
              <a:buFont typeface="Arial"/>
              <a:buChar char="●"/>
            </a:pPr>
            <a:r>
              <a:rPr b="0" i="0" lang="en-US" sz="3200" u="none" cap="none" strike="noStrike">
                <a:solidFill>
                  <a:schemeClr val="lt1"/>
                </a:solidFill>
                <a:latin typeface="Arial"/>
                <a:ea typeface="Arial"/>
                <a:cs typeface="Arial"/>
                <a:sym typeface="Arial"/>
              </a:rPr>
              <a:t>CO</a:t>
            </a:r>
            <a:r>
              <a:rPr b="0" baseline="-25000" i="0" lang="en-US" sz="4000" u="none" cap="none" strike="noStrike">
                <a:solidFill>
                  <a:schemeClr val="lt1"/>
                </a:solidFill>
                <a:latin typeface="Arial"/>
                <a:ea typeface="Arial"/>
                <a:cs typeface="Arial"/>
                <a:sym typeface="Arial"/>
              </a:rPr>
              <a:t>2</a:t>
            </a:r>
            <a:r>
              <a:rPr b="0" i="0" lang="en-US" sz="4000" u="none" cap="none" strike="noStrike">
                <a:solidFill>
                  <a:schemeClr val="lt1"/>
                </a:solidFill>
                <a:latin typeface="Arial"/>
                <a:ea typeface="Arial"/>
                <a:cs typeface="Arial"/>
                <a:sym typeface="Arial"/>
              </a:rPr>
              <a:t> </a:t>
            </a:r>
            <a:r>
              <a:rPr b="0" i="0" lang="en-US" sz="3600" u="none" cap="none" strike="noStrike">
                <a:solidFill>
                  <a:schemeClr val="lt1"/>
                </a:solidFill>
                <a:latin typeface="Arial"/>
                <a:ea typeface="Arial"/>
                <a:cs typeface="Arial"/>
                <a:sym typeface="Arial"/>
              </a:rPr>
              <a:t>- </a:t>
            </a:r>
            <a:r>
              <a:rPr b="0" i="0" lang="en-US" sz="3200" u="none" cap="none" strike="noStrike">
                <a:solidFill>
                  <a:schemeClr val="lt1"/>
                </a:solidFill>
                <a:latin typeface="Arial"/>
                <a:ea typeface="Arial"/>
                <a:cs typeface="Arial"/>
                <a:sym typeface="Arial"/>
              </a:rPr>
              <a:t>Carbon is central atom</a:t>
            </a:r>
            <a:r>
              <a:rPr b="0" baseline="-25000" i="0" lang="en-US" sz="4000" u="none" cap="none" strike="noStrike">
                <a:solidFill>
                  <a:schemeClr val="lt1"/>
                </a:solidFill>
                <a:latin typeface="Arial"/>
                <a:ea typeface="Arial"/>
                <a:cs typeface="Arial"/>
                <a:sym typeface="Arial"/>
              </a:rPr>
              <a:t> </a:t>
            </a:r>
            <a:r>
              <a:rPr b="0" i="0" lang="en-US" sz="3200" u="none" cap="none" strike="noStrike">
                <a:solidFill>
                  <a:schemeClr val="lt1"/>
                </a:solidFill>
                <a:latin typeface="Arial"/>
                <a:ea typeface="Arial"/>
                <a:cs typeface="Arial"/>
                <a:sym typeface="Arial"/>
              </a:rPr>
              <a:t>( I have to tell you)</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Carbon has 4 valence electrons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Wants 4 more</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Oxygen has 6 valence electrons</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Wants 2 more</a:t>
            </a:r>
          </a:p>
        </p:txBody>
      </p:sp>
      <p:grpSp>
        <p:nvGrpSpPr>
          <p:cNvPr id="1332" name="Shape 1332"/>
          <p:cNvGrpSpPr/>
          <p:nvPr/>
        </p:nvGrpSpPr>
        <p:grpSpPr>
          <a:xfrm>
            <a:off x="990600" y="4000500"/>
            <a:ext cx="1447799" cy="1593850"/>
            <a:chOff x="990600" y="4000500"/>
            <a:chExt cx="1447799" cy="1593850"/>
          </a:xfrm>
        </p:grpSpPr>
        <p:sp>
          <p:nvSpPr>
            <p:cNvPr id="1333" name="Shape 1333"/>
            <p:cNvSpPr txBox="1"/>
            <p:nvPr/>
          </p:nvSpPr>
          <p:spPr>
            <a:xfrm>
              <a:off x="1143000" y="40386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334" name="Shape 1334"/>
            <p:cNvGrpSpPr/>
            <p:nvPr/>
          </p:nvGrpSpPr>
          <p:grpSpPr>
            <a:xfrm>
              <a:off x="2286000" y="4419600"/>
              <a:ext cx="152399" cy="533399"/>
              <a:chOff x="2286000" y="4419600"/>
              <a:chExt cx="152399" cy="533399"/>
            </a:xfrm>
          </p:grpSpPr>
          <p:sp>
            <p:nvSpPr>
              <p:cNvPr id="1335" name="Shape 1335"/>
              <p:cNvSpPr/>
              <p:nvPr/>
            </p:nvSpPr>
            <p:spPr>
              <a:xfrm>
                <a:off x="2286000" y="4419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36" name="Shape 1336"/>
              <p:cNvSpPr/>
              <p:nvPr/>
            </p:nvSpPr>
            <p:spPr>
              <a:xfrm>
                <a:off x="2286000" y="48006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337" name="Shape 1337"/>
            <p:cNvGrpSpPr/>
            <p:nvPr/>
          </p:nvGrpSpPr>
          <p:grpSpPr>
            <a:xfrm>
              <a:off x="1409700" y="4000500"/>
              <a:ext cx="533399" cy="152399"/>
              <a:chOff x="1409700" y="4000500"/>
              <a:chExt cx="533399" cy="152399"/>
            </a:xfrm>
          </p:grpSpPr>
          <p:sp>
            <p:nvSpPr>
              <p:cNvPr id="1338" name="Shape 1338"/>
              <p:cNvSpPr/>
              <p:nvPr/>
            </p:nvSpPr>
            <p:spPr>
              <a:xfrm>
                <a:off x="1790700" y="4000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39" name="Shape 1339"/>
              <p:cNvSpPr/>
              <p:nvPr/>
            </p:nvSpPr>
            <p:spPr>
              <a:xfrm>
                <a:off x="1409700" y="4000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340" name="Shape 1340"/>
            <p:cNvSpPr/>
            <p:nvPr/>
          </p:nvSpPr>
          <p:spPr>
            <a:xfrm>
              <a:off x="990600" y="43434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41" name="Shape 1341"/>
            <p:cNvSpPr/>
            <p:nvPr/>
          </p:nvSpPr>
          <p:spPr>
            <a:xfrm>
              <a:off x="1409700" y="5372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342" name="Shape 1342"/>
          <p:cNvSpPr txBox="1"/>
          <p:nvPr/>
        </p:nvSpPr>
        <p:spPr>
          <a:xfrm>
            <a:off x="1143000" y="20574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343" name="Shape 1343"/>
          <p:cNvSpPr/>
          <p:nvPr/>
        </p:nvSpPr>
        <p:spPr>
          <a:xfrm>
            <a:off x="2286000" y="28194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44" name="Shape 1344"/>
          <p:cNvSpPr/>
          <p:nvPr/>
        </p:nvSpPr>
        <p:spPr>
          <a:xfrm>
            <a:off x="1790700" y="20193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45" name="Shape 1345"/>
          <p:cNvSpPr/>
          <p:nvPr/>
        </p:nvSpPr>
        <p:spPr>
          <a:xfrm>
            <a:off x="990600" y="23622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46" name="Shape 1346"/>
          <p:cNvSpPr/>
          <p:nvPr/>
        </p:nvSpPr>
        <p:spPr>
          <a:xfrm>
            <a:off x="1409700" y="33909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1" name="Shape 1351"/>
        <p:cNvGrpSpPr/>
        <p:nvPr/>
      </p:nvGrpSpPr>
      <p:grpSpPr>
        <a:xfrm>
          <a:off x="0" y="0"/>
          <a:ext cx="0" cy="0"/>
          <a:chOff x="0" y="0"/>
          <a:chExt cx="0" cy="0"/>
        </a:xfrm>
      </p:grpSpPr>
      <p:sp>
        <p:nvSpPr>
          <p:cNvPr id="1352" name="Shape 1352"/>
          <p:cNvSpPr txBox="1"/>
          <p:nvPr>
            <p:ph type="title"/>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Carbon Dioxide</a:t>
            </a:r>
          </a:p>
        </p:txBody>
      </p:sp>
      <p:sp>
        <p:nvSpPr>
          <p:cNvPr id="1353" name="Shape 1353"/>
          <p:cNvSpPr txBox="1"/>
          <p:nvPr>
            <p:ph idx="1" type="body"/>
          </p:nvPr>
        </p:nvSpPr>
        <p:spPr>
          <a:xfrm>
            <a:off x="685800" y="1447800"/>
            <a:ext cx="7619999" cy="1828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Attaching 1 oxygen leaves the oxygen 1 electron short and the carbon 3 electrons short</a:t>
            </a:r>
          </a:p>
        </p:txBody>
      </p:sp>
      <p:grpSp>
        <p:nvGrpSpPr>
          <p:cNvPr id="1354" name="Shape 1354"/>
          <p:cNvGrpSpPr/>
          <p:nvPr/>
        </p:nvGrpSpPr>
        <p:grpSpPr>
          <a:xfrm>
            <a:off x="4876800" y="4152900"/>
            <a:ext cx="1447799" cy="1593850"/>
            <a:chOff x="4876800" y="4152900"/>
            <a:chExt cx="1447799" cy="1593850"/>
          </a:xfrm>
        </p:grpSpPr>
        <p:sp>
          <p:nvSpPr>
            <p:cNvPr id="1355" name="Shape 1355"/>
            <p:cNvSpPr txBox="1"/>
            <p:nvPr/>
          </p:nvSpPr>
          <p:spPr>
            <a:xfrm>
              <a:off x="5029200" y="4191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356" name="Shape 1356"/>
            <p:cNvGrpSpPr/>
            <p:nvPr/>
          </p:nvGrpSpPr>
          <p:grpSpPr>
            <a:xfrm>
              <a:off x="6172200" y="4572000"/>
              <a:ext cx="152399" cy="533399"/>
              <a:chOff x="6172200" y="4572000"/>
              <a:chExt cx="152399" cy="533399"/>
            </a:xfrm>
          </p:grpSpPr>
          <p:sp>
            <p:nvSpPr>
              <p:cNvPr id="1357" name="Shape 1357"/>
              <p:cNvSpPr/>
              <p:nvPr/>
            </p:nvSpPr>
            <p:spPr>
              <a:xfrm>
                <a:off x="61722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58" name="Shape 1358"/>
              <p:cNvSpPr/>
              <p:nvPr/>
            </p:nvSpPr>
            <p:spPr>
              <a:xfrm>
                <a:off x="61722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359" name="Shape 1359"/>
            <p:cNvGrpSpPr/>
            <p:nvPr/>
          </p:nvGrpSpPr>
          <p:grpSpPr>
            <a:xfrm>
              <a:off x="5295900" y="4152900"/>
              <a:ext cx="533399" cy="152399"/>
              <a:chOff x="5295900" y="4152900"/>
              <a:chExt cx="533399" cy="152399"/>
            </a:xfrm>
          </p:grpSpPr>
          <p:sp>
            <p:nvSpPr>
              <p:cNvPr id="1360" name="Shape 1360"/>
              <p:cNvSpPr/>
              <p:nvPr/>
            </p:nvSpPr>
            <p:spPr>
              <a:xfrm>
                <a:off x="5676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61" name="Shape 1361"/>
              <p:cNvSpPr/>
              <p:nvPr/>
            </p:nvSpPr>
            <p:spPr>
              <a:xfrm>
                <a:off x="5295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362" name="Shape 1362"/>
            <p:cNvSpPr/>
            <p:nvPr/>
          </p:nvSpPr>
          <p:spPr>
            <a:xfrm>
              <a:off x="48768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63" name="Shape 1363"/>
            <p:cNvSpPr/>
            <p:nvPr/>
          </p:nvSpPr>
          <p:spPr>
            <a:xfrm>
              <a:off x="5295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364" name="Shape 1364"/>
          <p:cNvSpPr txBox="1"/>
          <p:nvPr/>
        </p:nvSpPr>
        <p:spPr>
          <a:xfrm>
            <a:off x="3733800" y="4114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365" name="Shape 1365"/>
          <p:cNvSpPr/>
          <p:nvPr/>
        </p:nvSpPr>
        <p:spPr>
          <a:xfrm>
            <a:off x="4876800" y="48768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66" name="Shape 1366"/>
          <p:cNvSpPr/>
          <p:nvPr/>
        </p:nvSpPr>
        <p:spPr>
          <a:xfrm>
            <a:off x="4381500" y="40767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67" name="Shape 1367"/>
          <p:cNvSpPr/>
          <p:nvPr/>
        </p:nvSpPr>
        <p:spPr>
          <a:xfrm>
            <a:off x="3581400" y="44196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68" name="Shape 1368"/>
          <p:cNvSpPr/>
          <p:nvPr/>
        </p:nvSpPr>
        <p:spPr>
          <a:xfrm>
            <a:off x="4000500" y="54483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3" name="Shape 1373"/>
        <p:cNvGrpSpPr/>
        <p:nvPr/>
      </p:nvGrpSpPr>
      <p:grpSpPr>
        <a:xfrm>
          <a:off x="0" y="0"/>
          <a:ext cx="0" cy="0"/>
          <a:chOff x="0" y="0"/>
          <a:chExt cx="0" cy="0"/>
        </a:xfrm>
      </p:grpSpPr>
      <p:sp>
        <p:nvSpPr>
          <p:cNvPr id="1374" name="Shape 1374"/>
          <p:cNvSpPr txBox="1"/>
          <p:nvPr/>
        </p:nvSpPr>
        <p:spPr>
          <a:xfrm>
            <a:off x="685800" y="6096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sp>
        <p:nvSpPr>
          <p:cNvPr id="1375" name="Shape 1375"/>
          <p:cNvSpPr txBox="1"/>
          <p:nvPr/>
        </p:nvSpPr>
        <p:spPr>
          <a:xfrm>
            <a:off x="685800" y="1676400"/>
            <a:ext cx="7772400" cy="1981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Attaching the second oxygen leaves both oxygen 1 short and the carbon 2 short</a:t>
            </a:r>
          </a:p>
        </p:txBody>
      </p:sp>
      <p:grpSp>
        <p:nvGrpSpPr>
          <p:cNvPr id="1376" name="Shape 1376"/>
          <p:cNvGrpSpPr/>
          <p:nvPr/>
        </p:nvGrpSpPr>
        <p:grpSpPr>
          <a:xfrm>
            <a:off x="4876800" y="4152900"/>
            <a:ext cx="1447799" cy="1593850"/>
            <a:chOff x="4876800" y="4152900"/>
            <a:chExt cx="1447799" cy="1593850"/>
          </a:xfrm>
        </p:grpSpPr>
        <p:sp>
          <p:nvSpPr>
            <p:cNvPr id="1377" name="Shape 1377"/>
            <p:cNvSpPr txBox="1"/>
            <p:nvPr/>
          </p:nvSpPr>
          <p:spPr>
            <a:xfrm>
              <a:off x="5029200" y="4191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378" name="Shape 1378"/>
            <p:cNvGrpSpPr/>
            <p:nvPr/>
          </p:nvGrpSpPr>
          <p:grpSpPr>
            <a:xfrm>
              <a:off x="6172200" y="4572000"/>
              <a:ext cx="152399" cy="533399"/>
              <a:chOff x="6172200" y="4572000"/>
              <a:chExt cx="152399" cy="533399"/>
            </a:xfrm>
          </p:grpSpPr>
          <p:sp>
            <p:nvSpPr>
              <p:cNvPr id="1379" name="Shape 1379"/>
              <p:cNvSpPr/>
              <p:nvPr/>
            </p:nvSpPr>
            <p:spPr>
              <a:xfrm>
                <a:off x="61722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80" name="Shape 1380"/>
              <p:cNvSpPr/>
              <p:nvPr/>
            </p:nvSpPr>
            <p:spPr>
              <a:xfrm>
                <a:off x="61722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381" name="Shape 1381"/>
            <p:cNvGrpSpPr/>
            <p:nvPr/>
          </p:nvGrpSpPr>
          <p:grpSpPr>
            <a:xfrm>
              <a:off x="5295900" y="4152900"/>
              <a:ext cx="533399" cy="152399"/>
              <a:chOff x="5295900" y="4152900"/>
              <a:chExt cx="533399" cy="152399"/>
            </a:xfrm>
          </p:grpSpPr>
          <p:sp>
            <p:nvSpPr>
              <p:cNvPr id="1382" name="Shape 1382"/>
              <p:cNvSpPr/>
              <p:nvPr/>
            </p:nvSpPr>
            <p:spPr>
              <a:xfrm>
                <a:off x="5676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83" name="Shape 1383"/>
              <p:cNvSpPr/>
              <p:nvPr/>
            </p:nvSpPr>
            <p:spPr>
              <a:xfrm>
                <a:off x="5295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384" name="Shape 1384"/>
            <p:cNvSpPr/>
            <p:nvPr/>
          </p:nvSpPr>
          <p:spPr>
            <a:xfrm>
              <a:off x="48768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85" name="Shape 1385"/>
            <p:cNvSpPr/>
            <p:nvPr/>
          </p:nvSpPr>
          <p:spPr>
            <a:xfrm>
              <a:off x="5295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386" name="Shape 1386"/>
          <p:cNvSpPr txBox="1"/>
          <p:nvPr/>
        </p:nvSpPr>
        <p:spPr>
          <a:xfrm>
            <a:off x="3733800" y="4114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387" name="Shape 1387"/>
          <p:cNvSpPr/>
          <p:nvPr/>
        </p:nvSpPr>
        <p:spPr>
          <a:xfrm>
            <a:off x="4876800" y="50292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88" name="Shape 1388"/>
          <p:cNvSpPr/>
          <p:nvPr/>
        </p:nvSpPr>
        <p:spPr>
          <a:xfrm>
            <a:off x="4381500" y="40767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89" name="Shape 1389"/>
          <p:cNvSpPr/>
          <p:nvPr/>
        </p:nvSpPr>
        <p:spPr>
          <a:xfrm>
            <a:off x="3581400" y="45720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90" name="Shape 1390"/>
          <p:cNvSpPr/>
          <p:nvPr/>
        </p:nvSpPr>
        <p:spPr>
          <a:xfrm>
            <a:off x="4000500" y="54483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391" name="Shape 1391"/>
          <p:cNvGrpSpPr/>
          <p:nvPr/>
        </p:nvGrpSpPr>
        <p:grpSpPr>
          <a:xfrm>
            <a:off x="2362200" y="4114800"/>
            <a:ext cx="1371599" cy="1593850"/>
            <a:chOff x="2362200" y="4000500"/>
            <a:chExt cx="1371599" cy="1593850"/>
          </a:xfrm>
        </p:grpSpPr>
        <p:sp>
          <p:nvSpPr>
            <p:cNvPr id="1392" name="Shape 1392"/>
            <p:cNvSpPr txBox="1"/>
            <p:nvPr/>
          </p:nvSpPr>
          <p:spPr>
            <a:xfrm>
              <a:off x="2514600" y="40386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393" name="Shape 1393"/>
            <p:cNvGrpSpPr/>
            <p:nvPr/>
          </p:nvGrpSpPr>
          <p:grpSpPr>
            <a:xfrm>
              <a:off x="2362200" y="4495800"/>
              <a:ext cx="152399" cy="533399"/>
              <a:chOff x="2362200" y="4495800"/>
              <a:chExt cx="152399" cy="533399"/>
            </a:xfrm>
          </p:grpSpPr>
          <p:sp>
            <p:nvSpPr>
              <p:cNvPr id="1394" name="Shape 1394"/>
              <p:cNvSpPr/>
              <p:nvPr/>
            </p:nvSpPr>
            <p:spPr>
              <a:xfrm>
                <a:off x="23622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95" name="Shape 1395"/>
              <p:cNvSpPr/>
              <p:nvPr/>
            </p:nvSpPr>
            <p:spPr>
              <a:xfrm>
                <a:off x="2362200" y="4876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396" name="Shape 1396"/>
            <p:cNvGrpSpPr/>
            <p:nvPr/>
          </p:nvGrpSpPr>
          <p:grpSpPr>
            <a:xfrm>
              <a:off x="2781300" y="5372100"/>
              <a:ext cx="533399" cy="152399"/>
              <a:chOff x="2781300" y="5372100"/>
              <a:chExt cx="533399" cy="152399"/>
            </a:xfrm>
          </p:grpSpPr>
          <p:sp>
            <p:nvSpPr>
              <p:cNvPr id="1397" name="Shape 1397"/>
              <p:cNvSpPr/>
              <p:nvPr/>
            </p:nvSpPr>
            <p:spPr>
              <a:xfrm>
                <a:off x="3162300" y="5372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398" name="Shape 1398"/>
              <p:cNvSpPr/>
              <p:nvPr/>
            </p:nvSpPr>
            <p:spPr>
              <a:xfrm>
                <a:off x="2781300" y="53721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399" name="Shape 1399"/>
            <p:cNvSpPr/>
            <p:nvPr/>
          </p:nvSpPr>
          <p:spPr>
            <a:xfrm>
              <a:off x="3581400" y="4876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00" name="Shape 1400"/>
            <p:cNvSpPr/>
            <p:nvPr/>
          </p:nvSpPr>
          <p:spPr>
            <a:xfrm>
              <a:off x="2857500" y="4000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idx="4294967295" type="title"/>
          </p:nvPr>
        </p:nvSpPr>
        <p:spPr>
          <a:xfrm>
            <a:off x="685800" y="609600"/>
            <a:ext cx="7772400" cy="762000"/>
          </a:xfrm>
          <a:prstGeom prst="rect">
            <a:avLst/>
          </a:prstGeom>
          <a:noFill/>
          <a:ln>
            <a:noFill/>
          </a:ln>
        </p:spPr>
        <p:txBody>
          <a:bodyPr anchorCtr="1" anchor="t"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cap="none" strike="noStrike">
                <a:solidFill>
                  <a:schemeClr val="lt2"/>
                </a:solidFill>
                <a:latin typeface="Arial"/>
                <a:ea typeface="Arial"/>
                <a:cs typeface="Arial"/>
                <a:sym typeface="Arial"/>
              </a:rPr>
              <a:t>Example</a:t>
            </a:r>
          </a:p>
        </p:txBody>
      </p:sp>
      <p:sp>
        <p:nvSpPr>
          <p:cNvPr id="297" name="Shape 297"/>
          <p:cNvSpPr txBox="1"/>
          <p:nvPr>
            <p:ph idx="4294967295" type="body"/>
          </p:nvPr>
        </p:nvSpPr>
        <p:spPr>
          <a:xfrm>
            <a:off x="609600" y="3581400"/>
            <a:ext cx="7848599" cy="14478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cap="none" strike="noStrike">
                <a:solidFill>
                  <a:schemeClr val="lt1"/>
                </a:solidFill>
                <a:latin typeface="Arial"/>
                <a:ea typeface="Arial"/>
                <a:cs typeface="Arial"/>
                <a:sym typeface="Arial"/>
              </a:rPr>
              <a:t>Draw the Lewis dot diagram for the calcium ion.</a:t>
            </a:r>
          </a:p>
        </p:txBody>
      </p:sp>
      <p:sp>
        <p:nvSpPr>
          <p:cNvPr id="298" name="Shape 298"/>
          <p:cNvSpPr txBox="1"/>
          <p:nvPr/>
        </p:nvSpPr>
        <p:spPr>
          <a:xfrm>
            <a:off x="3733800" y="4876800"/>
            <a:ext cx="3048000" cy="10985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2"/>
              </a:buClr>
              <a:buSzPct val="25000"/>
              <a:buFont typeface="Arial"/>
              <a:buNone/>
            </a:pPr>
            <a:r>
              <a:rPr b="0" i="0" lang="en-US" sz="6600" u="none">
                <a:solidFill>
                  <a:schemeClr val="lt2"/>
                </a:solidFill>
                <a:latin typeface="Arial"/>
                <a:ea typeface="Arial"/>
                <a:cs typeface="Arial"/>
                <a:sym typeface="Arial"/>
              </a:rPr>
              <a:t>[Ca]</a:t>
            </a:r>
            <a:r>
              <a:rPr b="0" baseline="30000" i="0" lang="en-US" sz="6600" u="none">
                <a:solidFill>
                  <a:schemeClr val="lt2"/>
                </a:solidFill>
                <a:latin typeface="Arial"/>
                <a:ea typeface="Arial"/>
                <a:cs typeface="Arial"/>
                <a:sym typeface="Arial"/>
              </a:rPr>
              <a:t>2+</a:t>
            </a:r>
          </a:p>
        </p:txBody>
      </p:sp>
      <p:sp>
        <p:nvSpPr>
          <p:cNvPr id="299" name="Shape 299"/>
          <p:cNvSpPr txBox="1"/>
          <p:nvPr/>
        </p:nvSpPr>
        <p:spPr>
          <a:xfrm>
            <a:off x="685800" y="1828800"/>
            <a:ext cx="7848599" cy="1143000"/>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Will calcium form a cation or an anion?</a:t>
            </a:r>
          </a:p>
        </p:txBody>
      </p:sp>
      <p:sp>
        <p:nvSpPr>
          <p:cNvPr id="300" name="Shape 300"/>
          <p:cNvSpPr txBox="1"/>
          <p:nvPr/>
        </p:nvSpPr>
        <p:spPr>
          <a:xfrm>
            <a:off x="4876800" y="2590800"/>
            <a:ext cx="2362200" cy="823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1" i="0" lang="en-US" sz="4800" u="none">
                <a:solidFill>
                  <a:schemeClr val="lt2"/>
                </a:solidFill>
                <a:latin typeface="Arial"/>
                <a:ea typeface="Arial"/>
                <a:cs typeface="Arial"/>
                <a:sym typeface="Arial"/>
              </a:rPr>
              <a:t>cation</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5" name="Shape 1405"/>
        <p:cNvGrpSpPr/>
        <p:nvPr/>
      </p:nvGrpSpPr>
      <p:grpSpPr>
        <a:xfrm>
          <a:off x="0" y="0"/>
          <a:ext cx="0" cy="0"/>
          <a:chOff x="0" y="0"/>
          <a:chExt cx="0" cy="0"/>
        </a:xfrm>
      </p:grpSpPr>
      <p:sp>
        <p:nvSpPr>
          <p:cNvPr id="1406" name="Shape 1406"/>
          <p:cNvSpPr txBox="1"/>
          <p:nvPr/>
        </p:nvSpPr>
        <p:spPr>
          <a:xfrm>
            <a:off x="685800" y="6858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sp>
        <p:nvSpPr>
          <p:cNvPr id="1407" name="Shape 1407"/>
          <p:cNvSpPr txBox="1"/>
          <p:nvPr/>
        </p:nvSpPr>
        <p:spPr>
          <a:xfrm>
            <a:off x="685800" y="1752600"/>
            <a:ext cx="7772400" cy="1981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The only solution is to share more.</a:t>
            </a:r>
          </a:p>
        </p:txBody>
      </p:sp>
      <p:grpSp>
        <p:nvGrpSpPr>
          <p:cNvPr id="1408" name="Shape 1408"/>
          <p:cNvGrpSpPr/>
          <p:nvPr/>
        </p:nvGrpSpPr>
        <p:grpSpPr>
          <a:xfrm>
            <a:off x="4876800" y="4152900"/>
            <a:ext cx="1447799" cy="1593850"/>
            <a:chOff x="4876800" y="4152900"/>
            <a:chExt cx="1447799" cy="1593850"/>
          </a:xfrm>
        </p:grpSpPr>
        <p:sp>
          <p:nvSpPr>
            <p:cNvPr id="1409" name="Shape 1409"/>
            <p:cNvSpPr txBox="1"/>
            <p:nvPr/>
          </p:nvSpPr>
          <p:spPr>
            <a:xfrm>
              <a:off x="5029200" y="4191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410" name="Shape 1410"/>
            <p:cNvGrpSpPr/>
            <p:nvPr/>
          </p:nvGrpSpPr>
          <p:grpSpPr>
            <a:xfrm>
              <a:off x="6172200" y="4572000"/>
              <a:ext cx="152399" cy="533399"/>
              <a:chOff x="6172200" y="4572000"/>
              <a:chExt cx="152399" cy="533399"/>
            </a:xfrm>
          </p:grpSpPr>
          <p:sp>
            <p:nvSpPr>
              <p:cNvPr id="1411" name="Shape 1411"/>
              <p:cNvSpPr/>
              <p:nvPr/>
            </p:nvSpPr>
            <p:spPr>
              <a:xfrm>
                <a:off x="61722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12" name="Shape 1412"/>
              <p:cNvSpPr/>
              <p:nvPr/>
            </p:nvSpPr>
            <p:spPr>
              <a:xfrm>
                <a:off x="61722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413" name="Shape 1413"/>
            <p:cNvGrpSpPr/>
            <p:nvPr/>
          </p:nvGrpSpPr>
          <p:grpSpPr>
            <a:xfrm>
              <a:off x="5295900" y="4152900"/>
              <a:ext cx="533399" cy="152399"/>
              <a:chOff x="5295900" y="4152900"/>
              <a:chExt cx="533399" cy="152399"/>
            </a:xfrm>
          </p:grpSpPr>
          <p:sp>
            <p:nvSpPr>
              <p:cNvPr id="1414" name="Shape 1414"/>
              <p:cNvSpPr/>
              <p:nvPr/>
            </p:nvSpPr>
            <p:spPr>
              <a:xfrm>
                <a:off x="5676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15" name="Shape 1415"/>
              <p:cNvSpPr/>
              <p:nvPr/>
            </p:nvSpPr>
            <p:spPr>
              <a:xfrm>
                <a:off x="5295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16" name="Shape 1416"/>
            <p:cNvSpPr/>
            <p:nvPr/>
          </p:nvSpPr>
          <p:spPr>
            <a:xfrm>
              <a:off x="48768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17" name="Shape 1417"/>
            <p:cNvSpPr/>
            <p:nvPr/>
          </p:nvSpPr>
          <p:spPr>
            <a:xfrm>
              <a:off x="5295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18" name="Shape 1418"/>
          <p:cNvSpPr txBox="1"/>
          <p:nvPr/>
        </p:nvSpPr>
        <p:spPr>
          <a:xfrm>
            <a:off x="3733800" y="4114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419" name="Shape 1419"/>
          <p:cNvSpPr/>
          <p:nvPr/>
        </p:nvSpPr>
        <p:spPr>
          <a:xfrm>
            <a:off x="4876800" y="48768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20" name="Shape 1420"/>
          <p:cNvSpPr/>
          <p:nvPr/>
        </p:nvSpPr>
        <p:spPr>
          <a:xfrm>
            <a:off x="4381500" y="40767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21" name="Shape 1421"/>
          <p:cNvSpPr/>
          <p:nvPr/>
        </p:nvSpPr>
        <p:spPr>
          <a:xfrm>
            <a:off x="3581400" y="44196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22" name="Shape 1422"/>
          <p:cNvSpPr/>
          <p:nvPr/>
        </p:nvSpPr>
        <p:spPr>
          <a:xfrm>
            <a:off x="4000500" y="54483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423" name="Shape 1423"/>
          <p:cNvGrpSpPr/>
          <p:nvPr/>
        </p:nvGrpSpPr>
        <p:grpSpPr>
          <a:xfrm>
            <a:off x="2057400" y="4076700"/>
            <a:ext cx="1371599" cy="1593850"/>
            <a:chOff x="2057400" y="4076700"/>
            <a:chExt cx="1371599" cy="1593850"/>
          </a:xfrm>
        </p:grpSpPr>
        <p:sp>
          <p:nvSpPr>
            <p:cNvPr id="1424" name="Shape 1424"/>
            <p:cNvSpPr txBox="1"/>
            <p:nvPr/>
          </p:nvSpPr>
          <p:spPr>
            <a:xfrm>
              <a:off x="2209800" y="4114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425" name="Shape 1425"/>
            <p:cNvGrpSpPr/>
            <p:nvPr/>
          </p:nvGrpSpPr>
          <p:grpSpPr>
            <a:xfrm>
              <a:off x="2057400" y="4572000"/>
              <a:ext cx="152399" cy="533399"/>
              <a:chOff x="2057400" y="4572000"/>
              <a:chExt cx="152399" cy="533399"/>
            </a:xfrm>
          </p:grpSpPr>
          <p:sp>
            <p:nvSpPr>
              <p:cNvPr id="1426" name="Shape 1426"/>
              <p:cNvSpPr/>
              <p:nvPr/>
            </p:nvSpPr>
            <p:spPr>
              <a:xfrm>
                <a:off x="20574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27" name="Shape 1427"/>
              <p:cNvSpPr/>
              <p:nvPr/>
            </p:nvSpPr>
            <p:spPr>
              <a:xfrm>
                <a:off x="20574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428" name="Shape 1428"/>
            <p:cNvGrpSpPr/>
            <p:nvPr/>
          </p:nvGrpSpPr>
          <p:grpSpPr>
            <a:xfrm>
              <a:off x="2476500" y="5448300"/>
              <a:ext cx="533399" cy="152399"/>
              <a:chOff x="2476500" y="5448300"/>
              <a:chExt cx="533399" cy="152399"/>
            </a:xfrm>
          </p:grpSpPr>
          <p:sp>
            <p:nvSpPr>
              <p:cNvPr id="1429" name="Shape 1429"/>
              <p:cNvSpPr/>
              <p:nvPr/>
            </p:nvSpPr>
            <p:spPr>
              <a:xfrm>
                <a:off x="28575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30" name="Shape 1430"/>
              <p:cNvSpPr/>
              <p:nvPr/>
            </p:nvSpPr>
            <p:spPr>
              <a:xfrm>
                <a:off x="24765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31" name="Shape 1431"/>
            <p:cNvSpPr/>
            <p:nvPr/>
          </p:nvSpPr>
          <p:spPr>
            <a:xfrm>
              <a:off x="32766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32" name="Shape 1432"/>
            <p:cNvSpPr/>
            <p:nvPr/>
          </p:nvSpPr>
          <p:spPr>
            <a:xfrm>
              <a:off x="2552700" y="40767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7" name="Shape 1437"/>
        <p:cNvGrpSpPr/>
        <p:nvPr/>
      </p:nvGrpSpPr>
      <p:grpSpPr>
        <a:xfrm>
          <a:off x="0" y="0"/>
          <a:ext cx="0" cy="0"/>
          <a:chOff x="0" y="0"/>
          <a:chExt cx="0" cy="0"/>
        </a:xfrm>
      </p:grpSpPr>
      <p:sp>
        <p:nvSpPr>
          <p:cNvPr id="1438" name="Shape 1438"/>
          <p:cNvSpPr txBox="1"/>
          <p:nvPr/>
        </p:nvSpPr>
        <p:spPr>
          <a:xfrm>
            <a:off x="685800" y="8382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grpSp>
        <p:nvGrpSpPr>
          <p:cNvPr id="1439" name="Shape 1439"/>
          <p:cNvGrpSpPr/>
          <p:nvPr/>
        </p:nvGrpSpPr>
        <p:grpSpPr>
          <a:xfrm>
            <a:off x="4876800" y="3543300"/>
            <a:ext cx="1447799" cy="1593850"/>
            <a:chOff x="4876800" y="4152900"/>
            <a:chExt cx="1447799" cy="1593850"/>
          </a:xfrm>
        </p:grpSpPr>
        <p:sp>
          <p:nvSpPr>
            <p:cNvPr id="1440" name="Shape 1440"/>
            <p:cNvSpPr txBox="1"/>
            <p:nvPr/>
          </p:nvSpPr>
          <p:spPr>
            <a:xfrm>
              <a:off x="5029200" y="4191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441" name="Shape 1441"/>
            <p:cNvGrpSpPr/>
            <p:nvPr/>
          </p:nvGrpSpPr>
          <p:grpSpPr>
            <a:xfrm>
              <a:off x="6172200" y="4572000"/>
              <a:ext cx="152399" cy="533399"/>
              <a:chOff x="6172200" y="4572000"/>
              <a:chExt cx="152399" cy="533399"/>
            </a:xfrm>
          </p:grpSpPr>
          <p:sp>
            <p:nvSpPr>
              <p:cNvPr id="1442" name="Shape 1442"/>
              <p:cNvSpPr/>
              <p:nvPr/>
            </p:nvSpPr>
            <p:spPr>
              <a:xfrm>
                <a:off x="61722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43" name="Shape 1443"/>
              <p:cNvSpPr/>
              <p:nvPr/>
            </p:nvSpPr>
            <p:spPr>
              <a:xfrm>
                <a:off x="61722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444" name="Shape 1444"/>
            <p:cNvGrpSpPr/>
            <p:nvPr/>
          </p:nvGrpSpPr>
          <p:grpSpPr>
            <a:xfrm>
              <a:off x="5295900" y="4152900"/>
              <a:ext cx="533399" cy="152399"/>
              <a:chOff x="5295900" y="4152900"/>
              <a:chExt cx="533399" cy="152399"/>
            </a:xfrm>
          </p:grpSpPr>
          <p:sp>
            <p:nvSpPr>
              <p:cNvPr id="1445" name="Shape 1445"/>
              <p:cNvSpPr/>
              <p:nvPr/>
            </p:nvSpPr>
            <p:spPr>
              <a:xfrm>
                <a:off x="5676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46" name="Shape 1446"/>
              <p:cNvSpPr/>
              <p:nvPr/>
            </p:nvSpPr>
            <p:spPr>
              <a:xfrm>
                <a:off x="5295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47" name="Shape 1447"/>
            <p:cNvSpPr/>
            <p:nvPr/>
          </p:nvSpPr>
          <p:spPr>
            <a:xfrm>
              <a:off x="48768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48" name="Shape 1448"/>
            <p:cNvSpPr/>
            <p:nvPr/>
          </p:nvSpPr>
          <p:spPr>
            <a:xfrm>
              <a:off x="5295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49" name="Shape 1449"/>
          <p:cNvSpPr txBox="1"/>
          <p:nvPr/>
        </p:nvSpPr>
        <p:spPr>
          <a:xfrm>
            <a:off x="3733800" y="35052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450" name="Shape 1450"/>
          <p:cNvSpPr/>
          <p:nvPr/>
        </p:nvSpPr>
        <p:spPr>
          <a:xfrm>
            <a:off x="4876800" y="42672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51" name="Shape 1451"/>
          <p:cNvSpPr/>
          <p:nvPr/>
        </p:nvSpPr>
        <p:spPr>
          <a:xfrm>
            <a:off x="4381500" y="34671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52" name="Shape 1452"/>
          <p:cNvSpPr/>
          <p:nvPr/>
        </p:nvSpPr>
        <p:spPr>
          <a:xfrm>
            <a:off x="3581400" y="38100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53" name="Shape 1453"/>
          <p:cNvSpPr/>
          <p:nvPr/>
        </p:nvSpPr>
        <p:spPr>
          <a:xfrm>
            <a:off x="4000500" y="48387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nvGrpSpPr>
          <p:cNvPr id="1454" name="Shape 1454"/>
          <p:cNvGrpSpPr/>
          <p:nvPr/>
        </p:nvGrpSpPr>
        <p:grpSpPr>
          <a:xfrm>
            <a:off x="1905000" y="3467100"/>
            <a:ext cx="1371599" cy="1593850"/>
            <a:chOff x="1905000" y="4076700"/>
            <a:chExt cx="1371599" cy="1593850"/>
          </a:xfrm>
        </p:grpSpPr>
        <p:sp>
          <p:nvSpPr>
            <p:cNvPr id="1455" name="Shape 1455"/>
            <p:cNvSpPr txBox="1"/>
            <p:nvPr/>
          </p:nvSpPr>
          <p:spPr>
            <a:xfrm>
              <a:off x="2057400" y="4114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456" name="Shape 1456"/>
            <p:cNvGrpSpPr/>
            <p:nvPr/>
          </p:nvGrpSpPr>
          <p:grpSpPr>
            <a:xfrm>
              <a:off x="1905000" y="4572000"/>
              <a:ext cx="152399" cy="533399"/>
              <a:chOff x="1905000" y="4572000"/>
              <a:chExt cx="152399" cy="533399"/>
            </a:xfrm>
          </p:grpSpPr>
          <p:sp>
            <p:nvSpPr>
              <p:cNvPr id="1457" name="Shape 1457"/>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58" name="Shape 1458"/>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459" name="Shape 1459"/>
            <p:cNvGrpSpPr/>
            <p:nvPr/>
          </p:nvGrpSpPr>
          <p:grpSpPr>
            <a:xfrm>
              <a:off x="2324100" y="5448300"/>
              <a:ext cx="533399" cy="152399"/>
              <a:chOff x="2324100" y="5448300"/>
              <a:chExt cx="533399" cy="152399"/>
            </a:xfrm>
          </p:grpSpPr>
          <p:sp>
            <p:nvSpPr>
              <p:cNvPr id="1460" name="Shape 1460"/>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61" name="Shape 1461"/>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62" name="Shape 1462"/>
            <p:cNvSpPr/>
            <p:nvPr/>
          </p:nvSpPr>
          <p:spPr>
            <a:xfrm>
              <a:off x="31242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63" name="Shape 1463"/>
            <p:cNvSpPr/>
            <p:nvPr/>
          </p:nvSpPr>
          <p:spPr>
            <a:xfrm>
              <a:off x="2400300" y="40767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64" name="Shape 1464"/>
          <p:cNvSpPr/>
          <p:nvPr/>
        </p:nvSpPr>
        <p:spPr>
          <a:xfrm>
            <a:off x="2446336" y="2516186"/>
            <a:ext cx="830261" cy="1395411"/>
          </a:xfrm>
          <a:custGeom>
            <a:pathLst>
              <a:path extrusionOk="0" fill="none" h="120000" w="120000">
                <a:moveTo>
                  <a:pt x="0" y="78919"/>
                </a:moveTo>
                <a:cubicBezTo>
                  <a:pt x="4192" y="33652"/>
                  <a:pt x="29655" y="-4"/>
                  <a:pt x="59705" y="0"/>
                </a:cubicBezTo>
                <a:cubicBezTo>
                  <a:pt x="93004" y="0"/>
                  <a:pt x="120000" y="41063"/>
                  <a:pt x="120000" y="91722"/>
                </a:cubicBezTo>
                <a:cubicBezTo>
                  <a:pt x="120000" y="101324"/>
                  <a:pt x="119006" y="110865"/>
                  <a:pt x="117060" y="119995"/>
                </a:cubicBezTo>
              </a:path>
              <a:path extrusionOk="0" h="120000" w="120000">
                <a:moveTo>
                  <a:pt x="0" y="78919"/>
                </a:moveTo>
                <a:cubicBezTo>
                  <a:pt x="4192" y="33652"/>
                  <a:pt x="29655" y="-4"/>
                  <a:pt x="59705" y="0"/>
                </a:cubicBezTo>
                <a:cubicBezTo>
                  <a:pt x="93004" y="0"/>
                  <a:pt x="120000" y="41063"/>
                  <a:pt x="120000" y="91722"/>
                </a:cubicBezTo>
                <a:cubicBezTo>
                  <a:pt x="120000" y="101324"/>
                  <a:pt x="119006" y="110865"/>
                  <a:pt x="117060" y="119995"/>
                </a:cubicBezTo>
                <a:lnTo>
                  <a:pt x="59705" y="91722"/>
                </a:lnTo>
                <a:lnTo>
                  <a:pt x="0" y="78919"/>
                </a:lnTo>
                <a:close/>
              </a:path>
            </a:pathLst>
          </a:custGeom>
          <a:noFill/>
          <a:ln cap="rnd" cmpd="sng" w="25400">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65" name="Shape 1465"/>
          <p:cNvSpPr/>
          <p:nvPr/>
        </p:nvSpPr>
        <p:spPr>
          <a:xfrm>
            <a:off x="3511550" y="4497387"/>
            <a:ext cx="601661" cy="1395411"/>
          </a:xfrm>
          <a:custGeom>
            <a:pathLst>
              <a:path extrusionOk="0" fill="none" h="120000" w="120000">
                <a:moveTo>
                  <a:pt x="119997" y="41006"/>
                </a:moveTo>
                <a:cubicBezTo>
                  <a:pt x="115821" y="86302"/>
                  <a:pt x="90353" y="119995"/>
                  <a:pt x="60291" y="120000"/>
                </a:cubicBezTo>
                <a:cubicBezTo>
                  <a:pt x="26991" y="120000"/>
                  <a:pt x="0" y="78929"/>
                  <a:pt x="0" y="28270"/>
                </a:cubicBezTo>
                <a:cubicBezTo>
                  <a:pt x="-2" y="18668"/>
                  <a:pt x="988" y="9130"/>
                  <a:pt x="2933" y="-4"/>
                </a:cubicBezTo>
              </a:path>
              <a:path extrusionOk="0" h="120000" w="120000">
                <a:moveTo>
                  <a:pt x="119997" y="41006"/>
                </a:moveTo>
                <a:cubicBezTo>
                  <a:pt x="115821" y="86302"/>
                  <a:pt x="90353" y="119995"/>
                  <a:pt x="60291" y="120000"/>
                </a:cubicBezTo>
                <a:cubicBezTo>
                  <a:pt x="26991" y="120000"/>
                  <a:pt x="0" y="78929"/>
                  <a:pt x="0" y="28270"/>
                </a:cubicBezTo>
                <a:cubicBezTo>
                  <a:pt x="-2" y="18668"/>
                  <a:pt x="988" y="9130"/>
                  <a:pt x="2933" y="-4"/>
                </a:cubicBezTo>
                <a:lnTo>
                  <a:pt x="60291" y="28270"/>
                </a:lnTo>
                <a:lnTo>
                  <a:pt x="119997" y="41006"/>
                </a:lnTo>
                <a:close/>
              </a:path>
            </a:pathLst>
          </a:custGeom>
          <a:noFill/>
          <a:ln cap="rnd" cmpd="sng" w="25400">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0" name="Shape 1470"/>
        <p:cNvGrpSpPr/>
        <p:nvPr/>
      </p:nvGrpSpPr>
      <p:grpSpPr>
        <a:xfrm>
          <a:off x="0" y="0"/>
          <a:ext cx="0" cy="0"/>
          <a:chOff x="0" y="0"/>
          <a:chExt cx="0" cy="0"/>
        </a:xfrm>
      </p:grpSpPr>
      <p:sp>
        <p:nvSpPr>
          <p:cNvPr id="1471" name="Shape 1471"/>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grpSp>
        <p:nvGrpSpPr>
          <p:cNvPr id="1472" name="Shape 1472"/>
          <p:cNvGrpSpPr/>
          <p:nvPr/>
        </p:nvGrpSpPr>
        <p:grpSpPr>
          <a:xfrm>
            <a:off x="4876800" y="2400300"/>
            <a:ext cx="1447799" cy="1593850"/>
            <a:chOff x="4876800" y="4152900"/>
            <a:chExt cx="1447799" cy="1593850"/>
          </a:xfrm>
        </p:grpSpPr>
        <p:sp>
          <p:nvSpPr>
            <p:cNvPr id="1473" name="Shape 1473"/>
            <p:cNvSpPr txBox="1"/>
            <p:nvPr/>
          </p:nvSpPr>
          <p:spPr>
            <a:xfrm>
              <a:off x="5029200" y="4191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474" name="Shape 1474"/>
            <p:cNvGrpSpPr/>
            <p:nvPr/>
          </p:nvGrpSpPr>
          <p:grpSpPr>
            <a:xfrm>
              <a:off x="6172200" y="4572000"/>
              <a:ext cx="152399" cy="533399"/>
              <a:chOff x="6172200" y="4572000"/>
              <a:chExt cx="152399" cy="533399"/>
            </a:xfrm>
          </p:grpSpPr>
          <p:sp>
            <p:nvSpPr>
              <p:cNvPr id="1475" name="Shape 1475"/>
              <p:cNvSpPr/>
              <p:nvPr/>
            </p:nvSpPr>
            <p:spPr>
              <a:xfrm>
                <a:off x="61722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76" name="Shape 1476"/>
              <p:cNvSpPr/>
              <p:nvPr/>
            </p:nvSpPr>
            <p:spPr>
              <a:xfrm>
                <a:off x="61722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477" name="Shape 1477"/>
            <p:cNvGrpSpPr/>
            <p:nvPr/>
          </p:nvGrpSpPr>
          <p:grpSpPr>
            <a:xfrm>
              <a:off x="5295900" y="4152900"/>
              <a:ext cx="533399" cy="152399"/>
              <a:chOff x="5295900" y="4152900"/>
              <a:chExt cx="533399" cy="152399"/>
            </a:xfrm>
          </p:grpSpPr>
          <p:sp>
            <p:nvSpPr>
              <p:cNvPr id="1478" name="Shape 1478"/>
              <p:cNvSpPr/>
              <p:nvPr/>
            </p:nvSpPr>
            <p:spPr>
              <a:xfrm>
                <a:off x="5676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79" name="Shape 1479"/>
              <p:cNvSpPr/>
              <p:nvPr/>
            </p:nvSpPr>
            <p:spPr>
              <a:xfrm>
                <a:off x="52959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80" name="Shape 1480"/>
            <p:cNvSpPr/>
            <p:nvPr/>
          </p:nvSpPr>
          <p:spPr>
            <a:xfrm>
              <a:off x="48768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81" name="Shape 1481"/>
            <p:cNvSpPr/>
            <p:nvPr/>
          </p:nvSpPr>
          <p:spPr>
            <a:xfrm>
              <a:off x="52959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82" name="Shape 1482"/>
          <p:cNvSpPr txBox="1"/>
          <p:nvPr/>
        </p:nvSpPr>
        <p:spPr>
          <a:xfrm>
            <a:off x="3733800" y="23622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483" name="Shape 1483"/>
          <p:cNvSpPr/>
          <p:nvPr/>
        </p:nvSpPr>
        <p:spPr>
          <a:xfrm>
            <a:off x="4876800" y="31242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84" name="Shape 1484"/>
          <p:cNvSpPr/>
          <p:nvPr/>
        </p:nvSpPr>
        <p:spPr>
          <a:xfrm>
            <a:off x="4381500" y="23241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85" name="Shape 1485"/>
          <p:cNvSpPr/>
          <p:nvPr/>
        </p:nvSpPr>
        <p:spPr>
          <a:xfrm>
            <a:off x="3524250" y="27241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86" name="Shape 1486"/>
          <p:cNvSpPr/>
          <p:nvPr/>
        </p:nvSpPr>
        <p:spPr>
          <a:xfrm>
            <a:off x="3524250" y="31813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87" name="Shape 1487"/>
          <p:cNvSpPr txBox="1"/>
          <p:nvPr/>
        </p:nvSpPr>
        <p:spPr>
          <a:xfrm>
            <a:off x="2057400" y="23622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488" name="Shape 1488"/>
          <p:cNvGrpSpPr/>
          <p:nvPr/>
        </p:nvGrpSpPr>
        <p:grpSpPr>
          <a:xfrm>
            <a:off x="1905000" y="2819400"/>
            <a:ext cx="152399" cy="533399"/>
            <a:chOff x="1905000" y="4572000"/>
            <a:chExt cx="152399" cy="533399"/>
          </a:xfrm>
        </p:grpSpPr>
        <p:sp>
          <p:nvSpPr>
            <p:cNvPr id="1489" name="Shape 1489"/>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90" name="Shape 1490"/>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491" name="Shape 1491"/>
          <p:cNvGrpSpPr/>
          <p:nvPr/>
        </p:nvGrpSpPr>
        <p:grpSpPr>
          <a:xfrm>
            <a:off x="2324100" y="3695700"/>
            <a:ext cx="533399" cy="152399"/>
            <a:chOff x="2324100" y="5448300"/>
            <a:chExt cx="533399" cy="152399"/>
          </a:xfrm>
        </p:grpSpPr>
        <p:sp>
          <p:nvSpPr>
            <p:cNvPr id="1492" name="Shape 1492"/>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93" name="Shape 1493"/>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494" name="Shape 1494"/>
          <p:cNvSpPr/>
          <p:nvPr/>
        </p:nvSpPr>
        <p:spPr>
          <a:xfrm>
            <a:off x="3124200" y="31813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495" name="Shape 1495"/>
          <p:cNvSpPr/>
          <p:nvPr/>
        </p:nvSpPr>
        <p:spPr>
          <a:xfrm>
            <a:off x="3162300" y="27241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9" name="Shape 1499"/>
        <p:cNvGrpSpPr/>
        <p:nvPr/>
      </p:nvGrpSpPr>
      <p:grpSpPr>
        <a:xfrm>
          <a:off x="0" y="0"/>
          <a:ext cx="0" cy="0"/>
          <a:chOff x="0" y="0"/>
          <a:chExt cx="0" cy="0"/>
        </a:xfrm>
      </p:grpSpPr>
      <p:sp>
        <p:nvSpPr>
          <p:cNvPr id="1500" name="Shape 1500"/>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grpSp>
        <p:nvGrpSpPr>
          <p:cNvPr id="1501" name="Shape 1501"/>
          <p:cNvGrpSpPr/>
          <p:nvPr/>
        </p:nvGrpSpPr>
        <p:grpSpPr>
          <a:xfrm>
            <a:off x="5410200" y="2247900"/>
            <a:ext cx="1447799" cy="1593850"/>
            <a:chOff x="5334000" y="4152900"/>
            <a:chExt cx="1447799" cy="1593850"/>
          </a:xfrm>
        </p:grpSpPr>
        <p:sp>
          <p:nvSpPr>
            <p:cNvPr id="1502" name="Shape 1502"/>
            <p:cNvSpPr txBox="1"/>
            <p:nvPr/>
          </p:nvSpPr>
          <p:spPr>
            <a:xfrm>
              <a:off x="5486400" y="4191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503" name="Shape 1503"/>
            <p:cNvGrpSpPr/>
            <p:nvPr/>
          </p:nvGrpSpPr>
          <p:grpSpPr>
            <a:xfrm>
              <a:off x="6629400" y="4572000"/>
              <a:ext cx="152399" cy="533399"/>
              <a:chOff x="6629400" y="4572000"/>
              <a:chExt cx="152399" cy="533399"/>
            </a:xfrm>
          </p:grpSpPr>
          <p:sp>
            <p:nvSpPr>
              <p:cNvPr id="1504" name="Shape 1504"/>
              <p:cNvSpPr/>
              <p:nvPr/>
            </p:nvSpPr>
            <p:spPr>
              <a:xfrm>
                <a:off x="66294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05" name="Shape 1505"/>
              <p:cNvSpPr/>
              <p:nvPr/>
            </p:nvSpPr>
            <p:spPr>
              <a:xfrm>
                <a:off x="66294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506" name="Shape 1506"/>
            <p:cNvGrpSpPr/>
            <p:nvPr/>
          </p:nvGrpSpPr>
          <p:grpSpPr>
            <a:xfrm>
              <a:off x="5753100" y="4152900"/>
              <a:ext cx="533399" cy="152399"/>
              <a:chOff x="5753100" y="4152900"/>
              <a:chExt cx="533399" cy="152399"/>
            </a:xfrm>
          </p:grpSpPr>
          <p:sp>
            <p:nvSpPr>
              <p:cNvPr id="1507" name="Shape 1507"/>
              <p:cNvSpPr/>
              <p:nvPr/>
            </p:nvSpPr>
            <p:spPr>
              <a:xfrm>
                <a:off x="6134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08" name="Shape 1508"/>
              <p:cNvSpPr/>
              <p:nvPr/>
            </p:nvSpPr>
            <p:spPr>
              <a:xfrm>
                <a:off x="5753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09" name="Shape 1509"/>
            <p:cNvSpPr/>
            <p:nvPr/>
          </p:nvSpPr>
          <p:spPr>
            <a:xfrm>
              <a:off x="53340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10" name="Shape 1510"/>
            <p:cNvSpPr/>
            <p:nvPr/>
          </p:nvSpPr>
          <p:spPr>
            <a:xfrm>
              <a:off x="57531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11" name="Shape 1511"/>
          <p:cNvSpPr txBox="1"/>
          <p:nvPr/>
        </p:nvSpPr>
        <p:spPr>
          <a:xfrm>
            <a:off x="3810000" y="2209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512" name="Shape 1512"/>
          <p:cNvSpPr/>
          <p:nvPr/>
        </p:nvSpPr>
        <p:spPr>
          <a:xfrm>
            <a:off x="4953000" y="29718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13" name="Shape 1513"/>
          <p:cNvSpPr/>
          <p:nvPr/>
        </p:nvSpPr>
        <p:spPr>
          <a:xfrm>
            <a:off x="4457700" y="21717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14" name="Shape 1514"/>
          <p:cNvSpPr/>
          <p:nvPr/>
        </p:nvSpPr>
        <p:spPr>
          <a:xfrm>
            <a:off x="3600450" y="25717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15" name="Shape 1515"/>
          <p:cNvSpPr/>
          <p:nvPr/>
        </p:nvSpPr>
        <p:spPr>
          <a:xfrm>
            <a:off x="3600450" y="30289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16" name="Shape 1516"/>
          <p:cNvSpPr txBox="1"/>
          <p:nvPr/>
        </p:nvSpPr>
        <p:spPr>
          <a:xfrm>
            <a:off x="2133600" y="2209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517" name="Shape 1517"/>
          <p:cNvGrpSpPr/>
          <p:nvPr/>
        </p:nvGrpSpPr>
        <p:grpSpPr>
          <a:xfrm>
            <a:off x="1981200" y="2667000"/>
            <a:ext cx="152399" cy="533399"/>
            <a:chOff x="1905000" y="4572000"/>
            <a:chExt cx="152399" cy="533399"/>
          </a:xfrm>
        </p:grpSpPr>
        <p:sp>
          <p:nvSpPr>
            <p:cNvPr id="1518" name="Shape 1518"/>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19" name="Shape 1519"/>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520" name="Shape 1520"/>
          <p:cNvGrpSpPr/>
          <p:nvPr/>
        </p:nvGrpSpPr>
        <p:grpSpPr>
          <a:xfrm>
            <a:off x="2400300" y="3543300"/>
            <a:ext cx="533399" cy="152399"/>
            <a:chOff x="2324100" y="5448300"/>
            <a:chExt cx="533399" cy="152399"/>
          </a:xfrm>
        </p:grpSpPr>
        <p:sp>
          <p:nvSpPr>
            <p:cNvPr id="1521" name="Shape 1521"/>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22" name="Shape 1522"/>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23" name="Shape 1523"/>
          <p:cNvSpPr/>
          <p:nvPr/>
        </p:nvSpPr>
        <p:spPr>
          <a:xfrm>
            <a:off x="3200400" y="30289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24" name="Shape 1524"/>
          <p:cNvSpPr/>
          <p:nvPr/>
        </p:nvSpPr>
        <p:spPr>
          <a:xfrm>
            <a:off x="3238500" y="25717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9" name="Shape 1529"/>
        <p:cNvGrpSpPr/>
        <p:nvPr/>
      </p:nvGrpSpPr>
      <p:grpSpPr>
        <a:xfrm>
          <a:off x="0" y="0"/>
          <a:ext cx="0" cy="0"/>
          <a:chOff x="0" y="0"/>
          <a:chExt cx="0" cy="0"/>
        </a:xfrm>
      </p:grpSpPr>
      <p:sp>
        <p:nvSpPr>
          <p:cNvPr id="1530" name="Shape 1530"/>
          <p:cNvSpPr txBox="1"/>
          <p:nvPr/>
        </p:nvSpPr>
        <p:spPr>
          <a:xfrm>
            <a:off x="7620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grpSp>
        <p:nvGrpSpPr>
          <p:cNvPr id="1531" name="Shape 1531"/>
          <p:cNvGrpSpPr/>
          <p:nvPr/>
        </p:nvGrpSpPr>
        <p:grpSpPr>
          <a:xfrm>
            <a:off x="5410200" y="3467100"/>
            <a:ext cx="1447799" cy="1593850"/>
            <a:chOff x="5334000" y="4152900"/>
            <a:chExt cx="1447799" cy="1593850"/>
          </a:xfrm>
        </p:grpSpPr>
        <p:sp>
          <p:nvSpPr>
            <p:cNvPr id="1532" name="Shape 1532"/>
            <p:cNvSpPr txBox="1"/>
            <p:nvPr/>
          </p:nvSpPr>
          <p:spPr>
            <a:xfrm>
              <a:off x="5486400" y="4191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533" name="Shape 1533"/>
            <p:cNvGrpSpPr/>
            <p:nvPr/>
          </p:nvGrpSpPr>
          <p:grpSpPr>
            <a:xfrm>
              <a:off x="6629400" y="4572000"/>
              <a:ext cx="152399" cy="533399"/>
              <a:chOff x="6629400" y="4572000"/>
              <a:chExt cx="152399" cy="533399"/>
            </a:xfrm>
          </p:grpSpPr>
          <p:sp>
            <p:nvSpPr>
              <p:cNvPr id="1534" name="Shape 1534"/>
              <p:cNvSpPr/>
              <p:nvPr/>
            </p:nvSpPr>
            <p:spPr>
              <a:xfrm>
                <a:off x="66294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35" name="Shape 1535"/>
              <p:cNvSpPr/>
              <p:nvPr/>
            </p:nvSpPr>
            <p:spPr>
              <a:xfrm>
                <a:off x="66294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536" name="Shape 1536"/>
            <p:cNvGrpSpPr/>
            <p:nvPr/>
          </p:nvGrpSpPr>
          <p:grpSpPr>
            <a:xfrm>
              <a:off x="5753100" y="4152900"/>
              <a:ext cx="533399" cy="152399"/>
              <a:chOff x="5753100" y="4152900"/>
              <a:chExt cx="533399" cy="152399"/>
            </a:xfrm>
          </p:grpSpPr>
          <p:sp>
            <p:nvSpPr>
              <p:cNvPr id="1537" name="Shape 1537"/>
              <p:cNvSpPr/>
              <p:nvPr/>
            </p:nvSpPr>
            <p:spPr>
              <a:xfrm>
                <a:off x="6134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38" name="Shape 1538"/>
              <p:cNvSpPr/>
              <p:nvPr/>
            </p:nvSpPr>
            <p:spPr>
              <a:xfrm>
                <a:off x="5753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39" name="Shape 1539"/>
            <p:cNvSpPr/>
            <p:nvPr/>
          </p:nvSpPr>
          <p:spPr>
            <a:xfrm>
              <a:off x="5334000" y="44958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40" name="Shape 1540"/>
            <p:cNvSpPr/>
            <p:nvPr/>
          </p:nvSpPr>
          <p:spPr>
            <a:xfrm>
              <a:off x="5753100" y="55245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41" name="Shape 1541"/>
          <p:cNvSpPr txBox="1"/>
          <p:nvPr/>
        </p:nvSpPr>
        <p:spPr>
          <a:xfrm>
            <a:off x="3810000" y="3429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542" name="Shape 1542"/>
          <p:cNvSpPr/>
          <p:nvPr/>
        </p:nvSpPr>
        <p:spPr>
          <a:xfrm>
            <a:off x="4953000" y="41910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43" name="Shape 1543"/>
          <p:cNvSpPr/>
          <p:nvPr/>
        </p:nvSpPr>
        <p:spPr>
          <a:xfrm>
            <a:off x="4457700" y="339090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44" name="Shape 1544"/>
          <p:cNvSpPr/>
          <p:nvPr/>
        </p:nvSpPr>
        <p:spPr>
          <a:xfrm>
            <a:off x="3600450" y="37909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45" name="Shape 1545"/>
          <p:cNvSpPr/>
          <p:nvPr/>
        </p:nvSpPr>
        <p:spPr>
          <a:xfrm>
            <a:off x="3600450" y="42481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46" name="Shape 1546"/>
          <p:cNvSpPr txBox="1"/>
          <p:nvPr/>
        </p:nvSpPr>
        <p:spPr>
          <a:xfrm>
            <a:off x="2133600" y="3429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547" name="Shape 1547"/>
          <p:cNvGrpSpPr/>
          <p:nvPr/>
        </p:nvGrpSpPr>
        <p:grpSpPr>
          <a:xfrm>
            <a:off x="1981200" y="3886200"/>
            <a:ext cx="152399" cy="533399"/>
            <a:chOff x="1905000" y="4572000"/>
            <a:chExt cx="152399" cy="533399"/>
          </a:xfrm>
        </p:grpSpPr>
        <p:sp>
          <p:nvSpPr>
            <p:cNvPr id="1548" name="Shape 1548"/>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49" name="Shape 1549"/>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550" name="Shape 1550"/>
          <p:cNvGrpSpPr/>
          <p:nvPr/>
        </p:nvGrpSpPr>
        <p:grpSpPr>
          <a:xfrm>
            <a:off x="2400300" y="4762500"/>
            <a:ext cx="533399" cy="152399"/>
            <a:chOff x="2324100" y="5448300"/>
            <a:chExt cx="533399" cy="152399"/>
          </a:xfrm>
        </p:grpSpPr>
        <p:sp>
          <p:nvSpPr>
            <p:cNvPr id="1551" name="Shape 1551"/>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52" name="Shape 1552"/>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53" name="Shape 1553"/>
          <p:cNvSpPr/>
          <p:nvPr/>
        </p:nvSpPr>
        <p:spPr>
          <a:xfrm>
            <a:off x="3200400" y="42481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54" name="Shape 1554"/>
          <p:cNvSpPr/>
          <p:nvPr/>
        </p:nvSpPr>
        <p:spPr>
          <a:xfrm>
            <a:off x="3238500" y="37909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55" name="Shape 1555"/>
          <p:cNvSpPr/>
          <p:nvPr/>
        </p:nvSpPr>
        <p:spPr>
          <a:xfrm>
            <a:off x="4581525" y="2438400"/>
            <a:ext cx="525462" cy="1398587"/>
          </a:xfrm>
          <a:custGeom>
            <a:pathLst>
              <a:path extrusionOk="0" fill="none" h="120000" w="120000">
                <a:moveTo>
                  <a:pt x="-2" y="78841"/>
                </a:moveTo>
                <a:cubicBezTo>
                  <a:pt x="4173" y="33629"/>
                  <a:pt x="29644" y="-4"/>
                  <a:pt x="59706" y="0"/>
                </a:cubicBezTo>
                <a:cubicBezTo>
                  <a:pt x="93004" y="0"/>
                  <a:pt x="120000" y="40993"/>
                  <a:pt x="120000" y="91567"/>
                </a:cubicBezTo>
                <a:cubicBezTo>
                  <a:pt x="120000" y="101224"/>
                  <a:pt x="118992" y="110817"/>
                  <a:pt x="117018" y="120000"/>
                </a:cubicBezTo>
              </a:path>
              <a:path extrusionOk="0" h="120000" w="120000">
                <a:moveTo>
                  <a:pt x="-2" y="78841"/>
                </a:moveTo>
                <a:cubicBezTo>
                  <a:pt x="4173" y="33629"/>
                  <a:pt x="29644" y="-4"/>
                  <a:pt x="59706" y="0"/>
                </a:cubicBezTo>
                <a:cubicBezTo>
                  <a:pt x="93004" y="0"/>
                  <a:pt x="120000" y="40993"/>
                  <a:pt x="120000" y="91567"/>
                </a:cubicBezTo>
                <a:cubicBezTo>
                  <a:pt x="120000" y="101224"/>
                  <a:pt x="118992" y="110817"/>
                  <a:pt x="117018" y="120000"/>
                </a:cubicBezTo>
                <a:lnTo>
                  <a:pt x="59706" y="91567"/>
                </a:lnTo>
                <a:lnTo>
                  <a:pt x="-2" y="78841"/>
                </a:lnTo>
                <a:close/>
              </a:path>
            </a:pathLst>
          </a:custGeom>
          <a:noFill/>
          <a:ln cap="rnd" cmpd="sng" w="25400">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56" name="Shape 1556"/>
          <p:cNvSpPr/>
          <p:nvPr/>
        </p:nvSpPr>
        <p:spPr>
          <a:xfrm>
            <a:off x="5413375" y="4497387"/>
            <a:ext cx="525462" cy="1395411"/>
          </a:xfrm>
          <a:custGeom>
            <a:pathLst>
              <a:path extrusionOk="0" fill="none" h="120000" w="120000">
                <a:moveTo>
                  <a:pt x="119997" y="41036"/>
                </a:moveTo>
                <a:cubicBezTo>
                  <a:pt x="115815" y="86318"/>
                  <a:pt x="90350" y="119995"/>
                  <a:pt x="60293" y="120000"/>
                </a:cubicBezTo>
                <a:cubicBezTo>
                  <a:pt x="26992" y="120000"/>
                  <a:pt x="0" y="78934"/>
                  <a:pt x="0" y="28280"/>
                </a:cubicBezTo>
                <a:cubicBezTo>
                  <a:pt x="-2" y="18675"/>
                  <a:pt x="990" y="9133"/>
                  <a:pt x="2936" y="0"/>
                </a:cubicBezTo>
              </a:path>
              <a:path extrusionOk="0" h="120000" w="120000">
                <a:moveTo>
                  <a:pt x="119997" y="41036"/>
                </a:moveTo>
                <a:cubicBezTo>
                  <a:pt x="115815" y="86318"/>
                  <a:pt x="90350" y="119995"/>
                  <a:pt x="60293" y="120000"/>
                </a:cubicBezTo>
                <a:cubicBezTo>
                  <a:pt x="26992" y="120000"/>
                  <a:pt x="0" y="78934"/>
                  <a:pt x="0" y="28280"/>
                </a:cubicBezTo>
                <a:cubicBezTo>
                  <a:pt x="-2" y="18675"/>
                  <a:pt x="990" y="9133"/>
                  <a:pt x="2936" y="0"/>
                </a:cubicBezTo>
                <a:lnTo>
                  <a:pt x="60293" y="28280"/>
                </a:lnTo>
                <a:lnTo>
                  <a:pt x="119997" y="41036"/>
                </a:lnTo>
                <a:close/>
              </a:path>
            </a:pathLst>
          </a:custGeom>
          <a:noFill/>
          <a:ln cap="rnd" cmpd="sng" w="25400">
            <a:solidFill>
              <a:schemeClr val="lt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0" name="Shape 1560"/>
        <p:cNvGrpSpPr/>
        <p:nvPr/>
      </p:nvGrpSpPr>
      <p:grpSpPr>
        <a:xfrm>
          <a:off x="0" y="0"/>
          <a:ext cx="0" cy="0"/>
          <a:chOff x="0" y="0"/>
          <a:chExt cx="0" cy="0"/>
        </a:xfrm>
      </p:grpSpPr>
      <p:sp>
        <p:nvSpPr>
          <p:cNvPr id="1561" name="Shape 1561"/>
          <p:cNvSpPr txBox="1"/>
          <p:nvPr/>
        </p:nvSpPr>
        <p:spPr>
          <a:xfrm>
            <a:off x="685800" y="8382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sp>
        <p:nvSpPr>
          <p:cNvPr id="1562" name="Shape 1562"/>
          <p:cNvSpPr txBox="1"/>
          <p:nvPr/>
        </p:nvSpPr>
        <p:spPr>
          <a:xfrm>
            <a:off x="5486400" y="2286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563" name="Shape 1563"/>
          <p:cNvGrpSpPr/>
          <p:nvPr/>
        </p:nvGrpSpPr>
        <p:grpSpPr>
          <a:xfrm>
            <a:off x="6629400" y="2667000"/>
            <a:ext cx="152399" cy="533399"/>
            <a:chOff x="6629400" y="4572000"/>
            <a:chExt cx="152399" cy="533399"/>
          </a:xfrm>
        </p:grpSpPr>
        <p:sp>
          <p:nvSpPr>
            <p:cNvPr id="1564" name="Shape 1564"/>
            <p:cNvSpPr/>
            <p:nvPr/>
          </p:nvSpPr>
          <p:spPr>
            <a:xfrm>
              <a:off x="66294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65" name="Shape 1565"/>
            <p:cNvSpPr/>
            <p:nvPr/>
          </p:nvSpPr>
          <p:spPr>
            <a:xfrm>
              <a:off x="66294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566" name="Shape 1566"/>
          <p:cNvGrpSpPr/>
          <p:nvPr/>
        </p:nvGrpSpPr>
        <p:grpSpPr>
          <a:xfrm>
            <a:off x="5753100" y="2247900"/>
            <a:ext cx="533399" cy="152399"/>
            <a:chOff x="5753100" y="4152900"/>
            <a:chExt cx="533399" cy="152399"/>
          </a:xfrm>
        </p:grpSpPr>
        <p:sp>
          <p:nvSpPr>
            <p:cNvPr id="1567" name="Shape 1567"/>
            <p:cNvSpPr/>
            <p:nvPr/>
          </p:nvSpPr>
          <p:spPr>
            <a:xfrm>
              <a:off x="6134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68" name="Shape 1568"/>
            <p:cNvSpPr/>
            <p:nvPr/>
          </p:nvSpPr>
          <p:spPr>
            <a:xfrm>
              <a:off x="5753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69" name="Shape 1569"/>
          <p:cNvSpPr/>
          <p:nvPr/>
        </p:nvSpPr>
        <p:spPr>
          <a:xfrm>
            <a:off x="5314950" y="25717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70" name="Shape 1570"/>
          <p:cNvSpPr/>
          <p:nvPr/>
        </p:nvSpPr>
        <p:spPr>
          <a:xfrm>
            <a:off x="5314950" y="29908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71" name="Shape 1571"/>
          <p:cNvSpPr txBox="1"/>
          <p:nvPr/>
        </p:nvSpPr>
        <p:spPr>
          <a:xfrm>
            <a:off x="3733800" y="2209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572" name="Shape 1572"/>
          <p:cNvSpPr/>
          <p:nvPr/>
        </p:nvSpPr>
        <p:spPr>
          <a:xfrm>
            <a:off x="4857750" y="29908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73" name="Shape 1573"/>
          <p:cNvSpPr/>
          <p:nvPr/>
        </p:nvSpPr>
        <p:spPr>
          <a:xfrm>
            <a:off x="4857750" y="25717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74" name="Shape 1574"/>
          <p:cNvSpPr/>
          <p:nvPr/>
        </p:nvSpPr>
        <p:spPr>
          <a:xfrm>
            <a:off x="3524250" y="25717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75" name="Shape 1575"/>
          <p:cNvSpPr/>
          <p:nvPr/>
        </p:nvSpPr>
        <p:spPr>
          <a:xfrm>
            <a:off x="3524250" y="30289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76" name="Shape 1576"/>
          <p:cNvSpPr txBox="1"/>
          <p:nvPr/>
        </p:nvSpPr>
        <p:spPr>
          <a:xfrm>
            <a:off x="2057400" y="2209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577" name="Shape 1577"/>
          <p:cNvGrpSpPr/>
          <p:nvPr/>
        </p:nvGrpSpPr>
        <p:grpSpPr>
          <a:xfrm>
            <a:off x="1905000" y="2667000"/>
            <a:ext cx="152399" cy="533399"/>
            <a:chOff x="1905000" y="4572000"/>
            <a:chExt cx="152399" cy="533399"/>
          </a:xfrm>
        </p:grpSpPr>
        <p:sp>
          <p:nvSpPr>
            <p:cNvPr id="1578" name="Shape 1578"/>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79" name="Shape 1579"/>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580" name="Shape 1580"/>
          <p:cNvGrpSpPr/>
          <p:nvPr/>
        </p:nvGrpSpPr>
        <p:grpSpPr>
          <a:xfrm>
            <a:off x="2324100" y="3543300"/>
            <a:ext cx="533399" cy="152399"/>
            <a:chOff x="2324100" y="5448300"/>
            <a:chExt cx="533399" cy="152399"/>
          </a:xfrm>
        </p:grpSpPr>
        <p:sp>
          <p:nvSpPr>
            <p:cNvPr id="1581" name="Shape 1581"/>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82" name="Shape 1582"/>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83" name="Shape 1583"/>
          <p:cNvSpPr/>
          <p:nvPr/>
        </p:nvSpPr>
        <p:spPr>
          <a:xfrm>
            <a:off x="3124200" y="30289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84" name="Shape 1584"/>
          <p:cNvSpPr/>
          <p:nvPr/>
        </p:nvSpPr>
        <p:spPr>
          <a:xfrm>
            <a:off x="3162300" y="25717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8" name="Shape 1588"/>
        <p:cNvGrpSpPr/>
        <p:nvPr/>
      </p:nvGrpSpPr>
      <p:grpSpPr>
        <a:xfrm>
          <a:off x="0" y="0"/>
          <a:ext cx="0" cy="0"/>
          <a:chOff x="0" y="0"/>
          <a:chExt cx="0" cy="0"/>
        </a:xfrm>
      </p:grpSpPr>
      <p:sp>
        <p:nvSpPr>
          <p:cNvPr id="1589" name="Shape 1589"/>
          <p:cNvSpPr txBox="1"/>
          <p:nvPr/>
        </p:nvSpPr>
        <p:spPr>
          <a:xfrm>
            <a:off x="685800" y="4953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sp>
        <p:nvSpPr>
          <p:cNvPr id="1590" name="Shape 1590"/>
          <p:cNvSpPr txBox="1"/>
          <p:nvPr/>
        </p:nvSpPr>
        <p:spPr>
          <a:xfrm>
            <a:off x="685800" y="1600200"/>
            <a:ext cx="7772400" cy="1981199"/>
          </a:xfrm>
          <a:prstGeom prst="rect">
            <a:avLst/>
          </a:prstGeom>
          <a:noFill/>
          <a:ln>
            <a:noFill/>
          </a:ln>
        </p:spPr>
        <p:txBody>
          <a:bodyPr anchorCtr="0" anchor="t" bIns="46025" lIns="92075" rIns="92075" tIns="46025">
            <a:noAutofit/>
          </a:bodyPr>
          <a:lstStyle/>
          <a:p>
            <a:pPr indent="-342900" lvl="0" marL="342900" marR="0" rtl="0" algn="l">
              <a:lnSpc>
                <a:spcPct val="100000"/>
              </a:lnSpc>
              <a:spcBef>
                <a:spcPts val="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Requires two double bonds </a:t>
            </a:r>
          </a:p>
          <a:p>
            <a:pPr indent="-342900" lvl="0" marL="342900" marR="0" rtl="0" algn="l">
              <a:lnSpc>
                <a:spcPct val="100000"/>
              </a:lnSpc>
              <a:spcBef>
                <a:spcPts val="640"/>
              </a:spcBef>
              <a:spcAft>
                <a:spcPts val="0"/>
              </a:spcAft>
              <a:buClr>
                <a:schemeClr val="accent1"/>
              </a:buClr>
              <a:buSzPct val="75000"/>
              <a:buFont typeface="Arial"/>
              <a:buChar char="●"/>
            </a:pPr>
            <a:r>
              <a:rPr b="0" i="0" lang="en-US" sz="3200" u="none">
                <a:solidFill>
                  <a:schemeClr val="lt1"/>
                </a:solidFill>
                <a:latin typeface="Arial"/>
                <a:ea typeface="Arial"/>
                <a:cs typeface="Arial"/>
                <a:sym typeface="Arial"/>
              </a:rPr>
              <a:t>Each atom gets to count all the atoms in the bond</a:t>
            </a:r>
          </a:p>
        </p:txBody>
      </p:sp>
      <p:sp>
        <p:nvSpPr>
          <p:cNvPr id="1591" name="Shape 1591"/>
          <p:cNvSpPr txBox="1"/>
          <p:nvPr/>
        </p:nvSpPr>
        <p:spPr>
          <a:xfrm>
            <a:off x="5486400" y="41910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592" name="Shape 1592"/>
          <p:cNvGrpSpPr/>
          <p:nvPr/>
        </p:nvGrpSpPr>
        <p:grpSpPr>
          <a:xfrm>
            <a:off x="6629400" y="4572000"/>
            <a:ext cx="152399" cy="533399"/>
            <a:chOff x="6629400" y="4572000"/>
            <a:chExt cx="152399" cy="533399"/>
          </a:xfrm>
        </p:grpSpPr>
        <p:sp>
          <p:nvSpPr>
            <p:cNvPr id="1593" name="Shape 1593"/>
            <p:cNvSpPr/>
            <p:nvPr/>
          </p:nvSpPr>
          <p:spPr>
            <a:xfrm>
              <a:off x="66294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94" name="Shape 1594"/>
            <p:cNvSpPr/>
            <p:nvPr/>
          </p:nvSpPr>
          <p:spPr>
            <a:xfrm>
              <a:off x="66294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595" name="Shape 1595"/>
          <p:cNvGrpSpPr/>
          <p:nvPr/>
        </p:nvGrpSpPr>
        <p:grpSpPr>
          <a:xfrm>
            <a:off x="5753100" y="4152900"/>
            <a:ext cx="533399" cy="152399"/>
            <a:chOff x="5753100" y="4152900"/>
            <a:chExt cx="533399" cy="152399"/>
          </a:xfrm>
        </p:grpSpPr>
        <p:sp>
          <p:nvSpPr>
            <p:cNvPr id="1596" name="Shape 1596"/>
            <p:cNvSpPr/>
            <p:nvPr/>
          </p:nvSpPr>
          <p:spPr>
            <a:xfrm>
              <a:off x="6134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97" name="Shape 1597"/>
            <p:cNvSpPr/>
            <p:nvPr/>
          </p:nvSpPr>
          <p:spPr>
            <a:xfrm>
              <a:off x="5753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598" name="Shape 1598"/>
          <p:cNvSpPr/>
          <p:nvPr/>
        </p:nvSpPr>
        <p:spPr>
          <a:xfrm>
            <a:off x="5314950" y="44767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599" name="Shape 1599"/>
          <p:cNvSpPr/>
          <p:nvPr/>
        </p:nvSpPr>
        <p:spPr>
          <a:xfrm>
            <a:off x="5314950" y="48958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00" name="Shape 1600"/>
          <p:cNvSpPr txBox="1"/>
          <p:nvPr/>
        </p:nvSpPr>
        <p:spPr>
          <a:xfrm>
            <a:off x="3733800" y="4114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601" name="Shape 1601"/>
          <p:cNvSpPr/>
          <p:nvPr/>
        </p:nvSpPr>
        <p:spPr>
          <a:xfrm>
            <a:off x="4857750" y="48958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02" name="Shape 1602"/>
          <p:cNvSpPr/>
          <p:nvPr/>
        </p:nvSpPr>
        <p:spPr>
          <a:xfrm>
            <a:off x="4857750" y="44767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03" name="Shape 1603"/>
          <p:cNvSpPr/>
          <p:nvPr/>
        </p:nvSpPr>
        <p:spPr>
          <a:xfrm>
            <a:off x="3524250" y="44767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04" name="Shape 1604"/>
          <p:cNvSpPr/>
          <p:nvPr/>
        </p:nvSpPr>
        <p:spPr>
          <a:xfrm>
            <a:off x="3524250" y="49339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05" name="Shape 1605"/>
          <p:cNvSpPr txBox="1"/>
          <p:nvPr/>
        </p:nvSpPr>
        <p:spPr>
          <a:xfrm>
            <a:off x="2057400" y="4114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606" name="Shape 1606"/>
          <p:cNvGrpSpPr/>
          <p:nvPr/>
        </p:nvGrpSpPr>
        <p:grpSpPr>
          <a:xfrm>
            <a:off x="1905000" y="4572000"/>
            <a:ext cx="152399" cy="533399"/>
            <a:chOff x="1905000" y="4572000"/>
            <a:chExt cx="152399" cy="533399"/>
          </a:xfrm>
        </p:grpSpPr>
        <p:sp>
          <p:nvSpPr>
            <p:cNvPr id="1607" name="Shape 1607"/>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08" name="Shape 1608"/>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609" name="Shape 1609"/>
          <p:cNvGrpSpPr/>
          <p:nvPr/>
        </p:nvGrpSpPr>
        <p:grpSpPr>
          <a:xfrm>
            <a:off x="2324100" y="5448300"/>
            <a:ext cx="533399" cy="152399"/>
            <a:chOff x="2324100" y="5448300"/>
            <a:chExt cx="533399" cy="152399"/>
          </a:xfrm>
        </p:grpSpPr>
        <p:sp>
          <p:nvSpPr>
            <p:cNvPr id="1610" name="Shape 1610"/>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11" name="Shape 1611"/>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612" name="Shape 1612"/>
          <p:cNvSpPr/>
          <p:nvPr/>
        </p:nvSpPr>
        <p:spPr>
          <a:xfrm>
            <a:off x="3124200" y="49339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13" name="Shape 1613"/>
          <p:cNvSpPr/>
          <p:nvPr/>
        </p:nvSpPr>
        <p:spPr>
          <a:xfrm>
            <a:off x="3162300" y="44767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Tree>
  </p:cSld>
  <p:clrMapOvr>
    <a:masterClrMapping/>
  </p:clrMapOvr>
  <p:transition spd="slow">
    <p:fade/>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7" name="Shape 1617"/>
        <p:cNvGrpSpPr/>
        <p:nvPr/>
      </p:nvGrpSpPr>
      <p:grpSpPr>
        <a:xfrm>
          <a:off x="0" y="0"/>
          <a:ext cx="0" cy="0"/>
          <a:chOff x="0" y="0"/>
          <a:chExt cx="0" cy="0"/>
        </a:xfrm>
      </p:grpSpPr>
      <p:sp>
        <p:nvSpPr>
          <p:cNvPr id="1618" name="Shape 1618"/>
          <p:cNvSpPr txBox="1"/>
          <p:nvPr/>
        </p:nvSpPr>
        <p:spPr>
          <a:xfrm>
            <a:off x="3048000" y="2514600"/>
            <a:ext cx="2438399" cy="2514599"/>
          </a:xfrm>
          <a:prstGeom prst="rect">
            <a:avLst/>
          </a:prstGeom>
          <a:solidFill>
            <a:srgbClr val="00AE00"/>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19" name="Shape 1619"/>
          <p:cNvSpPr txBox="1"/>
          <p:nvPr/>
        </p:nvSpPr>
        <p:spPr>
          <a:xfrm>
            <a:off x="609600" y="8382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sp>
        <p:nvSpPr>
          <p:cNvPr id="1620" name="Shape 1620"/>
          <p:cNvSpPr txBox="1"/>
          <p:nvPr/>
        </p:nvSpPr>
        <p:spPr>
          <a:xfrm>
            <a:off x="5486400" y="3352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621" name="Shape 1621"/>
          <p:cNvGrpSpPr/>
          <p:nvPr/>
        </p:nvGrpSpPr>
        <p:grpSpPr>
          <a:xfrm>
            <a:off x="6629400" y="3733800"/>
            <a:ext cx="152399" cy="533399"/>
            <a:chOff x="6629400" y="4572000"/>
            <a:chExt cx="152399" cy="533399"/>
          </a:xfrm>
        </p:grpSpPr>
        <p:sp>
          <p:nvSpPr>
            <p:cNvPr id="1622" name="Shape 1622"/>
            <p:cNvSpPr/>
            <p:nvPr/>
          </p:nvSpPr>
          <p:spPr>
            <a:xfrm>
              <a:off x="66294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23" name="Shape 1623"/>
            <p:cNvSpPr/>
            <p:nvPr/>
          </p:nvSpPr>
          <p:spPr>
            <a:xfrm>
              <a:off x="66294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624" name="Shape 1624"/>
          <p:cNvGrpSpPr/>
          <p:nvPr/>
        </p:nvGrpSpPr>
        <p:grpSpPr>
          <a:xfrm>
            <a:off x="5753100" y="3314700"/>
            <a:ext cx="533399" cy="152399"/>
            <a:chOff x="5753100" y="4152900"/>
            <a:chExt cx="533399" cy="152399"/>
          </a:xfrm>
        </p:grpSpPr>
        <p:sp>
          <p:nvSpPr>
            <p:cNvPr id="1625" name="Shape 1625"/>
            <p:cNvSpPr/>
            <p:nvPr/>
          </p:nvSpPr>
          <p:spPr>
            <a:xfrm>
              <a:off x="6134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26" name="Shape 1626"/>
            <p:cNvSpPr/>
            <p:nvPr/>
          </p:nvSpPr>
          <p:spPr>
            <a:xfrm>
              <a:off x="5753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627" name="Shape 1627"/>
          <p:cNvSpPr/>
          <p:nvPr/>
        </p:nvSpPr>
        <p:spPr>
          <a:xfrm>
            <a:off x="5314950" y="36385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28" name="Shape 1628"/>
          <p:cNvSpPr/>
          <p:nvPr/>
        </p:nvSpPr>
        <p:spPr>
          <a:xfrm>
            <a:off x="5314950" y="40576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29" name="Shape 1629"/>
          <p:cNvSpPr txBox="1"/>
          <p:nvPr/>
        </p:nvSpPr>
        <p:spPr>
          <a:xfrm>
            <a:off x="3733800" y="32766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630" name="Shape 1630"/>
          <p:cNvSpPr/>
          <p:nvPr/>
        </p:nvSpPr>
        <p:spPr>
          <a:xfrm>
            <a:off x="4857750" y="40576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31" name="Shape 1631"/>
          <p:cNvSpPr/>
          <p:nvPr/>
        </p:nvSpPr>
        <p:spPr>
          <a:xfrm>
            <a:off x="4857750" y="36385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32" name="Shape 1632"/>
          <p:cNvSpPr/>
          <p:nvPr/>
        </p:nvSpPr>
        <p:spPr>
          <a:xfrm>
            <a:off x="3524250" y="36385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33" name="Shape 1633"/>
          <p:cNvSpPr/>
          <p:nvPr/>
        </p:nvSpPr>
        <p:spPr>
          <a:xfrm>
            <a:off x="3524250" y="40957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34" name="Shape 1634"/>
          <p:cNvSpPr txBox="1"/>
          <p:nvPr/>
        </p:nvSpPr>
        <p:spPr>
          <a:xfrm>
            <a:off x="2057400" y="32766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635" name="Shape 1635"/>
          <p:cNvGrpSpPr/>
          <p:nvPr/>
        </p:nvGrpSpPr>
        <p:grpSpPr>
          <a:xfrm>
            <a:off x="1905000" y="3733800"/>
            <a:ext cx="152399" cy="533399"/>
            <a:chOff x="1905000" y="4572000"/>
            <a:chExt cx="152399" cy="533399"/>
          </a:xfrm>
        </p:grpSpPr>
        <p:sp>
          <p:nvSpPr>
            <p:cNvPr id="1636" name="Shape 1636"/>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37" name="Shape 1637"/>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638" name="Shape 1638"/>
          <p:cNvGrpSpPr/>
          <p:nvPr/>
        </p:nvGrpSpPr>
        <p:grpSpPr>
          <a:xfrm>
            <a:off x="2324100" y="4610100"/>
            <a:ext cx="533399" cy="152399"/>
            <a:chOff x="2324100" y="5448300"/>
            <a:chExt cx="533399" cy="152399"/>
          </a:xfrm>
        </p:grpSpPr>
        <p:sp>
          <p:nvSpPr>
            <p:cNvPr id="1639" name="Shape 1639"/>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40" name="Shape 1640"/>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641" name="Shape 1641"/>
          <p:cNvSpPr/>
          <p:nvPr/>
        </p:nvSpPr>
        <p:spPr>
          <a:xfrm>
            <a:off x="3124200" y="40957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42" name="Shape 1642"/>
          <p:cNvSpPr/>
          <p:nvPr/>
        </p:nvSpPr>
        <p:spPr>
          <a:xfrm>
            <a:off x="3162300" y="36385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43" name="Shape 1643"/>
          <p:cNvSpPr txBox="1"/>
          <p:nvPr/>
        </p:nvSpPr>
        <p:spPr>
          <a:xfrm>
            <a:off x="3276600" y="2514600"/>
            <a:ext cx="1981199" cy="1066799"/>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8 valence electrons</a:t>
            </a:r>
          </a:p>
        </p:txBody>
      </p:sp>
    </p:spTree>
  </p:cSld>
  <p:clrMapOvr>
    <a:masterClrMapping/>
  </p:clrMapOvr>
  <p:transition spd="slow">
    <p:fade/>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7" name="Shape 1647"/>
        <p:cNvGrpSpPr/>
        <p:nvPr/>
      </p:nvGrpSpPr>
      <p:grpSpPr>
        <a:xfrm>
          <a:off x="0" y="0"/>
          <a:ext cx="0" cy="0"/>
          <a:chOff x="0" y="0"/>
          <a:chExt cx="0" cy="0"/>
        </a:xfrm>
      </p:grpSpPr>
      <p:sp>
        <p:nvSpPr>
          <p:cNvPr id="1648" name="Shape 1648"/>
          <p:cNvSpPr txBox="1"/>
          <p:nvPr/>
        </p:nvSpPr>
        <p:spPr>
          <a:xfrm>
            <a:off x="1447800" y="2133600"/>
            <a:ext cx="2438399" cy="2514599"/>
          </a:xfrm>
          <a:prstGeom prst="rect">
            <a:avLst/>
          </a:prstGeom>
          <a:solidFill>
            <a:srgbClr val="00AE00"/>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49" name="Shape 1649"/>
          <p:cNvSpPr txBox="1"/>
          <p:nvPr/>
        </p:nvSpPr>
        <p:spPr>
          <a:xfrm>
            <a:off x="685800" y="8382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sp>
        <p:nvSpPr>
          <p:cNvPr id="1650" name="Shape 1650"/>
          <p:cNvSpPr txBox="1"/>
          <p:nvPr/>
        </p:nvSpPr>
        <p:spPr>
          <a:xfrm>
            <a:off x="5562600" y="29718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651" name="Shape 1651"/>
          <p:cNvGrpSpPr/>
          <p:nvPr/>
        </p:nvGrpSpPr>
        <p:grpSpPr>
          <a:xfrm>
            <a:off x="6705600" y="3352800"/>
            <a:ext cx="152399" cy="533399"/>
            <a:chOff x="6629400" y="4572000"/>
            <a:chExt cx="152399" cy="533399"/>
          </a:xfrm>
        </p:grpSpPr>
        <p:sp>
          <p:nvSpPr>
            <p:cNvPr id="1652" name="Shape 1652"/>
            <p:cNvSpPr/>
            <p:nvPr/>
          </p:nvSpPr>
          <p:spPr>
            <a:xfrm>
              <a:off x="66294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53" name="Shape 1653"/>
            <p:cNvSpPr/>
            <p:nvPr/>
          </p:nvSpPr>
          <p:spPr>
            <a:xfrm>
              <a:off x="66294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654" name="Shape 1654"/>
          <p:cNvGrpSpPr/>
          <p:nvPr/>
        </p:nvGrpSpPr>
        <p:grpSpPr>
          <a:xfrm>
            <a:off x="5829300" y="2933700"/>
            <a:ext cx="533399" cy="152399"/>
            <a:chOff x="5753100" y="4152900"/>
            <a:chExt cx="533399" cy="152399"/>
          </a:xfrm>
        </p:grpSpPr>
        <p:sp>
          <p:nvSpPr>
            <p:cNvPr id="1655" name="Shape 1655"/>
            <p:cNvSpPr/>
            <p:nvPr/>
          </p:nvSpPr>
          <p:spPr>
            <a:xfrm>
              <a:off x="6134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56" name="Shape 1656"/>
            <p:cNvSpPr/>
            <p:nvPr/>
          </p:nvSpPr>
          <p:spPr>
            <a:xfrm>
              <a:off x="5753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657" name="Shape 1657"/>
          <p:cNvSpPr/>
          <p:nvPr/>
        </p:nvSpPr>
        <p:spPr>
          <a:xfrm>
            <a:off x="5391150" y="32575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58" name="Shape 1658"/>
          <p:cNvSpPr/>
          <p:nvPr/>
        </p:nvSpPr>
        <p:spPr>
          <a:xfrm>
            <a:off x="5391150" y="36766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59" name="Shape 1659"/>
          <p:cNvSpPr txBox="1"/>
          <p:nvPr/>
        </p:nvSpPr>
        <p:spPr>
          <a:xfrm>
            <a:off x="3810000" y="28956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660" name="Shape 1660"/>
          <p:cNvSpPr/>
          <p:nvPr/>
        </p:nvSpPr>
        <p:spPr>
          <a:xfrm>
            <a:off x="4933950" y="36766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61" name="Shape 1661"/>
          <p:cNvSpPr/>
          <p:nvPr/>
        </p:nvSpPr>
        <p:spPr>
          <a:xfrm>
            <a:off x="4933950" y="32575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62" name="Shape 1662"/>
          <p:cNvSpPr/>
          <p:nvPr/>
        </p:nvSpPr>
        <p:spPr>
          <a:xfrm>
            <a:off x="3600450" y="32575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63" name="Shape 1663"/>
          <p:cNvSpPr/>
          <p:nvPr/>
        </p:nvSpPr>
        <p:spPr>
          <a:xfrm>
            <a:off x="3600450" y="37147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64" name="Shape 1664"/>
          <p:cNvSpPr txBox="1"/>
          <p:nvPr/>
        </p:nvSpPr>
        <p:spPr>
          <a:xfrm>
            <a:off x="2133600" y="28956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665" name="Shape 1665"/>
          <p:cNvGrpSpPr/>
          <p:nvPr/>
        </p:nvGrpSpPr>
        <p:grpSpPr>
          <a:xfrm>
            <a:off x="1981200" y="3352800"/>
            <a:ext cx="152399" cy="533399"/>
            <a:chOff x="1905000" y="4572000"/>
            <a:chExt cx="152399" cy="533399"/>
          </a:xfrm>
        </p:grpSpPr>
        <p:sp>
          <p:nvSpPr>
            <p:cNvPr id="1666" name="Shape 1666"/>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67" name="Shape 1667"/>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668" name="Shape 1668"/>
          <p:cNvGrpSpPr/>
          <p:nvPr/>
        </p:nvGrpSpPr>
        <p:grpSpPr>
          <a:xfrm>
            <a:off x="2400300" y="4229100"/>
            <a:ext cx="533399" cy="152399"/>
            <a:chOff x="2324100" y="5448300"/>
            <a:chExt cx="533399" cy="152399"/>
          </a:xfrm>
        </p:grpSpPr>
        <p:sp>
          <p:nvSpPr>
            <p:cNvPr id="1669" name="Shape 1669"/>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70" name="Shape 1670"/>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671" name="Shape 1671"/>
          <p:cNvSpPr/>
          <p:nvPr/>
        </p:nvSpPr>
        <p:spPr>
          <a:xfrm>
            <a:off x="3200400" y="37147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72" name="Shape 1672"/>
          <p:cNvSpPr/>
          <p:nvPr/>
        </p:nvSpPr>
        <p:spPr>
          <a:xfrm>
            <a:off x="3238500" y="32575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73" name="Shape 1673"/>
          <p:cNvSpPr txBox="1"/>
          <p:nvPr/>
        </p:nvSpPr>
        <p:spPr>
          <a:xfrm>
            <a:off x="1676400" y="2133600"/>
            <a:ext cx="1981199" cy="1066799"/>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8 valence electrons</a:t>
            </a:r>
          </a:p>
        </p:txBody>
      </p:sp>
    </p:spTree>
  </p:cSld>
  <p:clrMapOvr>
    <a:masterClrMapping/>
  </p:clrMapOvr>
  <p:transition spd="slow">
    <p:fade/>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7" name="Shape 1677"/>
        <p:cNvGrpSpPr/>
        <p:nvPr/>
      </p:nvGrpSpPr>
      <p:grpSpPr>
        <a:xfrm>
          <a:off x="0" y="0"/>
          <a:ext cx="0" cy="0"/>
          <a:chOff x="0" y="0"/>
          <a:chExt cx="0" cy="0"/>
        </a:xfrm>
      </p:grpSpPr>
      <p:sp>
        <p:nvSpPr>
          <p:cNvPr id="1678" name="Shape 1678"/>
          <p:cNvSpPr txBox="1"/>
          <p:nvPr/>
        </p:nvSpPr>
        <p:spPr>
          <a:xfrm>
            <a:off x="4876800" y="1905000"/>
            <a:ext cx="2438399" cy="2514599"/>
          </a:xfrm>
          <a:prstGeom prst="rect">
            <a:avLst/>
          </a:prstGeom>
          <a:solidFill>
            <a:srgbClr val="00AE00"/>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79" name="Shape 1679"/>
          <p:cNvSpPr txBox="1"/>
          <p:nvPr/>
        </p:nvSpPr>
        <p:spPr>
          <a:xfrm>
            <a:off x="685800" y="762000"/>
            <a:ext cx="7772400" cy="762000"/>
          </a:xfrm>
          <a:prstGeom prst="rect">
            <a:avLst/>
          </a:prstGeom>
          <a:noFill/>
          <a:ln>
            <a:noFill/>
          </a:ln>
        </p:spPr>
        <p:txBody>
          <a:bodyPr anchorCtr="1" anchor="ctr" bIns="46025" lIns="92075" rIns="92075" tIns="46025">
            <a:noAutofit/>
          </a:bodyPr>
          <a:lstStyle/>
          <a:p>
            <a:pPr indent="0" lvl="0" marL="0" marR="0" rtl="0" algn="ctr">
              <a:lnSpc>
                <a:spcPct val="100000"/>
              </a:lnSpc>
              <a:spcBef>
                <a:spcPts val="0"/>
              </a:spcBef>
              <a:spcAft>
                <a:spcPts val="0"/>
              </a:spcAft>
              <a:buClr>
                <a:schemeClr val="lt2"/>
              </a:buClr>
              <a:buSzPct val="25000"/>
              <a:buFont typeface="Arial"/>
              <a:buNone/>
            </a:pPr>
            <a:r>
              <a:rPr b="0" i="0" lang="en-US" sz="4400" u="none">
                <a:solidFill>
                  <a:schemeClr val="lt2"/>
                </a:solidFill>
                <a:latin typeface="Arial"/>
                <a:ea typeface="Arial"/>
                <a:cs typeface="Arial"/>
                <a:sym typeface="Arial"/>
              </a:rPr>
              <a:t>Carbon Dioxide</a:t>
            </a:r>
          </a:p>
        </p:txBody>
      </p:sp>
      <p:sp>
        <p:nvSpPr>
          <p:cNvPr id="1680" name="Shape 1680"/>
          <p:cNvSpPr txBox="1"/>
          <p:nvPr/>
        </p:nvSpPr>
        <p:spPr>
          <a:xfrm>
            <a:off x="5562600" y="28956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681" name="Shape 1681"/>
          <p:cNvGrpSpPr/>
          <p:nvPr/>
        </p:nvGrpSpPr>
        <p:grpSpPr>
          <a:xfrm>
            <a:off x="6705600" y="3276600"/>
            <a:ext cx="152399" cy="533399"/>
            <a:chOff x="6629400" y="4572000"/>
            <a:chExt cx="152399" cy="533399"/>
          </a:xfrm>
        </p:grpSpPr>
        <p:sp>
          <p:nvSpPr>
            <p:cNvPr id="1682" name="Shape 1682"/>
            <p:cNvSpPr/>
            <p:nvPr/>
          </p:nvSpPr>
          <p:spPr>
            <a:xfrm>
              <a:off x="66294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83" name="Shape 1683"/>
            <p:cNvSpPr/>
            <p:nvPr/>
          </p:nvSpPr>
          <p:spPr>
            <a:xfrm>
              <a:off x="66294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684" name="Shape 1684"/>
          <p:cNvGrpSpPr/>
          <p:nvPr/>
        </p:nvGrpSpPr>
        <p:grpSpPr>
          <a:xfrm>
            <a:off x="5829300" y="2857500"/>
            <a:ext cx="533399" cy="152399"/>
            <a:chOff x="5753100" y="4152900"/>
            <a:chExt cx="533399" cy="152399"/>
          </a:xfrm>
        </p:grpSpPr>
        <p:sp>
          <p:nvSpPr>
            <p:cNvPr id="1685" name="Shape 1685"/>
            <p:cNvSpPr/>
            <p:nvPr/>
          </p:nvSpPr>
          <p:spPr>
            <a:xfrm>
              <a:off x="6134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86" name="Shape 1686"/>
            <p:cNvSpPr/>
            <p:nvPr/>
          </p:nvSpPr>
          <p:spPr>
            <a:xfrm>
              <a:off x="5753100" y="41529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687" name="Shape 1687"/>
          <p:cNvSpPr/>
          <p:nvPr/>
        </p:nvSpPr>
        <p:spPr>
          <a:xfrm>
            <a:off x="5391150" y="31813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88" name="Shape 1688"/>
          <p:cNvSpPr/>
          <p:nvPr/>
        </p:nvSpPr>
        <p:spPr>
          <a:xfrm>
            <a:off x="5391150" y="36004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89" name="Shape 1689"/>
          <p:cNvSpPr txBox="1"/>
          <p:nvPr/>
        </p:nvSpPr>
        <p:spPr>
          <a:xfrm>
            <a:off x="3810000" y="28194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hlink"/>
              </a:buClr>
              <a:buSzPct val="25000"/>
              <a:buFont typeface="Arial"/>
              <a:buNone/>
            </a:pPr>
            <a:r>
              <a:rPr b="0" i="0" lang="en-US" sz="9600" u="none">
                <a:solidFill>
                  <a:schemeClr val="hlink"/>
                </a:solidFill>
                <a:latin typeface="Arial"/>
                <a:ea typeface="Arial"/>
                <a:cs typeface="Arial"/>
                <a:sym typeface="Arial"/>
              </a:rPr>
              <a:t>C</a:t>
            </a:r>
          </a:p>
        </p:txBody>
      </p:sp>
      <p:sp>
        <p:nvSpPr>
          <p:cNvPr id="1690" name="Shape 1690"/>
          <p:cNvSpPr/>
          <p:nvPr/>
        </p:nvSpPr>
        <p:spPr>
          <a:xfrm>
            <a:off x="4933950" y="36004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91" name="Shape 1691"/>
          <p:cNvSpPr/>
          <p:nvPr/>
        </p:nvSpPr>
        <p:spPr>
          <a:xfrm>
            <a:off x="4933950" y="31813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92" name="Shape 1692"/>
          <p:cNvSpPr/>
          <p:nvPr/>
        </p:nvSpPr>
        <p:spPr>
          <a:xfrm>
            <a:off x="3600450" y="31813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93" name="Shape 1693"/>
          <p:cNvSpPr/>
          <p:nvPr/>
        </p:nvSpPr>
        <p:spPr>
          <a:xfrm>
            <a:off x="3600450" y="3638550"/>
            <a:ext cx="152399" cy="152399"/>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94" name="Shape 1694"/>
          <p:cNvSpPr txBox="1"/>
          <p:nvPr/>
        </p:nvSpPr>
        <p:spPr>
          <a:xfrm>
            <a:off x="2133600" y="2819400"/>
            <a:ext cx="838199" cy="1555750"/>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9600" u="none">
                <a:solidFill>
                  <a:schemeClr val="lt1"/>
                </a:solidFill>
                <a:latin typeface="Arial"/>
                <a:ea typeface="Arial"/>
                <a:cs typeface="Arial"/>
                <a:sym typeface="Arial"/>
              </a:rPr>
              <a:t>O</a:t>
            </a:r>
          </a:p>
        </p:txBody>
      </p:sp>
      <p:grpSp>
        <p:nvGrpSpPr>
          <p:cNvPr id="1695" name="Shape 1695"/>
          <p:cNvGrpSpPr/>
          <p:nvPr/>
        </p:nvGrpSpPr>
        <p:grpSpPr>
          <a:xfrm>
            <a:off x="1981200" y="3276600"/>
            <a:ext cx="152399" cy="533399"/>
            <a:chOff x="1905000" y="4572000"/>
            <a:chExt cx="152399" cy="533399"/>
          </a:xfrm>
        </p:grpSpPr>
        <p:sp>
          <p:nvSpPr>
            <p:cNvPr id="1696" name="Shape 1696"/>
            <p:cNvSpPr/>
            <p:nvPr/>
          </p:nvSpPr>
          <p:spPr>
            <a:xfrm>
              <a:off x="1905000" y="4572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697" name="Shape 1697"/>
            <p:cNvSpPr/>
            <p:nvPr/>
          </p:nvSpPr>
          <p:spPr>
            <a:xfrm>
              <a:off x="1905000" y="49530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grpSp>
        <p:nvGrpSpPr>
          <p:cNvPr id="1698" name="Shape 1698"/>
          <p:cNvGrpSpPr/>
          <p:nvPr/>
        </p:nvGrpSpPr>
        <p:grpSpPr>
          <a:xfrm>
            <a:off x="2400300" y="4152900"/>
            <a:ext cx="533399" cy="152399"/>
            <a:chOff x="2324100" y="5448300"/>
            <a:chExt cx="533399" cy="152399"/>
          </a:xfrm>
        </p:grpSpPr>
        <p:sp>
          <p:nvSpPr>
            <p:cNvPr id="1699" name="Shape 1699"/>
            <p:cNvSpPr/>
            <p:nvPr/>
          </p:nvSpPr>
          <p:spPr>
            <a:xfrm>
              <a:off x="2705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00" name="Shape 1700"/>
            <p:cNvSpPr/>
            <p:nvPr/>
          </p:nvSpPr>
          <p:spPr>
            <a:xfrm>
              <a:off x="2324100" y="544830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grpSp>
      <p:sp>
        <p:nvSpPr>
          <p:cNvPr id="1701" name="Shape 1701"/>
          <p:cNvSpPr/>
          <p:nvPr/>
        </p:nvSpPr>
        <p:spPr>
          <a:xfrm>
            <a:off x="3200400" y="36385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02" name="Shape 1702"/>
          <p:cNvSpPr/>
          <p:nvPr/>
        </p:nvSpPr>
        <p:spPr>
          <a:xfrm>
            <a:off x="3238500" y="3181350"/>
            <a:ext cx="152399" cy="152399"/>
          </a:xfrm>
          <a:prstGeom prst="ellipse">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3200" u="none">
              <a:solidFill>
                <a:schemeClr val="lt1"/>
              </a:solidFill>
              <a:latin typeface="Arial"/>
              <a:ea typeface="Arial"/>
              <a:cs typeface="Arial"/>
              <a:sym typeface="Arial"/>
            </a:endParaRPr>
          </a:p>
        </p:txBody>
      </p:sp>
      <p:sp>
        <p:nvSpPr>
          <p:cNvPr id="1703" name="Shape 1703"/>
          <p:cNvSpPr txBox="1"/>
          <p:nvPr/>
        </p:nvSpPr>
        <p:spPr>
          <a:xfrm>
            <a:off x="5105400" y="1905000"/>
            <a:ext cx="1981199" cy="1066799"/>
          </a:xfrm>
          <a:prstGeom prst="rect">
            <a:avLst/>
          </a:prstGeom>
          <a:noFill/>
          <a:ln>
            <a:noFill/>
          </a:ln>
        </p:spPr>
        <p:txBody>
          <a:bodyPr anchorCtr="0" anchor="t" bIns="46025" lIns="92075" rIns="92075" tIns="46025">
            <a:noAutofit/>
          </a:bodyPr>
          <a:lstStyle/>
          <a:p>
            <a:pPr indent="0" lvl="0" marL="0" marR="0" rtl="0" algn="l">
              <a:lnSpc>
                <a:spcPct val="100000"/>
              </a:lnSpc>
              <a:spcBef>
                <a:spcPts val="0"/>
              </a:spcBef>
              <a:spcAft>
                <a:spcPts val="0"/>
              </a:spcAft>
              <a:buClr>
                <a:schemeClr val="lt1"/>
              </a:buClr>
              <a:buSzPct val="25000"/>
              <a:buFont typeface="Arial"/>
              <a:buNone/>
            </a:pPr>
            <a:r>
              <a:rPr b="0" i="0" lang="en-US" sz="3200" u="none">
                <a:solidFill>
                  <a:schemeClr val="lt1"/>
                </a:solidFill>
                <a:latin typeface="Arial"/>
                <a:ea typeface="Arial"/>
                <a:cs typeface="Arial"/>
                <a:sym typeface="Arial"/>
              </a:rPr>
              <a:t>8 valence electrons</a:t>
            </a: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11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9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5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8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3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1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6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3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7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2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