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83" Type="http://schemas.openxmlformats.org/officeDocument/2006/relationships/slide" Target="slides/slide79.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31" Type="http://schemas.openxmlformats.org/officeDocument/2006/relationships/slide" Target="slides/slide27.xml"/><Relationship Id="rId75" Type="http://schemas.openxmlformats.org/officeDocument/2006/relationships/slide" Target="slides/slide71.xml"/><Relationship Id="rId30" Type="http://schemas.openxmlformats.org/officeDocument/2006/relationships/slide" Target="slides/slide26.xml"/><Relationship Id="rId74" Type="http://schemas.openxmlformats.org/officeDocument/2006/relationships/slide" Target="slides/slide70.xml"/><Relationship Id="rId33" Type="http://schemas.openxmlformats.org/officeDocument/2006/relationships/slide" Target="slides/slide29.xml"/><Relationship Id="rId77" Type="http://schemas.openxmlformats.org/officeDocument/2006/relationships/slide" Target="slides/slide73.xml"/><Relationship Id="rId32" Type="http://schemas.openxmlformats.org/officeDocument/2006/relationships/slide" Target="slides/slide28.xml"/><Relationship Id="rId76" Type="http://schemas.openxmlformats.org/officeDocument/2006/relationships/slide" Target="slides/slide72.xml"/><Relationship Id="rId35" Type="http://schemas.openxmlformats.org/officeDocument/2006/relationships/slide" Target="slides/slide31.xml"/><Relationship Id="rId79" Type="http://schemas.openxmlformats.org/officeDocument/2006/relationships/slide" Target="slides/slide75.xml"/><Relationship Id="rId34" Type="http://schemas.openxmlformats.org/officeDocument/2006/relationships/slide" Target="slides/slide30.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None/>
              <a:defRPr b="0" i="0" sz="12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7" name="Shape 7"/>
          <p:cNvSpPr txBox="1"/>
          <p:nvPr>
            <p:ph idx="11" type="ftr"/>
          </p:nvPr>
        </p:nvSpPr>
        <p:spPr>
          <a:xfrm>
            <a:off x="0" y="8685211"/>
            <a:ext cx="29717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8" name="Shape 8"/>
          <p:cNvSpPr txBox="1"/>
          <p:nvPr>
            <p:ph idx="12" type="sldNum"/>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91" name="Shape 1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miter/>
            <a:headEnd len="med" w="med" type="none"/>
            <a:tailEnd len="med" w="med" type="none"/>
          </a:ln>
        </p:spPr>
      </p:sp>
      <p:sp>
        <p:nvSpPr>
          <p:cNvPr id="253" name="Shape 253"/>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miter/>
            <a:headEnd len="med" w="med" type="none"/>
            <a:tailEnd len="med" w="med" type="none"/>
          </a:ln>
        </p:spPr>
      </p:sp>
      <p:sp>
        <p:nvSpPr>
          <p:cNvPr id="260" name="Shape 260"/>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miter/>
            <a:headEnd len="med" w="med" type="none"/>
            <a:tailEnd len="med" w="med" type="none"/>
          </a:ln>
        </p:spPr>
      </p:sp>
      <p:sp>
        <p:nvSpPr>
          <p:cNvPr id="272" name="Shape 272"/>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3" name="Shape 283"/>
        <p:cNvGrpSpPr/>
        <p:nvPr/>
      </p:nvGrpSpPr>
      <p:grpSpPr>
        <a:xfrm>
          <a:off x="0" y="0"/>
          <a:ext cx="0" cy="0"/>
          <a:chOff x="0" y="0"/>
          <a:chExt cx="0" cy="0"/>
        </a:xfrm>
      </p:grpSpPr>
      <p:sp>
        <p:nvSpPr>
          <p:cNvPr id="284" name="Shape 28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miter/>
            <a:headEnd len="med" w="med" type="none"/>
            <a:tailEnd len="med" w="med" type="none"/>
          </a:ln>
        </p:spPr>
      </p:sp>
      <p:sp>
        <p:nvSpPr>
          <p:cNvPr id="285" name="Shape 285"/>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6" name="Shape 296"/>
        <p:cNvGrpSpPr/>
        <p:nvPr/>
      </p:nvGrpSpPr>
      <p:grpSpPr>
        <a:xfrm>
          <a:off x="0" y="0"/>
          <a:ext cx="0" cy="0"/>
          <a:chOff x="0" y="0"/>
          <a:chExt cx="0" cy="0"/>
        </a:xfrm>
      </p:grpSpPr>
      <p:sp>
        <p:nvSpPr>
          <p:cNvPr id="297" name="Shape 29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miter/>
            <a:headEnd len="med" w="med" type="none"/>
            <a:tailEnd len="med" w="med" type="none"/>
          </a:ln>
        </p:spPr>
      </p:sp>
      <p:sp>
        <p:nvSpPr>
          <p:cNvPr id="298" name="Shape 298"/>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6" name="Shape 326"/>
        <p:cNvGrpSpPr/>
        <p:nvPr/>
      </p:nvGrpSpPr>
      <p:grpSpPr>
        <a:xfrm>
          <a:off x="0" y="0"/>
          <a:ext cx="0" cy="0"/>
          <a:chOff x="0" y="0"/>
          <a:chExt cx="0" cy="0"/>
        </a:xfrm>
      </p:grpSpPr>
      <p:sp>
        <p:nvSpPr>
          <p:cNvPr id="327" name="Shape 3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28" name="Shape 3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4" name="Shape 334"/>
        <p:cNvGrpSpPr/>
        <p:nvPr/>
      </p:nvGrpSpPr>
      <p:grpSpPr>
        <a:xfrm>
          <a:off x="0" y="0"/>
          <a:ext cx="0" cy="0"/>
          <a:chOff x="0" y="0"/>
          <a:chExt cx="0" cy="0"/>
        </a:xfrm>
      </p:grpSpPr>
      <p:sp>
        <p:nvSpPr>
          <p:cNvPr id="335" name="Shape 33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36" name="Shape 3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5" name="Shape 345"/>
        <p:cNvGrpSpPr/>
        <p:nvPr/>
      </p:nvGrpSpPr>
      <p:grpSpPr>
        <a:xfrm>
          <a:off x="0" y="0"/>
          <a:ext cx="0" cy="0"/>
          <a:chOff x="0" y="0"/>
          <a:chExt cx="0" cy="0"/>
        </a:xfrm>
      </p:grpSpPr>
      <p:sp>
        <p:nvSpPr>
          <p:cNvPr id="346" name="Shape 3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47" name="Shape 3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6" name="Shape 356"/>
        <p:cNvGrpSpPr/>
        <p:nvPr/>
      </p:nvGrpSpPr>
      <p:grpSpPr>
        <a:xfrm>
          <a:off x="0" y="0"/>
          <a:ext cx="0" cy="0"/>
          <a:chOff x="0" y="0"/>
          <a:chExt cx="0" cy="0"/>
        </a:xfrm>
      </p:grpSpPr>
      <p:sp>
        <p:nvSpPr>
          <p:cNvPr id="357" name="Shape 35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miter/>
            <a:headEnd len="med" w="med" type="none"/>
            <a:tailEnd len="med" w="med" type="none"/>
          </a:ln>
        </p:spPr>
      </p:sp>
      <p:sp>
        <p:nvSpPr>
          <p:cNvPr id="358" name="Shape 358"/>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4" name="Shape 364"/>
        <p:cNvGrpSpPr/>
        <p:nvPr/>
      </p:nvGrpSpPr>
      <p:grpSpPr>
        <a:xfrm>
          <a:off x="0" y="0"/>
          <a:ext cx="0" cy="0"/>
          <a:chOff x="0" y="0"/>
          <a:chExt cx="0" cy="0"/>
        </a:xfrm>
      </p:grpSpPr>
      <p:sp>
        <p:nvSpPr>
          <p:cNvPr id="365" name="Shape 36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miter/>
            <a:headEnd len="med" w="med" type="none"/>
            <a:tailEnd len="med" w="med" type="none"/>
          </a:ln>
        </p:spPr>
      </p:sp>
      <p:sp>
        <p:nvSpPr>
          <p:cNvPr id="366" name="Shape 366"/>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miter/>
            <a:headEnd len="med" w="med" type="none"/>
            <a:tailEnd len="med" w="med" type="none"/>
          </a:ln>
        </p:spPr>
      </p:sp>
      <p:sp>
        <p:nvSpPr>
          <p:cNvPr id="198" name="Shape 198"/>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1" name="Shape 371"/>
        <p:cNvGrpSpPr/>
        <p:nvPr/>
      </p:nvGrpSpPr>
      <p:grpSpPr>
        <a:xfrm>
          <a:off x="0" y="0"/>
          <a:ext cx="0" cy="0"/>
          <a:chOff x="0" y="0"/>
          <a:chExt cx="0" cy="0"/>
        </a:xfrm>
      </p:grpSpPr>
      <p:sp>
        <p:nvSpPr>
          <p:cNvPr id="372" name="Shape 372"/>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miter/>
            <a:headEnd len="med" w="med" type="none"/>
            <a:tailEnd len="med" w="med" type="none"/>
          </a:ln>
        </p:spPr>
      </p:sp>
      <p:sp>
        <p:nvSpPr>
          <p:cNvPr id="373" name="Shape 373"/>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8" name="Shape 378"/>
        <p:cNvGrpSpPr/>
        <p:nvPr/>
      </p:nvGrpSpPr>
      <p:grpSpPr>
        <a:xfrm>
          <a:off x="0" y="0"/>
          <a:ext cx="0" cy="0"/>
          <a:chOff x="0" y="0"/>
          <a:chExt cx="0" cy="0"/>
        </a:xfrm>
      </p:grpSpPr>
      <p:sp>
        <p:nvSpPr>
          <p:cNvPr id="379" name="Shape 37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miter/>
            <a:headEnd len="med" w="med" type="none"/>
            <a:tailEnd len="med" w="med" type="none"/>
          </a:ln>
        </p:spPr>
      </p:sp>
      <p:sp>
        <p:nvSpPr>
          <p:cNvPr id="380" name="Shape 380"/>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5" name="Shape 385"/>
        <p:cNvGrpSpPr/>
        <p:nvPr/>
      </p:nvGrpSpPr>
      <p:grpSpPr>
        <a:xfrm>
          <a:off x="0" y="0"/>
          <a:ext cx="0" cy="0"/>
          <a:chOff x="0" y="0"/>
          <a:chExt cx="0" cy="0"/>
        </a:xfrm>
      </p:grpSpPr>
      <p:sp>
        <p:nvSpPr>
          <p:cNvPr id="386" name="Shape 3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87" name="Shape 3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0" name="Shape 390"/>
        <p:cNvGrpSpPr/>
        <p:nvPr/>
      </p:nvGrpSpPr>
      <p:grpSpPr>
        <a:xfrm>
          <a:off x="0" y="0"/>
          <a:ext cx="0" cy="0"/>
          <a:chOff x="0" y="0"/>
          <a:chExt cx="0" cy="0"/>
        </a:xfrm>
      </p:grpSpPr>
      <p:sp>
        <p:nvSpPr>
          <p:cNvPr id="391" name="Shape 39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miter/>
            <a:headEnd len="med" w="med" type="none"/>
            <a:tailEnd len="med" w="med" type="none"/>
          </a:ln>
        </p:spPr>
      </p:sp>
      <p:sp>
        <p:nvSpPr>
          <p:cNvPr id="392" name="Shape 392"/>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7" name="Shape 397"/>
        <p:cNvGrpSpPr/>
        <p:nvPr/>
      </p:nvGrpSpPr>
      <p:grpSpPr>
        <a:xfrm>
          <a:off x="0" y="0"/>
          <a:ext cx="0" cy="0"/>
          <a:chOff x="0" y="0"/>
          <a:chExt cx="0" cy="0"/>
        </a:xfrm>
      </p:grpSpPr>
      <p:sp>
        <p:nvSpPr>
          <p:cNvPr id="398" name="Shape 39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miter/>
            <a:headEnd len="med" w="med" type="none"/>
            <a:tailEnd len="med" w="med" type="none"/>
          </a:ln>
        </p:spPr>
      </p:sp>
      <p:sp>
        <p:nvSpPr>
          <p:cNvPr id="399" name="Shape 399"/>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0" name="Shape 410"/>
        <p:cNvGrpSpPr/>
        <p:nvPr/>
      </p:nvGrpSpPr>
      <p:grpSpPr>
        <a:xfrm>
          <a:off x="0" y="0"/>
          <a:ext cx="0" cy="0"/>
          <a:chOff x="0" y="0"/>
          <a:chExt cx="0" cy="0"/>
        </a:xfrm>
      </p:grpSpPr>
      <p:sp>
        <p:nvSpPr>
          <p:cNvPr id="411" name="Shape 41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miter/>
            <a:headEnd len="med" w="med" type="none"/>
            <a:tailEnd len="med" w="med" type="none"/>
          </a:ln>
        </p:spPr>
      </p:sp>
      <p:sp>
        <p:nvSpPr>
          <p:cNvPr id="412" name="Shape 412"/>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9" name="Shape 419"/>
        <p:cNvGrpSpPr/>
        <p:nvPr/>
      </p:nvGrpSpPr>
      <p:grpSpPr>
        <a:xfrm>
          <a:off x="0" y="0"/>
          <a:ext cx="0" cy="0"/>
          <a:chOff x="0" y="0"/>
          <a:chExt cx="0" cy="0"/>
        </a:xfrm>
      </p:grpSpPr>
      <p:sp>
        <p:nvSpPr>
          <p:cNvPr id="420" name="Shape 42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miter/>
            <a:headEnd len="med" w="med" type="none"/>
            <a:tailEnd len="med" w="med" type="none"/>
          </a:ln>
        </p:spPr>
      </p:sp>
      <p:sp>
        <p:nvSpPr>
          <p:cNvPr id="421" name="Shape 421"/>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6" name="Shape 426"/>
        <p:cNvGrpSpPr/>
        <p:nvPr/>
      </p:nvGrpSpPr>
      <p:grpSpPr>
        <a:xfrm>
          <a:off x="0" y="0"/>
          <a:ext cx="0" cy="0"/>
          <a:chOff x="0" y="0"/>
          <a:chExt cx="0" cy="0"/>
        </a:xfrm>
      </p:grpSpPr>
      <p:sp>
        <p:nvSpPr>
          <p:cNvPr id="427" name="Shape 4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28" name="Shape 4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3" name="Shape 443"/>
        <p:cNvGrpSpPr/>
        <p:nvPr/>
      </p:nvGrpSpPr>
      <p:grpSpPr>
        <a:xfrm>
          <a:off x="0" y="0"/>
          <a:ext cx="0" cy="0"/>
          <a:chOff x="0" y="0"/>
          <a:chExt cx="0" cy="0"/>
        </a:xfrm>
      </p:grpSpPr>
      <p:sp>
        <p:nvSpPr>
          <p:cNvPr id="444" name="Shape 44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45" name="Shape 4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8" name="Shape 448"/>
        <p:cNvGrpSpPr/>
        <p:nvPr/>
      </p:nvGrpSpPr>
      <p:grpSpPr>
        <a:xfrm>
          <a:off x="0" y="0"/>
          <a:ext cx="0" cy="0"/>
          <a:chOff x="0" y="0"/>
          <a:chExt cx="0" cy="0"/>
        </a:xfrm>
      </p:grpSpPr>
      <p:sp>
        <p:nvSpPr>
          <p:cNvPr id="449" name="Shape 44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miter/>
            <a:headEnd len="med" w="med" type="none"/>
            <a:tailEnd len="med" w="med" type="none"/>
          </a:ln>
        </p:spPr>
      </p:sp>
      <p:sp>
        <p:nvSpPr>
          <p:cNvPr id="450" name="Shape 450"/>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05" name="Shape 2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4" name="Shape 454"/>
        <p:cNvGrpSpPr/>
        <p:nvPr/>
      </p:nvGrpSpPr>
      <p:grpSpPr>
        <a:xfrm>
          <a:off x="0" y="0"/>
          <a:ext cx="0" cy="0"/>
          <a:chOff x="0" y="0"/>
          <a:chExt cx="0" cy="0"/>
        </a:xfrm>
      </p:grpSpPr>
      <p:sp>
        <p:nvSpPr>
          <p:cNvPr id="455" name="Shape 4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56" name="Shape 4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2" name="Shape 462"/>
        <p:cNvGrpSpPr/>
        <p:nvPr/>
      </p:nvGrpSpPr>
      <p:grpSpPr>
        <a:xfrm>
          <a:off x="0" y="0"/>
          <a:ext cx="0" cy="0"/>
          <a:chOff x="0" y="0"/>
          <a:chExt cx="0" cy="0"/>
        </a:xfrm>
      </p:grpSpPr>
      <p:sp>
        <p:nvSpPr>
          <p:cNvPr id="463" name="Shape 463"/>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miter/>
            <a:headEnd len="med" w="med" type="none"/>
            <a:tailEnd len="med" w="med" type="none"/>
          </a:ln>
        </p:spPr>
      </p:sp>
      <p:sp>
        <p:nvSpPr>
          <p:cNvPr id="464" name="Shape 464"/>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2" name="Shape 472"/>
        <p:cNvGrpSpPr/>
        <p:nvPr/>
      </p:nvGrpSpPr>
      <p:grpSpPr>
        <a:xfrm>
          <a:off x="0" y="0"/>
          <a:ext cx="0" cy="0"/>
          <a:chOff x="0" y="0"/>
          <a:chExt cx="0" cy="0"/>
        </a:xfrm>
      </p:grpSpPr>
      <p:sp>
        <p:nvSpPr>
          <p:cNvPr id="473" name="Shape 473"/>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miter/>
            <a:headEnd len="med" w="med" type="none"/>
            <a:tailEnd len="med" w="med" type="none"/>
          </a:ln>
        </p:spPr>
      </p:sp>
      <p:sp>
        <p:nvSpPr>
          <p:cNvPr id="474" name="Shape 474"/>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0" name="Shape 480"/>
        <p:cNvGrpSpPr/>
        <p:nvPr/>
      </p:nvGrpSpPr>
      <p:grpSpPr>
        <a:xfrm>
          <a:off x="0" y="0"/>
          <a:ext cx="0" cy="0"/>
          <a:chOff x="0" y="0"/>
          <a:chExt cx="0" cy="0"/>
        </a:xfrm>
      </p:grpSpPr>
      <p:sp>
        <p:nvSpPr>
          <p:cNvPr id="481" name="Shape 48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miter/>
            <a:headEnd len="med" w="med" type="none"/>
            <a:tailEnd len="med" w="med" type="none"/>
          </a:ln>
        </p:spPr>
      </p:sp>
      <p:sp>
        <p:nvSpPr>
          <p:cNvPr id="482" name="Shape 482"/>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7" name="Shape 487"/>
        <p:cNvGrpSpPr/>
        <p:nvPr/>
      </p:nvGrpSpPr>
      <p:grpSpPr>
        <a:xfrm>
          <a:off x="0" y="0"/>
          <a:ext cx="0" cy="0"/>
          <a:chOff x="0" y="0"/>
          <a:chExt cx="0" cy="0"/>
        </a:xfrm>
      </p:grpSpPr>
      <p:sp>
        <p:nvSpPr>
          <p:cNvPr id="488" name="Shape 48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miter/>
            <a:headEnd len="med" w="med" type="none"/>
            <a:tailEnd len="med" w="med" type="none"/>
          </a:ln>
        </p:spPr>
      </p:sp>
      <p:sp>
        <p:nvSpPr>
          <p:cNvPr id="489" name="Shape 489"/>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5" name="Shape 495"/>
        <p:cNvGrpSpPr/>
        <p:nvPr/>
      </p:nvGrpSpPr>
      <p:grpSpPr>
        <a:xfrm>
          <a:off x="0" y="0"/>
          <a:ext cx="0" cy="0"/>
          <a:chOff x="0" y="0"/>
          <a:chExt cx="0" cy="0"/>
        </a:xfrm>
      </p:grpSpPr>
      <p:sp>
        <p:nvSpPr>
          <p:cNvPr id="496" name="Shape 4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97" name="Shape 4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2" name="Shape 502"/>
        <p:cNvGrpSpPr/>
        <p:nvPr/>
      </p:nvGrpSpPr>
      <p:grpSpPr>
        <a:xfrm>
          <a:off x="0" y="0"/>
          <a:ext cx="0" cy="0"/>
          <a:chOff x="0" y="0"/>
          <a:chExt cx="0" cy="0"/>
        </a:xfrm>
      </p:grpSpPr>
      <p:sp>
        <p:nvSpPr>
          <p:cNvPr id="503" name="Shape 5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04" name="Shape 5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2" name="Shape 512"/>
        <p:cNvGrpSpPr/>
        <p:nvPr/>
      </p:nvGrpSpPr>
      <p:grpSpPr>
        <a:xfrm>
          <a:off x="0" y="0"/>
          <a:ext cx="0" cy="0"/>
          <a:chOff x="0" y="0"/>
          <a:chExt cx="0" cy="0"/>
        </a:xfrm>
      </p:grpSpPr>
      <p:sp>
        <p:nvSpPr>
          <p:cNvPr id="513" name="Shape 5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14" name="Shape 5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9" name="Shape 519"/>
        <p:cNvGrpSpPr/>
        <p:nvPr/>
      </p:nvGrpSpPr>
      <p:grpSpPr>
        <a:xfrm>
          <a:off x="0" y="0"/>
          <a:ext cx="0" cy="0"/>
          <a:chOff x="0" y="0"/>
          <a:chExt cx="0" cy="0"/>
        </a:xfrm>
      </p:grpSpPr>
      <p:sp>
        <p:nvSpPr>
          <p:cNvPr id="520" name="Shape 52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miter/>
            <a:headEnd len="med" w="med" type="none"/>
            <a:tailEnd len="med" w="med" type="none"/>
          </a:ln>
        </p:spPr>
      </p:sp>
      <p:sp>
        <p:nvSpPr>
          <p:cNvPr id="521" name="Shape 521"/>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5" name="Shape 525"/>
        <p:cNvGrpSpPr/>
        <p:nvPr/>
      </p:nvGrpSpPr>
      <p:grpSpPr>
        <a:xfrm>
          <a:off x="0" y="0"/>
          <a:ext cx="0" cy="0"/>
          <a:chOff x="0" y="0"/>
          <a:chExt cx="0" cy="0"/>
        </a:xfrm>
      </p:grpSpPr>
      <p:sp>
        <p:nvSpPr>
          <p:cNvPr id="526" name="Shape 52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miter/>
            <a:headEnd len="med" w="med" type="none"/>
            <a:tailEnd len="med" w="med" type="none"/>
          </a:ln>
        </p:spPr>
      </p:sp>
      <p:sp>
        <p:nvSpPr>
          <p:cNvPr id="527" name="Shape 527"/>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miter/>
            <a:headEnd len="med" w="med" type="none"/>
            <a:tailEnd len="med" w="med" type="none"/>
          </a:ln>
        </p:spPr>
      </p:sp>
      <p:sp>
        <p:nvSpPr>
          <p:cNvPr id="211" name="Shape 211"/>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3" name="Shape 533"/>
        <p:cNvGrpSpPr/>
        <p:nvPr/>
      </p:nvGrpSpPr>
      <p:grpSpPr>
        <a:xfrm>
          <a:off x="0" y="0"/>
          <a:ext cx="0" cy="0"/>
          <a:chOff x="0" y="0"/>
          <a:chExt cx="0" cy="0"/>
        </a:xfrm>
      </p:grpSpPr>
      <p:sp>
        <p:nvSpPr>
          <p:cNvPr id="534" name="Shape 53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miter/>
            <a:headEnd len="med" w="med" type="none"/>
            <a:tailEnd len="med" w="med" type="none"/>
          </a:ln>
        </p:spPr>
      </p:sp>
      <p:sp>
        <p:nvSpPr>
          <p:cNvPr id="535" name="Shape 535"/>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0" name="Shape 540"/>
        <p:cNvGrpSpPr/>
        <p:nvPr/>
      </p:nvGrpSpPr>
      <p:grpSpPr>
        <a:xfrm>
          <a:off x="0" y="0"/>
          <a:ext cx="0" cy="0"/>
          <a:chOff x="0" y="0"/>
          <a:chExt cx="0" cy="0"/>
        </a:xfrm>
      </p:grpSpPr>
      <p:sp>
        <p:nvSpPr>
          <p:cNvPr id="541" name="Shape 54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miter/>
            <a:headEnd len="med" w="med" type="none"/>
            <a:tailEnd len="med" w="med" type="none"/>
          </a:ln>
        </p:spPr>
      </p:sp>
      <p:sp>
        <p:nvSpPr>
          <p:cNvPr id="542" name="Shape 542"/>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6" name="Shape 546"/>
        <p:cNvGrpSpPr/>
        <p:nvPr/>
      </p:nvGrpSpPr>
      <p:grpSpPr>
        <a:xfrm>
          <a:off x="0" y="0"/>
          <a:ext cx="0" cy="0"/>
          <a:chOff x="0" y="0"/>
          <a:chExt cx="0" cy="0"/>
        </a:xfrm>
      </p:grpSpPr>
      <p:sp>
        <p:nvSpPr>
          <p:cNvPr id="547" name="Shape 54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miter/>
            <a:headEnd len="med" w="med" type="none"/>
            <a:tailEnd len="med" w="med" type="none"/>
          </a:ln>
        </p:spPr>
      </p:sp>
      <p:sp>
        <p:nvSpPr>
          <p:cNvPr id="548" name="Shape 548"/>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6" name="Shape 556"/>
        <p:cNvGrpSpPr/>
        <p:nvPr/>
      </p:nvGrpSpPr>
      <p:grpSpPr>
        <a:xfrm>
          <a:off x="0" y="0"/>
          <a:ext cx="0" cy="0"/>
          <a:chOff x="0" y="0"/>
          <a:chExt cx="0" cy="0"/>
        </a:xfrm>
      </p:grpSpPr>
      <p:sp>
        <p:nvSpPr>
          <p:cNvPr id="557" name="Shape 55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miter/>
            <a:headEnd len="med" w="med" type="none"/>
            <a:tailEnd len="med" w="med" type="none"/>
          </a:ln>
        </p:spPr>
      </p:sp>
      <p:sp>
        <p:nvSpPr>
          <p:cNvPr id="558" name="Shape 558"/>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2" name="Shape 562"/>
        <p:cNvGrpSpPr/>
        <p:nvPr/>
      </p:nvGrpSpPr>
      <p:grpSpPr>
        <a:xfrm>
          <a:off x="0" y="0"/>
          <a:ext cx="0" cy="0"/>
          <a:chOff x="0" y="0"/>
          <a:chExt cx="0" cy="0"/>
        </a:xfrm>
      </p:grpSpPr>
      <p:sp>
        <p:nvSpPr>
          <p:cNvPr id="563" name="Shape 56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64" name="Shape 5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7" name="Shape 577"/>
        <p:cNvGrpSpPr/>
        <p:nvPr/>
      </p:nvGrpSpPr>
      <p:grpSpPr>
        <a:xfrm>
          <a:off x="0" y="0"/>
          <a:ext cx="0" cy="0"/>
          <a:chOff x="0" y="0"/>
          <a:chExt cx="0" cy="0"/>
        </a:xfrm>
      </p:grpSpPr>
      <p:sp>
        <p:nvSpPr>
          <p:cNvPr id="578" name="Shape 57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79" name="Shape 5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9" name="Shape 589"/>
        <p:cNvGrpSpPr/>
        <p:nvPr/>
      </p:nvGrpSpPr>
      <p:grpSpPr>
        <a:xfrm>
          <a:off x="0" y="0"/>
          <a:ext cx="0" cy="0"/>
          <a:chOff x="0" y="0"/>
          <a:chExt cx="0" cy="0"/>
        </a:xfrm>
      </p:grpSpPr>
      <p:sp>
        <p:nvSpPr>
          <p:cNvPr id="590" name="Shape 5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91" name="Shape 5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1" name="Shape 601"/>
        <p:cNvGrpSpPr/>
        <p:nvPr/>
      </p:nvGrpSpPr>
      <p:grpSpPr>
        <a:xfrm>
          <a:off x="0" y="0"/>
          <a:ext cx="0" cy="0"/>
          <a:chOff x="0" y="0"/>
          <a:chExt cx="0" cy="0"/>
        </a:xfrm>
      </p:grpSpPr>
      <p:sp>
        <p:nvSpPr>
          <p:cNvPr id="602" name="Shape 6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03" name="Shape 6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3" name="Shape 613"/>
        <p:cNvGrpSpPr/>
        <p:nvPr/>
      </p:nvGrpSpPr>
      <p:grpSpPr>
        <a:xfrm>
          <a:off x="0" y="0"/>
          <a:ext cx="0" cy="0"/>
          <a:chOff x="0" y="0"/>
          <a:chExt cx="0" cy="0"/>
        </a:xfrm>
      </p:grpSpPr>
      <p:sp>
        <p:nvSpPr>
          <p:cNvPr id="614" name="Shape 61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15" name="Shape 6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5" name="Shape 625"/>
        <p:cNvGrpSpPr/>
        <p:nvPr/>
      </p:nvGrpSpPr>
      <p:grpSpPr>
        <a:xfrm>
          <a:off x="0" y="0"/>
          <a:ext cx="0" cy="0"/>
          <a:chOff x="0" y="0"/>
          <a:chExt cx="0" cy="0"/>
        </a:xfrm>
      </p:grpSpPr>
      <p:sp>
        <p:nvSpPr>
          <p:cNvPr id="626" name="Shape 6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27" name="Shape 6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miter/>
            <a:headEnd len="med" w="med" type="none"/>
            <a:tailEnd len="med" w="med" type="none"/>
          </a:ln>
        </p:spPr>
      </p:sp>
      <p:sp>
        <p:nvSpPr>
          <p:cNvPr id="217" name="Shape 217"/>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7" name="Shape 637"/>
        <p:cNvGrpSpPr/>
        <p:nvPr/>
      </p:nvGrpSpPr>
      <p:grpSpPr>
        <a:xfrm>
          <a:off x="0" y="0"/>
          <a:ext cx="0" cy="0"/>
          <a:chOff x="0" y="0"/>
          <a:chExt cx="0" cy="0"/>
        </a:xfrm>
      </p:grpSpPr>
      <p:sp>
        <p:nvSpPr>
          <p:cNvPr id="638" name="Shape 63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39" name="Shape 6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9" name="Shape 649"/>
        <p:cNvGrpSpPr/>
        <p:nvPr/>
      </p:nvGrpSpPr>
      <p:grpSpPr>
        <a:xfrm>
          <a:off x="0" y="0"/>
          <a:ext cx="0" cy="0"/>
          <a:chOff x="0" y="0"/>
          <a:chExt cx="0" cy="0"/>
        </a:xfrm>
      </p:grpSpPr>
      <p:sp>
        <p:nvSpPr>
          <p:cNvPr id="650" name="Shape 65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51" name="Shape 6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1" name="Shape 661"/>
        <p:cNvGrpSpPr/>
        <p:nvPr/>
      </p:nvGrpSpPr>
      <p:grpSpPr>
        <a:xfrm>
          <a:off x="0" y="0"/>
          <a:ext cx="0" cy="0"/>
          <a:chOff x="0" y="0"/>
          <a:chExt cx="0" cy="0"/>
        </a:xfrm>
      </p:grpSpPr>
      <p:sp>
        <p:nvSpPr>
          <p:cNvPr id="662" name="Shape 66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63" name="Shape 6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8" name="Shape 828"/>
        <p:cNvGrpSpPr/>
        <p:nvPr/>
      </p:nvGrpSpPr>
      <p:grpSpPr>
        <a:xfrm>
          <a:off x="0" y="0"/>
          <a:ext cx="0" cy="0"/>
          <a:chOff x="0" y="0"/>
          <a:chExt cx="0" cy="0"/>
        </a:xfrm>
      </p:grpSpPr>
      <p:sp>
        <p:nvSpPr>
          <p:cNvPr id="829" name="Shape 82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30" name="Shape 8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1" name="Shape 841"/>
        <p:cNvGrpSpPr/>
        <p:nvPr/>
      </p:nvGrpSpPr>
      <p:grpSpPr>
        <a:xfrm>
          <a:off x="0" y="0"/>
          <a:ext cx="0" cy="0"/>
          <a:chOff x="0" y="0"/>
          <a:chExt cx="0" cy="0"/>
        </a:xfrm>
      </p:grpSpPr>
      <p:sp>
        <p:nvSpPr>
          <p:cNvPr id="842" name="Shape 84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43" name="Shape 8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0" name="Shape 850"/>
        <p:cNvGrpSpPr/>
        <p:nvPr/>
      </p:nvGrpSpPr>
      <p:grpSpPr>
        <a:xfrm>
          <a:off x="0" y="0"/>
          <a:ext cx="0" cy="0"/>
          <a:chOff x="0" y="0"/>
          <a:chExt cx="0" cy="0"/>
        </a:xfrm>
      </p:grpSpPr>
      <p:sp>
        <p:nvSpPr>
          <p:cNvPr id="851" name="Shape 85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52" name="Shape 8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8" name="Shape 858"/>
        <p:cNvGrpSpPr/>
        <p:nvPr/>
      </p:nvGrpSpPr>
      <p:grpSpPr>
        <a:xfrm>
          <a:off x="0" y="0"/>
          <a:ext cx="0" cy="0"/>
          <a:chOff x="0" y="0"/>
          <a:chExt cx="0" cy="0"/>
        </a:xfrm>
      </p:grpSpPr>
      <p:sp>
        <p:nvSpPr>
          <p:cNvPr id="859" name="Shape 8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60" name="Shape 8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6" name="Shape 866"/>
        <p:cNvGrpSpPr/>
        <p:nvPr/>
      </p:nvGrpSpPr>
      <p:grpSpPr>
        <a:xfrm>
          <a:off x="0" y="0"/>
          <a:ext cx="0" cy="0"/>
          <a:chOff x="0" y="0"/>
          <a:chExt cx="0" cy="0"/>
        </a:xfrm>
      </p:grpSpPr>
      <p:sp>
        <p:nvSpPr>
          <p:cNvPr id="867" name="Shape 8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68" name="Shape 8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4" name="Shape 874"/>
        <p:cNvGrpSpPr/>
        <p:nvPr/>
      </p:nvGrpSpPr>
      <p:grpSpPr>
        <a:xfrm>
          <a:off x="0" y="0"/>
          <a:ext cx="0" cy="0"/>
          <a:chOff x="0" y="0"/>
          <a:chExt cx="0" cy="0"/>
        </a:xfrm>
      </p:grpSpPr>
      <p:sp>
        <p:nvSpPr>
          <p:cNvPr id="875" name="Shape 8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76" name="Shape 8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2" name="Shape 882"/>
        <p:cNvGrpSpPr/>
        <p:nvPr/>
      </p:nvGrpSpPr>
      <p:grpSpPr>
        <a:xfrm>
          <a:off x="0" y="0"/>
          <a:ext cx="0" cy="0"/>
          <a:chOff x="0" y="0"/>
          <a:chExt cx="0" cy="0"/>
        </a:xfrm>
      </p:grpSpPr>
      <p:sp>
        <p:nvSpPr>
          <p:cNvPr id="883" name="Shape 88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84" name="Shape 8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miter/>
            <a:headEnd len="med" w="med" type="none"/>
            <a:tailEnd len="med" w="med" type="none"/>
          </a:ln>
        </p:spPr>
      </p:sp>
      <p:sp>
        <p:nvSpPr>
          <p:cNvPr id="223" name="Shape 223"/>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9" name="Shape 889"/>
        <p:cNvGrpSpPr/>
        <p:nvPr/>
      </p:nvGrpSpPr>
      <p:grpSpPr>
        <a:xfrm>
          <a:off x="0" y="0"/>
          <a:ext cx="0" cy="0"/>
          <a:chOff x="0" y="0"/>
          <a:chExt cx="0" cy="0"/>
        </a:xfrm>
      </p:grpSpPr>
      <p:sp>
        <p:nvSpPr>
          <p:cNvPr id="890" name="Shape 8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91" name="Shape 8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8" name="Shape 898"/>
        <p:cNvGrpSpPr/>
        <p:nvPr/>
      </p:nvGrpSpPr>
      <p:grpSpPr>
        <a:xfrm>
          <a:off x="0" y="0"/>
          <a:ext cx="0" cy="0"/>
          <a:chOff x="0" y="0"/>
          <a:chExt cx="0" cy="0"/>
        </a:xfrm>
      </p:grpSpPr>
      <p:sp>
        <p:nvSpPr>
          <p:cNvPr id="899" name="Shape 89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00" name="Shape 9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5" name="Shape 905"/>
        <p:cNvGrpSpPr/>
        <p:nvPr/>
      </p:nvGrpSpPr>
      <p:grpSpPr>
        <a:xfrm>
          <a:off x="0" y="0"/>
          <a:ext cx="0" cy="0"/>
          <a:chOff x="0" y="0"/>
          <a:chExt cx="0" cy="0"/>
        </a:xfrm>
      </p:grpSpPr>
      <p:sp>
        <p:nvSpPr>
          <p:cNvPr id="906" name="Shape 9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07" name="Shape 9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3" name="Shape 913"/>
        <p:cNvGrpSpPr/>
        <p:nvPr/>
      </p:nvGrpSpPr>
      <p:grpSpPr>
        <a:xfrm>
          <a:off x="0" y="0"/>
          <a:ext cx="0" cy="0"/>
          <a:chOff x="0" y="0"/>
          <a:chExt cx="0" cy="0"/>
        </a:xfrm>
      </p:grpSpPr>
      <p:sp>
        <p:nvSpPr>
          <p:cNvPr id="914" name="Shape 91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15" name="Shape 9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8" name="Shape 918"/>
        <p:cNvGrpSpPr/>
        <p:nvPr/>
      </p:nvGrpSpPr>
      <p:grpSpPr>
        <a:xfrm>
          <a:off x="0" y="0"/>
          <a:ext cx="0" cy="0"/>
          <a:chOff x="0" y="0"/>
          <a:chExt cx="0" cy="0"/>
        </a:xfrm>
      </p:grpSpPr>
      <p:sp>
        <p:nvSpPr>
          <p:cNvPr id="919" name="Shape 91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miter/>
            <a:headEnd len="med" w="med" type="none"/>
            <a:tailEnd len="med" w="med" type="none"/>
          </a:ln>
        </p:spPr>
      </p:sp>
      <p:sp>
        <p:nvSpPr>
          <p:cNvPr id="920" name="Shape 920"/>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7" name="Shape 927"/>
        <p:cNvGrpSpPr/>
        <p:nvPr/>
      </p:nvGrpSpPr>
      <p:grpSpPr>
        <a:xfrm>
          <a:off x="0" y="0"/>
          <a:ext cx="0" cy="0"/>
          <a:chOff x="0" y="0"/>
          <a:chExt cx="0" cy="0"/>
        </a:xfrm>
      </p:grpSpPr>
      <p:sp>
        <p:nvSpPr>
          <p:cNvPr id="928" name="Shape 92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miter/>
            <a:headEnd len="med" w="med" type="none"/>
            <a:tailEnd len="med" w="med" type="none"/>
          </a:ln>
        </p:spPr>
      </p:sp>
      <p:sp>
        <p:nvSpPr>
          <p:cNvPr id="929" name="Shape 929"/>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5" name="Shape 935"/>
        <p:cNvGrpSpPr/>
        <p:nvPr/>
      </p:nvGrpSpPr>
      <p:grpSpPr>
        <a:xfrm>
          <a:off x="0" y="0"/>
          <a:ext cx="0" cy="0"/>
          <a:chOff x="0" y="0"/>
          <a:chExt cx="0" cy="0"/>
        </a:xfrm>
      </p:grpSpPr>
      <p:sp>
        <p:nvSpPr>
          <p:cNvPr id="936" name="Shape 93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37" name="Shape 9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4" name="Shape 944"/>
        <p:cNvGrpSpPr/>
        <p:nvPr/>
      </p:nvGrpSpPr>
      <p:grpSpPr>
        <a:xfrm>
          <a:off x="0" y="0"/>
          <a:ext cx="0" cy="0"/>
          <a:chOff x="0" y="0"/>
          <a:chExt cx="0" cy="0"/>
        </a:xfrm>
      </p:grpSpPr>
      <p:sp>
        <p:nvSpPr>
          <p:cNvPr id="945" name="Shape 94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46" name="Shape 9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1" name="Shape 951"/>
        <p:cNvGrpSpPr/>
        <p:nvPr/>
      </p:nvGrpSpPr>
      <p:grpSpPr>
        <a:xfrm>
          <a:off x="0" y="0"/>
          <a:ext cx="0" cy="0"/>
          <a:chOff x="0" y="0"/>
          <a:chExt cx="0" cy="0"/>
        </a:xfrm>
      </p:grpSpPr>
      <p:sp>
        <p:nvSpPr>
          <p:cNvPr id="952" name="Shape 9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53" name="Shape 9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0" name="Shape 960"/>
        <p:cNvGrpSpPr/>
        <p:nvPr/>
      </p:nvGrpSpPr>
      <p:grpSpPr>
        <a:xfrm>
          <a:off x="0" y="0"/>
          <a:ext cx="0" cy="0"/>
          <a:chOff x="0" y="0"/>
          <a:chExt cx="0" cy="0"/>
        </a:xfrm>
      </p:grpSpPr>
      <p:sp>
        <p:nvSpPr>
          <p:cNvPr id="961" name="Shape 9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62" name="Shape 9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miter/>
            <a:headEnd len="med" w="med" type="none"/>
            <a:tailEnd len="med" w="med" type="none"/>
          </a:ln>
        </p:spPr>
      </p:sp>
      <p:sp>
        <p:nvSpPr>
          <p:cNvPr id="231" name="Shape 231"/>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1" name="Shape 971"/>
        <p:cNvGrpSpPr/>
        <p:nvPr/>
      </p:nvGrpSpPr>
      <p:grpSpPr>
        <a:xfrm>
          <a:off x="0" y="0"/>
          <a:ext cx="0" cy="0"/>
          <a:chOff x="0" y="0"/>
          <a:chExt cx="0" cy="0"/>
        </a:xfrm>
      </p:grpSpPr>
      <p:sp>
        <p:nvSpPr>
          <p:cNvPr id="972" name="Shape 972"/>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miter/>
            <a:headEnd len="med" w="med" type="none"/>
            <a:tailEnd len="med" w="med" type="none"/>
          </a:ln>
        </p:spPr>
      </p:sp>
      <p:sp>
        <p:nvSpPr>
          <p:cNvPr id="973" name="Shape 973"/>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8" name="Shape 978"/>
        <p:cNvGrpSpPr/>
        <p:nvPr/>
      </p:nvGrpSpPr>
      <p:grpSpPr>
        <a:xfrm>
          <a:off x="0" y="0"/>
          <a:ext cx="0" cy="0"/>
          <a:chOff x="0" y="0"/>
          <a:chExt cx="0" cy="0"/>
        </a:xfrm>
      </p:grpSpPr>
      <p:sp>
        <p:nvSpPr>
          <p:cNvPr id="979" name="Shape 9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80" name="Shape 9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3" name="Shape 983"/>
        <p:cNvGrpSpPr/>
        <p:nvPr/>
      </p:nvGrpSpPr>
      <p:grpSpPr>
        <a:xfrm>
          <a:off x="0" y="0"/>
          <a:ext cx="0" cy="0"/>
          <a:chOff x="0" y="0"/>
          <a:chExt cx="0" cy="0"/>
        </a:xfrm>
      </p:grpSpPr>
      <p:sp>
        <p:nvSpPr>
          <p:cNvPr id="984" name="Shape 9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85" name="Shape 9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2" name="Shape 992"/>
        <p:cNvGrpSpPr/>
        <p:nvPr/>
      </p:nvGrpSpPr>
      <p:grpSpPr>
        <a:xfrm>
          <a:off x="0" y="0"/>
          <a:ext cx="0" cy="0"/>
          <a:chOff x="0" y="0"/>
          <a:chExt cx="0" cy="0"/>
        </a:xfrm>
      </p:grpSpPr>
      <p:sp>
        <p:nvSpPr>
          <p:cNvPr id="993" name="Shape 99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94" name="Shape 9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9" name="Shape 999"/>
        <p:cNvGrpSpPr/>
        <p:nvPr/>
      </p:nvGrpSpPr>
      <p:grpSpPr>
        <a:xfrm>
          <a:off x="0" y="0"/>
          <a:ext cx="0" cy="0"/>
          <a:chOff x="0" y="0"/>
          <a:chExt cx="0" cy="0"/>
        </a:xfrm>
      </p:grpSpPr>
      <p:sp>
        <p:nvSpPr>
          <p:cNvPr id="1000" name="Shape 100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miter/>
            <a:headEnd len="med" w="med" type="none"/>
            <a:tailEnd len="med" w="med" type="none"/>
          </a:ln>
        </p:spPr>
      </p:sp>
      <p:sp>
        <p:nvSpPr>
          <p:cNvPr id="1001" name="Shape 1001"/>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7" name="Shape 1007"/>
        <p:cNvGrpSpPr/>
        <p:nvPr/>
      </p:nvGrpSpPr>
      <p:grpSpPr>
        <a:xfrm>
          <a:off x="0" y="0"/>
          <a:ext cx="0" cy="0"/>
          <a:chOff x="0" y="0"/>
          <a:chExt cx="0" cy="0"/>
        </a:xfrm>
      </p:grpSpPr>
      <p:sp>
        <p:nvSpPr>
          <p:cNvPr id="1008" name="Shape 100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miter/>
            <a:headEnd len="med" w="med" type="none"/>
            <a:tailEnd len="med" w="med" type="none"/>
          </a:ln>
        </p:spPr>
      </p:sp>
      <p:sp>
        <p:nvSpPr>
          <p:cNvPr id="1009" name="Shape 1009"/>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3" name="Shape 1013"/>
        <p:cNvGrpSpPr/>
        <p:nvPr/>
      </p:nvGrpSpPr>
      <p:grpSpPr>
        <a:xfrm>
          <a:off x="0" y="0"/>
          <a:ext cx="0" cy="0"/>
          <a:chOff x="0" y="0"/>
          <a:chExt cx="0" cy="0"/>
        </a:xfrm>
      </p:grpSpPr>
      <p:sp>
        <p:nvSpPr>
          <p:cNvPr id="1014" name="Shape 101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015" name="Shape 10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5" name="Shape 1025"/>
        <p:cNvGrpSpPr/>
        <p:nvPr/>
      </p:nvGrpSpPr>
      <p:grpSpPr>
        <a:xfrm>
          <a:off x="0" y="0"/>
          <a:ext cx="0" cy="0"/>
          <a:chOff x="0" y="0"/>
          <a:chExt cx="0" cy="0"/>
        </a:xfrm>
      </p:grpSpPr>
      <p:sp>
        <p:nvSpPr>
          <p:cNvPr id="1026" name="Shape 10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027" name="Shape 10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6" name="Shape 1036"/>
        <p:cNvGrpSpPr/>
        <p:nvPr/>
      </p:nvGrpSpPr>
      <p:grpSpPr>
        <a:xfrm>
          <a:off x="0" y="0"/>
          <a:ext cx="0" cy="0"/>
          <a:chOff x="0" y="0"/>
          <a:chExt cx="0" cy="0"/>
        </a:xfrm>
      </p:grpSpPr>
      <p:sp>
        <p:nvSpPr>
          <p:cNvPr id="1037" name="Shape 10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038" name="Shape 10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5" name="Shape 1045"/>
        <p:cNvGrpSpPr/>
        <p:nvPr/>
      </p:nvGrpSpPr>
      <p:grpSpPr>
        <a:xfrm>
          <a:off x="0" y="0"/>
          <a:ext cx="0" cy="0"/>
          <a:chOff x="0" y="0"/>
          <a:chExt cx="0" cy="0"/>
        </a:xfrm>
      </p:grpSpPr>
      <p:sp>
        <p:nvSpPr>
          <p:cNvPr id="1046" name="Shape 10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047" name="Shape 10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miter/>
            <a:headEnd len="med" w="med" type="none"/>
            <a:tailEnd len="med" w="med" type="none"/>
          </a:ln>
        </p:spPr>
      </p:sp>
      <p:sp>
        <p:nvSpPr>
          <p:cNvPr id="238" name="Shape 238"/>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miter/>
            <a:headEnd len="med" w="med" type="none"/>
            <a:tailEnd len="med" w="med" type="none"/>
          </a:ln>
        </p:spPr>
      </p:sp>
      <p:sp>
        <p:nvSpPr>
          <p:cNvPr id="246" name="Shape 246"/>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layout with centered title and subtitle placeholders">
    <p:spTree>
      <p:nvGrpSpPr>
        <p:cNvPr id="172" name="Shape 172"/>
        <p:cNvGrpSpPr/>
        <p:nvPr/>
      </p:nvGrpSpPr>
      <p:grpSpPr>
        <a:xfrm>
          <a:off x="0" y="0"/>
          <a:ext cx="0" cy="0"/>
          <a:chOff x="0" y="0"/>
          <a:chExt cx="0" cy="0"/>
        </a:xfrm>
      </p:grpSpPr>
      <p:sp>
        <p:nvSpPr>
          <p:cNvPr id="173" name="Shape 173"/>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5pPr>
            <a:lvl6pPr indent="0" lvl="5"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6pPr>
            <a:lvl7pPr indent="0" lvl="6"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7pPr>
            <a:lvl8pPr indent="0" lvl="7"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8pPr>
            <a:lvl9pPr indent="0" lvl="8"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174" name="Shape 174"/>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1397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4800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6629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75" name="Shape 175"/>
          <p:cNvSpPr txBox="1"/>
          <p:nvPr>
            <p:ph idx="10" type="dt"/>
          </p:nvPr>
        </p:nvSpPr>
        <p:spPr>
          <a:xfrm>
            <a:off x="457200" y="6243637"/>
            <a:ext cx="21335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2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76" name="Shape 176"/>
          <p:cNvSpPr txBox="1"/>
          <p:nvPr>
            <p:ph idx="11" type="ftr"/>
          </p:nvPr>
        </p:nvSpPr>
        <p:spPr>
          <a:xfrm>
            <a:off x="3124200" y="6248400"/>
            <a:ext cx="2895600" cy="457200"/>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None/>
              <a:defRPr b="0" i="0" sz="12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77" name="Shape 177"/>
          <p:cNvSpPr txBox="1"/>
          <p:nvPr>
            <p:ph idx="12" type="sldNum"/>
          </p:nvPr>
        </p:nvSpPr>
        <p:spPr>
          <a:xfrm>
            <a:off x="6553200" y="6243637"/>
            <a:ext cx="21335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fld id="{00000000-1234-1234-1234-123412341234}" type="slidenum">
              <a:rPr b="0" i="0" lang="en-US" sz="1200" u="none">
                <a:solidFill>
                  <a:schemeClr val="dk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text">
    <p:spTree>
      <p:nvGrpSpPr>
        <p:cNvPr id="178" name="Shape 178"/>
        <p:cNvGrpSpPr/>
        <p:nvPr/>
      </p:nvGrpSpPr>
      <p:grpSpPr>
        <a:xfrm>
          <a:off x="0" y="0"/>
          <a:ext cx="0" cy="0"/>
          <a:chOff x="0" y="0"/>
          <a:chExt cx="0" cy="0"/>
        </a:xfrm>
      </p:grpSpPr>
      <p:sp>
        <p:nvSpPr>
          <p:cNvPr id="179" name="Shape 179"/>
          <p:cNvSpPr txBox="1"/>
          <p:nvPr>
            <p:ph type="title"/>
          </p:nvPr>
        </p:nvSpPr>
        <p:spPr>
          <a:xfrm>
            <a:off x="457200" y="277812"/>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5pPr>
            <a:lvl6pPr indent="0" lvl="5"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6pPr>
            <a:lvl7pPr indent="0" lvl="6"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7pPr>
            <a:lvl8pPr indent="0" lvl="7"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8pPr>
            <a:lvl9pPr indent="0" lvl="8"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180" name="Shape 180"/>
          <p:cNvSpPr txBox="1"/>
          <p:nvPr>
            <p:ph idx="1" type="body"/>
          </p:nvPr>
        </p:nvSpPr>
        <p:spPr>
          <a:xfrm>
            <a:off x="457200" y="1600200"/>
            <a:ext cx="8229600" cy="4530724"/>
          </a:xfrm>
          <a:prstGeom prst="rect">
            <a:avLst/>
          </a:prstGeom>
          <a:noFill/>
          <a:ln>
            <a:noFill/>
          </a:ln>
        </p:spPr>
        <p:txBody>
          <a:bodyPr anchorCtr="0" anchor="t" bIns="91425" lIns="91425" rIns="91425" tIns="91425"/>
          <a:lstStyle>
            <a:lvl1pPr indent="-1397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4800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6629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81" name="Shape 181"/>
          <p:cNvSpPr txBox="1"/>
          <p:nvPr>
            <p:ph idx="10" type="dt"/>
          </p:nvPr>
        </p:nvSpPr>
        <p:spPr>
          <a:xfrm>
            <a:off x="457200" y="6243637"/>
            <a:ext cx="21335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2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82" name="Shape 182"/>
          <p:cNvSpPr txBox="1"/>
          <p:nvPr>
            <p:ph idx="11" type="ftr"/>
          </p:nvPr>
        </p:nvSpPr>
        <p:spPr>
          <a:xfrm>
            <a:off x="3124200" y="6248400"/>
            <a:ext cx="2895600" cy="457200"/>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None/>
              <a:defRPr b="0" i="0" sz="12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83" name="Shape 183"/>
          <p:cNvSpPr txBox="1"/>
          <p:nvPr>
            <p:ph idx="12" type="sldNum"/>
          </p:nvPr>
        </p:nvSpPr>
        <p:spPr>
          <a:xfrm>
            <a:off x="6553200" y="6243637"/>
            <a:ext cx="21335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fld id="{00000000-1234-1234-1234-123412341234}" type="slidenum">
              <a:rPr b="0" i="0" lang="en-US" sz="1200" u="none">
                <a:solidFill>
                  <a:schemeClr val="dk1"/>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84" name="Shape 184"/>
        <p:cNvGrpSpPr/>
        <p:nvPr/>
      </p:nvGrpSpPr>
      <p:grpSpPr>
        <a:xfrm>
          <a:off x="0" y="0"/>
          <a:ext cx="0" cy="0"/>
          <a:chOff x="0" y="0"/>
          <a:chExt cx="0" cy="0"/>
        </a:xfrm>
      </p:grpSpPr>
      <p:sp>
        <p:nvSpPr>
          <p:cNvPr id="185" name="Shape 185"/>
          <p:cNvSpPr txBox="1"/>
          <p:nvPr>
            <p:ph type="title"/>
          </p:nvPr>
        </p:nvSpPr>
        <p:spPr>
          <a:xfrm>
            <a:off x="457200" y="277812"/>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5pPr>
            <a:lvl6pPr indent="0" lvl="5"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6pPr>
            <a:lvl7pPr indent="0" lvl="6"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7pPr>
            <a:lvl8pPr indent="0" lvl="7"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8pPr>
            <a:lvl9pPr indent="0" lvl="8"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186" name="Shape 186"/>
          <p:cNvSpPr txBox="1"/>
          <p:nvPr>
            <p:ph idx="10" type="dt"/>
          </p:nvPr>
        </p:nvSpPr>
        <p:spPr>
          <a:xfrm>
            <a:off x="457200" y="6243637"/>
            <a:ext cx="21335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2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87" name="Shape 187"/>
          <p:cNvSpPr txBox="1"/>
          <p:nvPr>
            <p:ph idx="11" type="ftr"/>
          </p:nvPr>
        </p:nvSpPr>
        <p:spPr>
          <a:xfrm>
            <a:off x="3124200" y="6248400"/>
            <a:ext cx="2895600" cy="457200"/>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None/>
              <a:defRPr b="0" i="0" sz="12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88" name="Shape 188"/>
          <p:cNvSpPr txBox="1"/>
          <p:nvPr>
            <p:ph idx="12" type="sldNum"/>
          </p:nvPr>
        </p:nvSpPr>
        <p:spPr>
          <a:xfrm>
            <a:off x="6553200" y="6243637"/>
            <a:ext cx="21335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fld id="{00000000-1234-1234-1234-123412341234}" type="slidenum">
              <a:rPr b="0" i="0" lang="en-US" sz="1200" u="none">
                <a:solidFill>
                  <a:schemeClr val="dk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9" name="Shape 9"/>
        <p:cNvGrpSpPr/>
        <p:nvPr/>
      </p:nvGrpSpPr>
      <p:grpSpPr>
        <a:xfrm>
          <a:off x="0" y="0"/>
          <a:ext cx="0" cy="0"/>
          <a:chOff x="0" y="0"/>
          <a:chExt cx="0" cy="0"/>
        </a:xfrm>
      </p:grpSpPr>
      <p:grpSp>
        <p:nvGrpSpPr>
          <p:cNvPr id="10" name="Shape 10"/>
          <p:cNvGrpSpPr/>
          <p:nvPr/>
        </p:nvGrpSpPr>
        <p:grpSpPr>
          <a:xfrm>
            <a:off x="0" y="0"/>
            <a:ext cx="9143999" cy="6856412"/>
            <a:chOff x="0" y="0"/>
            <a:chExt cx="9143999" cy="6856412"/>
          </a:xfrm>
        </p:grpSpPr>
        <p:sp>
          <p:nvSpPr>
            <p:cNvPr id="11" name="Shape 11"/>
            <p:cNvSpPr/>
            <p:nvPr/>
          </p:nvSpPr>
          <p:spPr>
            <a:xfrm>
              <a:off x="0" y="19050"/>
              <a:ext cx="9140825" cy="5195886"/>
            </a:xfrm>
            <a:custGeom>
              <a:pathLst>
                <a:path extrusionOk="0" h="120000" w="120000">
                  <a:moveTo>
                    <a:pt x="66752" y="66581"/>
                  </a:moveTo>
                  <a:lnTo>
                    <a:pt x="0" y="0"/>
                  </a:lnTo>
                  <a:lnTo>
                    <a:pt x="0" y="19138"/>
                  </a:lnTo>
                  <a:lnTo>
                    <a:pt x="63491" y="72520"/>
                  </a:lnTo>
                  <a:lnTo>
                    <a:pt x="120000" y="120000"/>
                  </a:lnTo>
                  <a:lnTo>
                    <a:pt x="120000" y="119780"/>
                  </a:lnTo>
                  <a:lnTo>
                    <a:pt x="66752" y="66581"/>
                  </a:lnTo>
                  <a:lnTo>
                    <a:pt x="66752" y="66581"/>
                  </a:lnTo>
                  <a:close/>
                </a:path>
              </a:pathLst>
            </a:custGeom>
            <a:gradFill>
              <a:gsLst>
                <a:gs pos="0">
                  <a:schemeClr val="lt2"/>
                </a:gs>
                <a:gs pos="100000">
                  <a:srgbClr val="000068"/>
                </a:gs>
              </a:gsLst>
              <a:lin ang="108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 name="Shape 12"/>
            <p:cNvSpPr/>
            <p:nvPr/>
          </p:nvSpPr>
          <p:spPr>
            <a:xfrm>
              <a:off x="236537" y="0"/>
              <a:ext cx="8904287" cy="5148262"/>
            </a:xfrm>
            <a:custGeom>
              <a:pathLst>
                <a:path extrusionOk="0" h="120000" w="120000">
                  <a:moveTo>
                    <a:pt x="67887" y="63422"/>
                  </a:moveTo>
                  <a:lnTo>
                    <a:pt x="9250" y="0"/>
                  </a:lnTo>
                  <a:lnTo>
                    <a:pt x="0" y="0"/>
                  </a:lnTo>
                  <a:lnTo>
                    <a:pt x="66235" y="66086"/>
                  </a:lnTo>
                  <a:lnTo>
                    <a:pt x="119999" y="120000"/>
                  </a:lnTo>
                  <a:lnTo>
                    <a:pt x="119999" y="119777"/>
                  </a:lnTo>
                  <a:lnTo>
                    <a:pt x="67887" y="63422"/>
                  </a:lnTo>
                  <a:lnTo>
                    <a:pt x="67887" y="63422"/>
                  </a:lnTo>
                  <a:close/>
                </a:path>
              </a:pathLst>
            </a:custGeom>
            <a:gradFill>
              <a:gsLst>
                <a:gs pos="0">
                  <a:schemeClr val="lt1"/>
                </a:gs>
                <a:gs pos="100000">
                  <a:srgbClr val="00007A"/>
                </a:gs>
              </a:gsLst>
              <a:lin ang="135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 name="Shape 13"/>
            <p:cNvSpPr/>
            <p:nvPr/>
          </p:nvSpPr>
          <p:spPr>
            <a:xfrm>
              <a:off x="0" y="5449887"/>
              <a:ext cx="6410325" cy="303211"/>
            </a:xfrm>
            <a:custGeom>
              <a:pathLst>
                <a:path extrusionOk="0" h="120000" w="120000">
                  <a:moveTo>
                    <a:pt x="0" y="97500"/>
                  </a:moveTo>
                  <a:lnTo>
                    <a:pt x="120000" y="120000"/>
                  </a:lnTo>
                  <a:lnTo>
                    <a:pt x="120000" y="90000"/>
                  </a:lnTo>
                  <a:lnTo>
                    <a:pt x="0" y="0"/>
                  </a:lnTo>
                  <a:lnTo>
                    <a:pt x="0" y="97500"/>
                  </a:lnTo>
                  <a:lnTo>
                    <a:pt x="0" y="97500"/>
                  </a:lnTo>
                  <a:close/>
                </a:path>
              </a:pathLst>
            </a:custGeom>
            <a:gradFill>
              <a:gsLst>
                <a:gs pos="0">
                  <a:schemeClr val="lt2"/>
                </a:gs>
                <a:gs pos="100000">
                  <a:srgbClr val="000070"/>
                </a:gs>
              </a:gsLst>
              <a:lin ang="108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 name="Shape 14"/>
            <p:cNvSpPr/>
            <p:nvPr/>
          </p:nvSpPr>
          <p:spPr>
            <a:xfrm>
              <a:off x="6410325" y="5678487"/>
              <a:ext cx="2730500" cy="103186"/>
            </a:xfrm>
            <a:custGeom>
              <a:pathLst>
                <a:path extrusionOk="0" h="120000" w="120000">
                  <a:moveTo>
                    <a:pt x="120000" y="120000"/>
                  </a:moveTo>
                  <a:lnTo>
                    <a:pt x="120000" y="109090"/>
                  </a:lnTo>
                  <a:lnTo>
                    <a:pt x="0" y="0"/>
                  </a:lnTo>
                  <a:lnTo>
                    <a:pt x="0" y="87272"/>
                  </a:lnTo>
                  <a:lnTo>
                    <a:pt x="120000" y="120000"/>
                  </a:lnTo>
                  <a:lnTo>
                    <a:pt x="120000" y="120000"/>
                  </a:lnTo>
                  <a:close/>
                </a:path>
              </a:pathLst>
            </a:custGeom>
            <a:gradFill>
              <a:gsLst>
                <a:gs pos="0">
                  <a:schemeClr val="lt1"/>
                </a:gs>
                <a:gs pos="100000">
                  <a:schemeClr val="lt2"/>
                </a:gs>
              </a:gsLst>
              <a:lin ang="108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 name="Shape 15"/>
            <p:cNvSpPr/>
            <p:nvPr/>
          </p:nvSpPr>
          <p:spPr>
            <a:xfrm>
              <a:off x="0" y="5915025"/>
              <a:ext cx="7594599" cy="522286"/>
            </a:xfrm>
            <a:custGeom>
              <a:pathLst>
                <a:path extrusionOk="0" h="120000" w="120000">
                  <a:moveTo>
                    <a:pt x="0" y="120000"/>
                  </a:moveTo>
                  <a:lnTo>
                    <a:pt x="120000" y="28085"/>
                  </a:lnTo>
                  <a:lnTo>
                    <a:pt x="120000" y="0"/>
                  </a:lnTo>
                  <a:lnTo>
                    <a:pt x="0" y="39027"/>
                  </a:lnTo>
                  <a:lnTo>
                    <a:pt x="0" y="120000"/>
                  </a:lnTo>
                  <a:lnTo>
                    <a:pt x="0" y="120000"/>
                  </a:lnTo>
                  <a:close/>
                </a:path>
              </a:pathLst>
            </a:custGeom>
            <a:gradFill>
              <a:gsLst>
                <a:gs pos="0">
                  <a:schemeClr val="lt1"/>
                </a:gs>
                <a:gs pos="100000">
                  <a:srgbClr val="00008B"/>
                </a:gs>
              </a:gsLst>
              <a:lin ang="108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 name="Shape 16"/>
            <p:cNvSpPr/>
            <p:nvPr/>
          </p:nvSpPr>
          <p:spPr>
            <a:xfrm>
              <a:off x="7594600" y="5876925"/>
              <a:ext cx="1546225" cy="160337"/>
            </a:xfrm>
            <a:custGeom>
              <a:pathLst>
                <a:path extrusionOk="0" h="120000" w="120000">
                  <a:moveTo>
                    <a:pt x="120000" y="57029"/>
                  </a:moveTo>
                  <a:lnTo>
                    <a:pt x="120000" y="0"/>
                  </a:lnTo>
                  <a:lnTo>
                    <a:pt x="0" y="28514"/>
                  </a:lnTo>
                  <a:lnTo>
                    <a:pt x="0" y="120000"/>
                  </a:lnTo>
                  <a:lnTo>
                    <a:pt x="120000" y="57029"/>
                  </a:lnTo>
                  <a:lnTo>
                    <a:pt x="120000" y="57029"/>
                  </a:lnTo>
                  <a:close/>
                </a:path>
              </a:pathLst>
            </a:custGeom>
            <a:solidFill>
              <a:schemeClr val="lt1"/>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 name="Shape 17"/>
            <p:cNvSpPr/>
            <p:nvPr/>
          </p:nvSpPr>
          <p:spPr>
            <a:xfrm>
              <a:off x="5745162" y="6056312"/>
              <a:ext cx="3395661" cy="314324"/>
            </a:xfrm>
            <a:custGeom>
              <a:pathLst>
                <a:path extrusionOk="0" h="120000" w="120000">
                  <a:moveTo>
                    <a:pt x="120000" y="0"/>
                  </a:moveTo>
                  <a:lnTo>
                    <a:pt x="0" y="94545"/>
                  </a:lnTo>
                  <a:lnTo>
                    <a:pt x="0" y="119999"/>
                  </a:lnTo>
                  <a:lnTo>
                    <a:pt x="120000" y="0"/>
                  </a:lnTo>
                  <a:lnTo>
                    <a:pt x="120000" y="0"/>
                  </a:lnTo>
                  <a:close/>
                </a:path>
              </a:pathLst>
            </a:custGeom>
            <a:solidFill>
              <a:schemeClr val="lt1"/>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 name="Shape 18"/>
            <p:cNvSpPr/>
            <p:nvPr/>
          </p:nvSpPr>
          <p:spPr>
            <a:xfrm>
              <a:off x="0" y="6303962"/>
              <a:ext cx="5745161" cy="552449"/>
            </a:xfrm>
            <a:custGeom>
              <a:pathLst>
                <a:path extrusionOk="0" h="120000" w="120000">
                  <a:moveTo>
                    <a:pt x="0" y="120000"/>
                  </a:moveTo>
                  <a:lnTo>
                    <a:pt x="10300" y="120000"/>
                  </a:lnTo>
                  <a:lnTo>
                    <a:pt x="120000" y="14482"/>
                  </a:lnTo>
                  <a:lnTo>
                    <a:pt x="120000" y="0"/>
                  </a:lnTo>
                  <a:lnTo>
                    <a:pt x="0" y="91034"/>
                  </a:lnTo>
                  <a:lnTo>
                    <a:pt x="0" y="120000"/>
                  </a:lnTo>
                  <a:lnTo>
                    <a:pt x="0" y="120000"/>
                  </a:lnTo>
                  <a:close/>
                </a:path>
              </a:pathLst>
            </a:custGeom>
            <a:gradFill>
              <a:gsLst>
                <a:gs pos="0">
                  <a:schemeClr val="lt1"/>
                </a:gs>
                <a:gs pos="100000">
                  <a:srgbClr val="000084"/>
                </a:gs>
              </a:gsLst>
              <a:lin ang="108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 name="Shape 19"/>
            <p:cNvSpPr/>
            <p:nvPr/>
          </p:nvSpPr>
          <p:spPr>
            <a:xfrm>
              <a:off x="3328987" y="6418262"/>
              <a:ext cx="3990975" cy="438150"/>
            </a:xfrm>
            <a:custGeom>
              <a:pathLst>
                <a:path extrusionOk="0" h="120000" w="120000">
                  <a:moveTo>
                    <a:pt x="104028" y="120000"/>
                  </a:moveTo>
                  <a:lnTo>
                    <a:pt x="120000" y="88695"/>
                  </a:lnTo>
                  <a:lnTo>
                    <a:pt x="107747" y="0"/>
                  </a:lnTo>
                  <a:lnTo>
                    <a:pt x="0" y="120000"/>
                  </a:lnTo>
                  <a:lnTo>
                    <a:pt x="104028" y="120000"/>
                  </a:lnTo>
                  <a:lnTo>
                    <a:pt x="104028" y="120000"/>
                  </a:lnTo>
                  <a:close/>
                </a:path>
              </a:pathLst>
            </a:custGeom>
            <a:solidFill>
              <a:schemeClr val="lt1"/>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 name="Shape 20"/>
            <p:cNvSpPr/>
            <p:nvPr/>
          </p:nvSpPr>
          <p:spPr>
            <a:xfrm>
              <a:off x="6911975" y="6142037"/>
              <a:ext cx="2228850" cy="600075"/>
            </a:xfrm>
            <a:custGeom>
              <a:pathLst>
                <a:path extrusionOk="0" h="120000" w="120000">
                  <a:moveTo>
                    <a:pt x="120000" y="40000"/>
                  </a:moveTo>
                  <a:lnTo>
                    <a:pt x="120000" y="0"/>
                  </a:lnTo>
                  <a:lnTo>
                    <a:pt x="0" y="55238"/>
                  </a:lnTo>
                  <a:lnTo>
                    <a:pt x="21950" y="120000"/>
                  </a:lnTo>
                  <a:lnTo>
                    <a:pt x="120000" y="40000"/>
                  </a:lnTo>
                  <a:lnTo>
                    <a:pt x="120000" y="40000"/>
                  </a:lnTo>
                  <a:close/>
                </a:path>
              </a:pathLst>
            </a:custGeom>
            <a:gradFill>
              <a:gsLst>
                <a:gs pos="0">
                  <a:srgbClr val="35359D"/>
                </a:gs>
                <a:gs pos="100000">
                  <a:schemeClr val="lt1"/>
                </a:gs>
              </a:gsLst>
              <a:lin ang="108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 name="Shape 21"/>
            <p:cNvSpPr/>
            <p:nvPr/>
          </p:nvSpPr>
          <p:spPr>
            <a:xfrm>
              <a:off x="7985125" y="5002212"/>
              <a:ext cx="1155700" cy="381000"/>
            </a:xfrm>
            <a:custGeom>
              <a:pathLst>
                <a:path extrusionOk="0" h="120000" w="120000">
                  <a:moveTo>
                    <a:pt x="120000" y="120000"/>
                  </a:moveTo>
                  <a:lnTo>
                    <a:pt x="0" y="0"/>
                  </a:lnTo>
                  <a:lnTo>
                    <a:pt x="0" y="3000"/>
                  </a:lnTo>
                  <a:lnTo>
                    <a:pt x="120000" y="120000"/>
                  </a:lnTo>
                  <a:lnTo>
                    <a:pt x="120000" y="120000"/>
                  </a:lnTo>
                  <a:close/>
                </a:path>
              </a:pathLst>
            </a:custGeom>
            <a:solidFill>
              <a:schemeClr val="lt1"/>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 name="Shape 22"/>
            <p:cNvSpPr/>
            <p:nvPr/>
          </p:nvSpPr>
          <p:spPr>
            <a:xfrm>
              <a:off x="0" y="2359025"/>
              <a:ext cx="7985125" cy="2652712"/>
            </a:xfrm>
            <a:custGeom>
              <a:pathLst>
                <a:path extrusionOk="0" h="120000" w="120000">
                  <a:moveTo>
                    <a:pt x="0" y="5167"/>
                  </a:moveTo>
                  <a:lnTo>
                    <a:pt x="120000" y="119999"/>
                  </a:lnTo>
                  <a:lnTo>
                    <a:pt x="120000" y="119569"/>
                  </a:lnTo>
                  <a:lnTo>
                    <a:pt x="0" y="0"/>
                  </a:lnTo>
                  <a:lnTo>
                    <a:pt x="0" y="5167"/>
                  </a:lnTo>
                  <a:lnTo>
                    <a:pt x="0" y="5167"/>
                  </a:lnTo>
                  <a:close/>
                </a:path>
              </a:pathLst>
            </a:custGeom>
            <a:gradFill>
              <a:gsLst>
                <a:gs pos="0">
                  <a:schemeClr val="lt1"/>
                </a:gs>
                <a:gs pos="100000">
                  <a:srgbClr val="000074"/>
                </a:gs>
              </a:gsLst>
              <a:lin ang="135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 name="Shape 23"/>
            <p:cNvSpPr/>
            <p:nvPr/>
          </p:nvSpPr>
          <p:spPr>
            <a:xfrm>
              <a:off x="7985125" y="4840287"/>
              <a:ext cx="1155700" cy="504824"/>
            </a:xfrm>
            <a:custGeom>
              <a:pathLst>
                <a:path extrusionOk="0" h="120000" w="120000">
                  <a:moveTo>
                    <a:pt x="120000" y="120000"/>
                  </a:moveTo>
                  <a:lnTo>
                    <a:pt x="120000" y="117735"/>
                  </a:lnTo>
                  <a:lnTo>
                    <a:pt x="0" y="0"/>
                  </a:lnTo>
                  <a:lnTo>
                    <a:pt x="0" y="20377"/>
                  </a:lnTo>
                  <a:lnTo>
                    <a:pt x="120000" y="120000"/>
                  </a:lnTo>
                  <a:lnTo>
                    <a:pt x="120000" y="120000"/>
                  </a:lnTo>
                  <a:close/>
                </a:path>
              </a:pathLst>
            </a:custGeom>
            <a:gradFill>
              <a:gsLst>
                <a:gs pos="0">
                  <a:schemeClr val="lt1"/>
                </a:gs>
                <a:gs pos="100000">
                  <a:schemeClr val="lt2"/>
                </a:gs>
              </a:gsLst>
              <a:lin ang="108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 name="Shape 24"/>
            <p:cNvSpPr/>
            <p:nvPr/>
          </p:nvSpPr>
          <p:spPr>
            <a:xfrm>
              <a:off x="0" y="1454150"/>
              <a:ext cx="7985125" cy="3471862"/>
            </a:xfrm>
            <a:custGeom>
              <a:pathLst>
                <a:path extrusionOk="0" h="120000" w="120000">
                  <a:moveTo>
                    <a:pt x="0" y="21718"/>
                  </a:moveTo>
                  <a:lnTo>
                    <a:pt x="120000" y="120000"/>
                  </a:lnTo>
                  <a:lnTo>
                    <a:pt x="120000" y="117038"/>
                  </a:lnTo>
                  <a:lnTo>
                    <a:pt x="0" y="0"/>
                  </a:lnTo>
                  <a:lnTo>
                    <a:pt x="0" y="21718"/>
                  </a:lnTo>
                  <a:lnTo>
                    <a:pt x="0" y="21718"/>
                  </a:lnTo>
                  <a:close/>
                </a:path>
              </a:pathLst>
            </a:custGeom>
            <a:gradFill>
              <a:gsLst>
                <a:gs pos="0">
                  <a:schemeClr val="lt2"/>
                </a:gs>
                <a:gs pos="100000">
                  <a:srgbClr val="00006A"/>
                </a:gs>
              </a:gsLst>
              <a:lin ang="108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 name="Shape 25"/>
            <p:cNvSpPr/>
            <p:nvPr/>
          </p:nvSpPr>
          <p:spPr>
            <a:xfrm>
              <a:off x="3641725" y="0"/>
              <a:ext cx="5014911" cy="4325937"/>
            </a:xfrm>
            <a:custGeom>
              <a:pathLst>
                <a:path extrusionOk="0" h="120000" w="120000">
                  <a:moveTo>
                    <a:pt x="0" y="0"/>
                  </a:moveTo>
                  <a:lnTo>
                    <a:pt x="119317" y="119999"/>
                  </a:lnTo>
                  <a:lnTo>
                    <a:pt x="120000" y="118987"/>
                  </a:lnTo>
                  <a:lnTo>
                    <a:pt x="3869" y="0"/>
                  </a:lnTo>
                  <a:lnTo>
                    <a:pt x="0" y="0"/>
                  </a:lnTo>
                  <a:lnTo>
                    <a:pt x="0" y="0"/>
                  </a:lnTo>
                  <a:close/>
                </a:path>
              </a:pathLst>
            </a:custGeom>
            <a:gradFill>
              <a:gsLst>
                <a:gs pos="0">
                  <a:schemeClr val="lt1"/>
                </a:gs>
                <a:gs pos="100000">
                  <a:srgbClr val="000081"/>
                </a:gs>
              </a:gsLst>
              <a:lin ang="135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 name="Shape 26"/>
            <p:cNvSpPr/>
            <p:nvPr/>
          </p:nvSpPr>
          <p:spPr>
            <a:xfrm>
              <a:off x="8628061" y="4289425"/>
              <a:ext cx="512762" cy="474661"/>
            </a:xfrm>
            <a:custGeom>
              <a:pathLst>
                <a:path extrusionOk="0" h="120000" w="120000">
                  <a:moveTo>
                    <a:pt x="120000" y="120000"/>
                  </a:moveTo>
                  <a:lnTo>
                    <a:pt x="120000" y="105551"/>
                  </a:lnTo>
                  <a:lnTo>
                    <a:pt x="6687" y="0"/>
                  </a:lnTo>
                  <a:lnTo>
                    <a:pt x="0" y="9230"/>
                  </a:lnTo>
                  <a:lnTo>
                    <a:pt x="120000" y="120000"/>
                  </a:lnTo>
                  <a:lnTo>
                    <a:pt x="120000" y="120000"/>
                  </a:lnTo>
                  <a:close/>
                </a:path>
              </a:pathLst>
            </a:custGeom>
            <a:gradFill>
              <a:gsLst>
                <a:gs pos="0">
                  <a:srgbClr val="4646A1"/>
                </a:gs>
                <a:gs pos="100000">
                  <a:schemeClr val="lt1"/>
                </a:gs>
              </a:gsLst>
              <a:lin ang="135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 name="Shape 27"/>
            <p:cNvSpPr/>
            <p:nvPr/>
          </p:nvSpPr>
          <p:spPr>
            <a:xfrm>
              <a:off x="8694736" y="4108450"/>
              <a:ext cx="446086" cy="531811"/>
            </a:xfrm>
            <a:custGeom>
              <a:pathLst>
                <a:path extrusionOk="0" h="120000" w="120000">
                  <a:moveTo>
                    <a:pt x="120000" y="120000"/>
                  </a:moveTo>
                  <a:lnTo>
                    <a:pt x="120000" y="61970"/>
                  </a:lnTo>
                  <a:lnTo>
                    <a:pt x="40996" y="0"/>
                  </a:lnTo>
                  <a:lnTo>
                    <a:pt x="0" y="32238"/>
                  </a:lnTo>
                  <a:lnTo>
                    <a:pt x="120000" y="120000"/>
                  </a:lnTo>
                  <a:lnTo>
                    <a:pt x="120000" y="120000"/>
                  </a:lnTo>
                  <a:close/>
                </a:path>
              </a:pathLst>
            </a:custGeom>
            <a:solidFill>
              <a:schemeClr val="lt1"/>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 name="Shape 28"/>
            <p:cNvSpPr/>
            <p:nvPr/>
          </p:nvSpPr>
          <p:spPr>
            <a:xfrm>
              <a:off x="3895725" y="0"/>
              <a:ext cx="4951411" cy="4251324"/>
            </a:xfrm>
            <a:custGeom>
              <a:pathLst>
                <a:path extrusionOk="0" h="120000" w="120000">
                  <a:moveTo>
                    <a:pt x="0" y="0"/>
                  </a:moveTo>
                  <a:lnTo>
                    <a:pt x="116310" y="120000"/>
                  </a:lnTo>
                  <a:lnTo>
                    <a:pt x="120000" y="115970"/>
                  </a:lnTo>
                  <a:lnTo>
                    <a:pt x="14721" y="0"/>
                  </a:lnTo>
                  <a:lnTo>
                    <a:pt x="0" y="0"/>
                  </a:lnTo>
                  <a:lnTo>
                    <a:pt x="0" y="0"/>
                  </a:lnTo>
                  <a:close/>
                </a:path>
              </a:pathLst>
            </a:custGeom>
            <a:gradFill>
              <a:gsLst>
                <a:gs pos="0">
                  <a:schemeClr val="lt1"/>
                </a:gs>
                <a:gs pos="100000">
                  <a:srgbClr val="00006B"/>
                </a:gs>
              </a:gsLst>
              <a:lin ang="135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 name="Shape 29"/>
            <p:cNvSpPr/>
            <p:nvPr/>
          </p:nvSpPr>
          <p:spPr>
            <a:xfrm>
              <a:off x="8931275" y="4022725"/>
              <a:ext cx="209549" cy="209549"/>
            </a:xfrm>
            <a:custGeom>
              <a:pathLst>
                <a:path extrusionOk="0" h="120000" w="120000">
                  <a:moveTo>
                    <a:pt x="120000" y="120000"/>
                  </a:moveTo>
                  <a:lnTo>
                    <a:pt x="0" y="0"/>
                  </a:lnTo>
                  <a:lnTo>
                    <a:pt x="0" y="0"/>
                  </a:lnTo>
                  <a:lnTo>
                    <a:pt x="120000" y="120000"/>
                  </a:lnTo>
                  <a:lnTo>
                    <a:pt x="120000" y="120000"/>
                  </a:lnTo>
                  <a:close/>
                </a:path>
              </a:pathLst>
            </a:custGeom>
            <a:solidFill>
              <a:srgbClr val="FF9999"/>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 name="Shape 30"/>
            <p:cNvSpPr/>
            <p:nvPr/>
          </p:nvSpPr>
          <p:spPr>
            <a:xfrm>
              <a:off x="4940300" y="0"/>
              <a:ext cx="3990975" cy="4022724"/>
            </a:xfrm>
            <a:custGeom>
              <a:pathLst>
                <a:path extrusionOk="0" h="120000" w="120000">
                  <a:moveTo>
                    <a:pt x="0" y="0"/>
                  </a:moveTo>
                  <a:lnTo>
                    <a:pt x="120000" y="120000"/>
                  </a:lnTo>
                  <a:lnTo>
                    <a:pt x="120000" y="120000"/>
                  </a:lnTo>
                  <a:lnTo>
                    <a:pt x="3146" y="0"/>
                  </a:lnTo>
                  <a:lnTo>
                    <a:pt x="0" y="0"/>
                  </a:lnTo>
                  <a:lnTo>
                    <a:pt x="0" y="0"/>
                  </a:lnTo>
                  <a:close/>
                </a:path>
              </a:pathLst>
            </a:custGeom>
            <a:gradFill>
              <a:gsLst>
                <a:gs pos="0">
                  <a:schemeClr val="lt1"/>
                </a:gs>
                <a:gs pos="100000">
                  <a:srgbClr val="000071"/>
                </a:gs>
              </a:gsLst>
              <a:lin ang="135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 name="Shape 31"/>
            <p:cNvSpPr/>
            <p:nvPr/>
          </p:nvSpPr>
          <p:spPr>
            <a:xfrm>
              <a:off x="5537200" y="0"/>
              <a:ext cx="3489325" cy="3937000"/>
            </a:xfrm>
            <a:custGeom>
              <a:pathLst>
                <a:path extrusionOk="0" h="120000" w="120000">
                  <a:moveTo>
                    <a:pt x="0" y="0"/>
                  </a:moveTo>
                  <a:lnTo>
                    <a:pt x="119345" y="120000"/>
                  </a:lnTo>
                  <a:lnTo>
                    <a:pt x="120000" y="119709"/>
                  </a:lnTo>
                  <a:lnTo>
                    <a:pt x="17290" y="0"/>
                  </a:lnTo>
                  <a:lnTo>
                    <a:pt x="0" y="0"/>
                  </a:lnTo>
                  <a:lnTo>
                    <a:pt x="0" y="0"/>
                  </a:lnTo>
                  <a:close/>
                </a:path>
              </a:pathLst>
            </a:custGeom>
            <a:gradFill>
              <a:gsLst>
                <a:gs pos="0">
                  <a:srgbClr val="000072"/>
                </a:gs>
                <a:gs pos="100000">
                  <a:schemeClr val="lt2"/>
                </a:gs>
              </a:gsLst>
              <a:lin ang="54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 name="Shape 32"/>
            <p:cNvSpPr/>
            <p:nvPr/>
          </p:nvSpPr>
          <p:spPr>
            <a:xfrm>
              <a:off x="9007475" y="3927475"/>
              <a:ext cx="133349" cy="152399"/>
            </a:xfrm>
            <a:custGeom>
              <a:pathLst>
                <a:path extrusionOk="0" h="120000" w="120000">
                  <a:moveTo>
                    <a:pt x="120000" y="120000"/>
                  </a:moveTo>
                  <a:lnTo>
                    <a:pt x="120000" y="112500"/>
                  </a:lnTo>
                  <a:lnTo>
                    <a:pt x="17142" y="0"/>
                  </a:lnTo>
                  <a:lnTo>
                    <a:pt x="0" y="7500"/>
                  </a:lnTo>
                  <a:lnTo>
                    <a:pt x="120000" y="120000"/>
                  </a:lnTo>
                  <a:lnTo>
                    <a:pt x="120000" y="120000"/>
                  </a:lnTo>
                  <a:close/>
                </a:path>
              </a:pathLst>
            </a:custGeom>
            <a:gradFill>
              <a:gsLst>
                <a:gs pos="0">
                  <a:srgbClr val="5555A5"/>
                </a:gs>
                <a:gs pos="100000">
                  <a:schemeClr val="lt1"/>
                </a:gs>
              </a:gsLst>
              <a:lin ang="135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 name="Shape 33"/>
            <p:cNvSpPr/>
            <p:nvPr/>
          </p:nvSpPr>
          <p:spPr>
            <a:xfrm>
              <a:off x="8894761" y="1349375"/>
              <a:ext cx="246062" cy="819150"/>
            </a:xfrm>
            <a:custGeom>
              <a:pathLst>
                <a:path extrusionOk="0" h="120000" w="120000">
                  <a:moveTo>
                    <a:pt x="120000" y="120000"/>
                  </a:moveTo>
                  <a:lnTo>
                    <a:pt x="120000" y="47441"/>
                  </a:lnTo>
                  <a:lnTo>
                    <a:pt x="59612" y="0"/>
                  </a:lnTo>
                  <a:lnTo>
                    <a:pt x="0" y="44651"/>
                  </a:lnTo>
                  <a:lnTo>
                    <a:pt x="120000" y="120000"/>
                  </a:lnTo>
                  <a:lnTo>
                    <a:pt x="120000" y="120000"/>
                  </a:lnTo>
                  <a:close/>
                </a:path>
              </a:pathLst>
            </a:custGeom>
            <a:solidFill>
              <a:schemeClr val="lt2"/>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 name="Shape 34"/>
            <p:cNvSpPr/>
            <p:nvPr/>
          </p:nvSpPr>
          <p:spPr>
            <a:xfrm>
              <a:off x="8107361" y="0"/>
              <a:ext cx="909637" cy="1654174"/>
            </a:xfrm>
            <a:custGeom>
              <a:pathLst>
                <a:path extrusionOk="0" h="120000" w="120000">
                  <a:moveTo>
                    <a:pt x="0" y="0"/>
                  </a:moveTo>
                  <a:lnTo>
                    <a:pt x="103902" y="120000"/>
                  </a:lnTo>
                  <a:lnTo>
                    <a:pt x="120000" y="97909"/>
                  </a:lnTo>
                  <a:lnTo>
                    <a:pt x="52473" y="0"/>
                  </a:lnTo>
                  <a:lnTo>
                    <a:pt x="0" y="0"/>
                  </a:lnTo>
                  <a:lnTo>
                    <a:pt x="0" y="0"/>
                  </a:lnTo>
                  <a:close/>
                </a:path>
              </a:pathLst>
            </a:custGeom>
            <a:gradFill>
              <a:gsLst>
                <a:gs pos="0">
                  <a:srgbClr val="00006A"/>
                </a:gs>
                <a:gs pos="100000">
                  <a:schemeClr val="lt2"/>
                </a:gs>
              </a:gsLst>
              <a:lin ang="54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 name="Shape 35"/>
            <p:cNvSpPr/>
            <p:nvPr/>
          </p:nvSpPr>
          <p:spPr>
            <a:xfrm>
              <a:off x="8589961" y="0"/>
              <a:ext cx="541337" cy="1263650"/>
            </a:xfrm>
            <a:custGeom>
              <a:pathLst>
                <a:path extrusionOk="0" h="120000" w="120000">
                  <a:moveTo>
                    <a:pt x="50674" y="0"/>
                  </a:moveTo>
                  <a:lnTo>
                    <a:pt x="0" y="0"/>
                  </a:lnTo>
                  <a:lnTo>
                    <a:pt x="100997" y="120000"/>
                  </a:lnTo>
                  <a:lnTo>
                    <a:pt x="119999" y="98318"/>
                  </a:lnTo>
                  <a:lnTo>
                    <a:pt x="50674" y="0"/>
                  </a:lnTo>
                  <a:lnTo>
                    <a:pt x="50674" y="0"/>
                  </a:lnTo>
                  <a:close/>
                </a:path>
              </a:pathLst>
            </a:custGeom>
            <a:gradFill>
              <a:gsLst>
                <a:gs pos="0">
                  <a:srgbClr val="00006C"/>
                </a:gs>
                <a:gs pos="100000">
                  <a:schemeClr val="lt2"/>
                </a:gs>
              </a:gsLst>
              <a:lin ang="54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 name="Shape 36"/>
            <p:cNvSpPr/>
            <p:nvPr/>
          </p:nvSpPr>
          <p:spPr>
            <a:xfrm>
              <a:off x="9045575" y="1036637"/>
              <a:ext cx="95250" cy="493711"/>
            </a:xfrm>
            <a:custGeom>
              <a:pathLst>
                <a:path extrusionOk="0" h="120000" w="120000">
                  <a:moveTo>
                    <a:pt x="0" y="55384"/>
                  </a:moveTo>
                  <a:lnTo>
                    <a:pt x="120000" y="120000"/>
                  </a:lnTo>
                  <a:lnTo>
                    <a:pt x="120000" y="2307"/>
                  </a:lnTo>
                  <a:lnTo>
                    <a:pt x="108000" y="0"/>
                  </a:lnTo>
                  <a:lnTo>
                    <a:pt x="0" y="55384"/>
                  </a:lnTo>
                  <a:lnTo>
                    <a:pt x="0" y="55384"/>
                  </a:lnTo>
                  <a:close/>
                </a:path>
              </a:pathLst>
            </a:custGeom>
            <a:solidFill>
              <a:schemeClr val="lt2"/>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 name="Shape 37"/>
            <p:cNvSpPr/>
            <p:nvPr/>
          </p:nvSpPr>
          <p:spPr>
            <a:xfrm>
              <a:off x="3175" y="2541586"/>
              <a:ext cx="9131300" cy="2959100"/>
            </a:xfrm>
            <a:custGeom>
              <a:pathLst>
                <a:path extrusionOk="0" h="120000" w="120000">
                  <a:moveTo>
                    <a:pt x="0" y="23884"/>
                  </a:moveTo>
                  <a:lnTo>
                    <a:pt x="120000" y="120000"/>
                  </a:lnTo>
                  <a:lnTo>
                    <a:pt x="120000" y="118068"/>
                  </a:lnTo>
                  <a:lnTo>
                    <a:pt x="0" y="0"/>
                  </a:lnTo>
                  <a:lnTo>
                    <a:pt x="0" y="23884"/>
                  </a:lnTo>
                  <a:lnTo>
                    <a:pt x="0" y="23884"/>
                  </a:lnTo>
                  <a:close/>
                </a:path>
              </a:pathLst>
            </a:custGeom>
            <a:gradFill>
              <a:gsLst>
                <a:gs pos="0">
                  <a:schemeClr val="lt1"/>
                </a:gs>
                <a:gs pos="100000">
                  <a:srgbClr val="00007C"/>
                </a:gs>
              </a:gsLst>
              <a:lin ang="135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 name="Shape 38"/>
            <p:cNvSpPr/>
            <p:nvPr/>
          </p:nvSpPr>
          <p:spPr>
            <a:xfrm>
              <a:off x="9134475" y="5529262"/>
              <a:ext cx="9524" cy="9524"/>
            </a:xfrm>
            <a:custGeom>
              <a:pathLst>
                <a:path extrusionOk="0" h="120000" w="120000">
                  <a:moveTo>
                    <a:pt x="120000" y="120000"/>
                  </a:moveTo>
                  <a:lnTo>
                    <a:pt x="0" y="0"/>
                  </a:lnTo>
                  <a:lnTo>
                    <a:pt x="0" y="120000"/>
                  </a:lnTo>
                  <a:lnTo>
                    <a:pt x="120000" y="120000"/>
                  </a:lnTo>
                  <a:lnTo>
                    <a:pt x="120000" y="120000"/>
                  </a:lnTo>
                  <a:close/>
                </a:path>
              </a:pathLst>
            </a:custGeom>
            <a:solidFill>
              <a:srgbClr val="18FF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 name="Shape 39"/>
            <p:cNvSpPr/>
            <p:nvPr/>
          </p:nvSpPr>
          <p:spPr>
            <a:xfrm>
              <a:off x="3175" y="3416300"/>
              <a:ext cx="9131300" cy="2122487"/>
            </a:xfrm>
            <a:custGeom>
              <a:pathLst>
                <a:path extrusionOk="0" h="120000" w="120000">
                  <a:moveTo>
                    <a:pt x="0" y="32849"/>
                  </a:moveTo>
                  <a:lnTo>
                    <a:pt x="120000" y="120000"/>
                  </a:lnTo>
                  <a:lnTo>
                    <a:pt x="120000" y="119461"/>
                  </a:lnTo>
                  <a:lnTo>
                    <a:pt x="0" y="0"/>
                  </a:lnTo>
                  <a:lnTo>
                    <a:pt x="0" y="32849"/>
                  </a:lnTo>
                  <a:lnTo>
                    <a:pt x="0" y="32849"/>
                  </a:lnTo>
                  <a:close/>
                </a:path>
              </a:pathLst>
            </a:custGeom>
            <a:gradFill>
              <a:gsLst>
                <a:gs pos="0">
                  <a:schemeClr val="lt1"/>
                </a:gs>
                <a:gs pos="100000">
                  <a:srgbClr val="00007A"/>
                </a:gs>
              </a:gsLst>
              <a:lin ang="135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 name="Shape 40"/>
            <p:cNvSpPr/>
            <p:nvPr/>
          </p:nvSpPr>
          <p:spPr>
            <a:xfrm>
              <a:off x="3175" y="5043487"/>
              <a:ext cx="9131300" cy="657224"/>
            </a:xfrm>
            <a:custGeom>
              <a:pathLst>
                <a:path extrusionOk="0" h="120000" w="120000">
                  <a:moveTo>
                    <a:pt x="0" y="13913"/>
                  </a:moveTo>
                  <a:lnTo>
                    <a:pt x="120000" y="120000"/>
                  </a:lnTo>
                  <a:lnTo>
                    <a:pt x="120000" y="116521"/>
                  </a:lnTo>
                  <a:lnTo>
                    <a:pt x="0" y="0"/>
                  </a:lnTo>
                  <a:lnTo>
                    <a:pt x="0" y="13913"/>
                  </a:lnTo>
                  <a:lnTo>
                    <a:pt x="0" y="13913"/>
                  </a:lnTo>
                  <a:close/>
                </a:path>
              </a:pathLst>
            </a:custGeom>
            <a:gradFill>
              <a:gsLst>
                <a:gs pos="0">
                  <a:schemeClr val="lt1"/>
                </a:gs>
                <a:gs pos="100000">
                  <a:srgbClr val="00008D"/>
                </a:gs>
              </a:gsLst>
              <a:lin ang="108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 name="Shape 41"/>
            <p:cNvSpPr/>
            <p:nvPr/>
          </p:nvSpPr>
          <p:spPr>
            <a:xfrm>
              <a:off x="2058986" y="0"/>
              <a:ext cx="7075487" cy="5043487"/>
            </a:xfrm>
            <a:custGeom>
              <a:pathLst>
                <a:path extrusionOk="0" h="120000" w="120000">
                  <a:moveTo>
                    <a:pt x="0" y="0"/>
                  </a:moveTo>
                  <a:lnTo>
                    <a:pt x="120000" y="119999"/>
                  </a:lnTo>
                  <a:lnTo>
                    <a:pt x="120000" y="119093"/>
                  </a:lnTo>
                  <a:lnTo>
                    <a:pt x="3372" y="0"/>
                  </a:lnTo>
                  <a:lnTo>
                    <a:pt x="0" y="0"/>
                  </a:lnTo>
                  <a:lnTo>
                    <a:pt x="0" y="0"/>
                  </a:lnTo>
                  <a:close/>
                </a:path>
              </a:pathLst>
            </a:custGeom>
            <a:gradFill>
              <a:gsLst>
                <a:gs pos="0">
                  <a:schemeClr val="lt1"/>
                </a:gs>
                <a:gs pos="100000">
                  <a:srgbClr val="00006E"/>
                </a:gs>
              </a:gsLst>
              <a:lin ang="135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 name="Shape 42"/>
            <p:cNvSpPr/>
            <p:nvPr/>
          </p:nvSpPr>
          <p:spPr>
            <a:xfrm>
              <a:off x="5272087" y="0"/>
              <a:ext cx="3862387" cy="4149724"/>
            </a:xfrm>
            <a:custGeom>
              <a:pathLst>
                <a:path extrusionOk="0" h="120000" w="120000">
                  <a:moveTo>
                    <a:pt x="0" y="0"/>
                  </a:moveTo>
                  <a:lnTo>
                    <a:pt x="119999" y="120000"/>
                  </a:lnTo>
                  <a:lnTo>
                    <a:pt x="119999" y="119724"/>
                  </a:lnTo>
                  <a:lnTo>
                    <a:pt x="3261" y="0"/>
                  </a:lnTo>
                  <a:lnTo>
                    <a:pt x="0" y="0"/>
                  </a:lnTo>
                  <a:lnTo>
                    <a:pt x="0" y="0"/>
                  </a:lnTo>
                  <a:close/>
                </a:path>
              </a:pathLst>
            </a:custGeom>
            <a:gradFill>
              <a:gsLst>
                <a:gs pos="0">
                  <a:schemeClr val="lt1"/>
                </a:gs>
                <a:gs pos="100000">
                  <a:srgbClr val="00008D"/>
                </a:gs>
              </a:gsLst>
              <a:lin ang="135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 name="Shape 43"/>
            <p:cNvSpPr/>
            <p:nvPr/>
          </p:nvSpPr>
          <p:spPr>
            <a:xfrm>
              <a:off x="6270625" y="0"/>
              <a:ext cx="2863849" cy="3911599"/>
            </a:xfrm>
            <a:custGeom>
              <a:pathLst>
                <a:path extrusionOk="0" h="120000" w="120000">
                  <a:moveTo>
                    <a:pt x="32333" y="0"/>
                  </a:moveTo>
                  <a:lnTo>
                    <a:pt x="0" y="0"/>
                  </a:lnTo>
                  <a:lnTo>
                    <a:pt x="120000" y="120000"/>
                  </a:lnTo>
                  <a:lnTo>
                    <a:pt x="120000" y="109480"/>
                  </a:lnTo>
                  <a:lnTo>
                    <a:pt x="119600" y="109480"/>
                  </a:lnTo>
                  <a:lnTo>
                    <a:pt x="32333" y="0"/>
                  </a:lnTo>
                  <a:lnTo>
                    <a:pt x="32333" y="0"/>
                  </a:lnTo>
                  <a:close/>
                </a:path>
              </a:pathLst>
            </a:custGeom>
            <a:gradFill>
              <a:gsLst>
                <a:gs pos="0">
                  <a:srgbClr val="000072"/>
                </a:gs>
                <a:gs pos="100000">
                  <a:schemeClr val="lt2"/>
                </a:gs>
              </a:gsLst>
              <a:lin ang="54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 name="Shape 44"/>
            <p:cNvSpPr/>
            <p:nvPr/>
          </p:nvSpPr>
          <p:spPr>
            <a:xfrm>
              <a:off x="7173911" y="0"/>
              <a:ext cx="1960561" cy="3292474"/>
            </a:xfrm>
            <a:custGeom>
              <a:pathLst>
                <a:path extrusionOk="0" h="120000" w="120000">
                  <a:moveTo>
                    <a:pt x="0" y="0"/>
                  </a:moveTo>
                  <a:lnTo>
                    <a:pt x="120000" y="120000"/>
                  </a:lnTo>
                  <a:lnTo>
                    <a:pt x="120000" y="117917"/>
                  </a:lnTo>
                  <a:lnTo>
                    <a:pt x="4090" y="0"/>
                  </a:lnTo>
                  <a:lnTo>
                    <a:pt x="0" y="0"/>
                  </a:lnTo>
                  <a:lnTo>
                    <a:pt x="0" y="0"/>
                  </a:lnTo>
                  <a:close/>
                </a:path>
              </a:pathLst>
            </a:custGeom>
            <a:gradFill>
              <a:gsLst>
                <a:gs pos="0">
                  <a:schemeClr val="lt1"/>
                </a:gs>
                <a:gs pos="100000">
                  <a:srgbClr val="000077"/>
                </a:gs>
              </a:gsLst>
              <a:lin ang="135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 name="Shape 45"/>
            <p:cNvSpPr/>
            <p:nvPr/>
          </p:nvSpPr>
          <p:spPr>
            <a:xfrm>
              <a:off x="7451725" y="0"/>
              <a:ext cx="1682749" cy="3073399"/>
            </a:xfrm>
            <a:custGeom>
              <a:pathLst>
                <a:path extrusionOk="0" h="120000" w="120000">
                  <a:moveTo>
                    <a:pt x="0" y="0"/>
                  </a:moveTo>
                  <a:lnTo>
                    <a:pt x="120000" y="120000"/>
                  </a:lnTo>
                  <a:lnTo>
                    <a:pt x="120000" y="119628"/>
                  </a:lnTo>
                  <a:lnTo>
                    <a:pt x="6124" y="0"/>
                  </a:lnTo>
                  <a:lnTo>
                    <a:pt x="0" y="0"/>
                  </a:lnTo>
                  <a:lnTo>
                    <a:pt x="0" y="0"/>
                  </a:lnTo>
                  <a:close/>
                </a:path>
              </a:pathLst>
            </a:custGeom>
            <a:gradFill>
              <a:gsLst>
                <a:gs pos="0">
                  <a:schemeClr val="lt1"/>
                </a:gs>
                <a:gs pos="100000">
                  <a:srgbClr val="000084"/>
                </a:gs>
              </a:gsLst>
              <a:lin ang="135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 name="Shape 46"/>
            <p:cNvSpPr/>
            <p:nvPr/>
          </p:nvSpPr>
          <p:spPr>
            <a:xfrm>
              <a:off x="7907336" y="0"/>
              <a:ext cx="1227136" cy="2360611"/>
            </a:xfrm>
            <a:custGeom>
              <a:pathLst>
                <a:path extrusionOk="0" h="120000" w="120000">
                  <a:moveTo>
                    <a:pt x="119999" y="115642"/>
                  </a:moveTo>
                  <a:lnTo>
                    <a:pt x="6536" y="0"/>
                  </a:lnTo>
                  <a:lnTo>
                    <a:pt x="0" y="0"/>
                  </a:lnTo>
                  <a:lnTo>
                    <a:pt x="119999" y="120000"/>
                  </a:lnTo>
                  <a:lnTo>
                    <a:pt x="119999" y="115642"/>
                  </a:lnTo>
                  <a:lnTo>
                    <a:pt x="119999" y="115642"/>
                  </a:lnTo>
                  <a:close/>
                </a:path>
              </a:pathLst>
            </a:custGeom>
            <a:gradFill>
              <a:gsLst>
                <a:gs pos="0">
                  <a:schemeClr val="lt1"/>
                </a:gs>
                <a:gs pos="100000">
                  <a:srgbClr val="000089"/>
                </a:gs>
              </a:gsLst>
              <a:lin ang="135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47" name="Shape 47"/>
            <p:cNvGrpSpPr/>
            <p:nvPr/>
          </p:nvGrpSpPr>
          <p:grpSpPr>
            <a:xfrm>
              <a:off x="0" y="2590800"/>
              <a:ext cx="9140824" cy="2949574"/>
              <a:chOff x="0" y="2590800"/>
              <a:chExt cx="9140824" cy="2949574"/>
            </a:xfrm>
          </p:grpSpPr>
          <p:sp>
            <p:nvSpPr>
              <p:cNvPr id="48" name="Shape 48"/>
              <p:cNvSpPr/>
              <p:nvPr/>
            </p:nvSpPr>
            <p:spPr>
              <a:xfrm>
                <a:off x="0" y="2590800"/>
                <a:ext cx="5826124" cy="2084387"/>
              </a:xfrm>
              <a:custGeom>
                <a:pathLst>
                  <a:path extrusionOk="0" h="120000" w="120000">
                    <a:moveTo>
                      <a:pt x="0" y="0"/>
                    </a:moveTo>
                    <a:lnTo>
                      <a:pt x="0" y="33450"/>
                    </a:lnTo>
                    <a:lnTo>
                      <a:pt x="119212" y="120000"/>
                    </a:lnTo>
                    <a:lnTo>
                      <a:pt x="119606" y="112871"/>
                    </a:lnTo>
                    <a:lnTo>
                      <a:pt x="120000" y="106290"/>
                    </a:lnTo>
                    <a:lnTo>
                      <a:pt x="0" y="0"/>
                    </a:lnTo>
                    <a:lnTo>
                      <a:pt x="0" y="0"/>
                    </a:lnTo>
                    <a:close/>
                  </a:path>
                </a:pathLst>
              </a:custGeom>
              <a:gradFill>
                <a:gsLst>
                  <a:gs pos="0">
                    <a:schemeClr val="lt1"/>
                  </a:gs>
                  <a:gs pos="100000">
                    <a:srgbClr val="000084"/>
                  </a:gs>
                </a:gsLst>
                <a:lin ang="108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 name="Shape 49"/>
              <p:cNvSpPr/>
              <p:nvPr/>
            </p:nvSpPr>
            <p:spPr>
              <a:xfrm>
                <a:off x="5788025" y="4437062"/>
                <a:ext cx="3352799" cy="1103312"/>
              </a:xfrm>
              <a:custGeom>
                <a:pathLst>
                  <a:path extrusionOk="0" h="120000" w="120000">
                    <a:moveTo>
                      <a:pt x="120000" y="114820"/>
                    </a:moveTo>
                    <a:lnTo>
                      <a:pt x="1368" y="0"/>
                    </a:lnTo>
                    <a:lnTo>
                      <a:pt x="684" y="12431"/>
                    </a:lnTo>
                    <a:lnTo>
                      <a:pt x="0" y="25899"/>
                    </a:lnTo>
                    <a:lnTo>
                      <a:pt x="120000" y="120000"/>
                    </a:lnTo>
                    <a:lnTo>
                      <a:pt x="120000" y="114820"/>
                    </a:lnTo>
                    <a:lnTo>
                      <a:pt x="120000" y="114820"/>
                    </a:lnTo>
                    <a:close/>
                  </a:path>
                </a:pathLst>
              </a:custGeom>
              <a:gradFill>
                <a:gsLst>
                  <a:gs pos="0">
                    <a:srgbClr val="5555A5"/>
                  </a:gs>
                  <a:gs pos="100000">
                    <a:schemeClr val="lt1"/>
                  </a:gs>
                </a:gsLst>
                <a:lin ang="108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sp>
        <p:nvSpPr>
          <p:cNvPr id="50" name="Shape 50"/>
          <p:cNvSpPr txBox="1"/>
          <p:nvPr>
            <p:ph type="title"/>
          </p:nvPr>
        </p:nvSpPr>
        <p:spPr>
          <a:xfrm>
            <a:off x="457200" y="277812"/>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5pPr>
            <a:lvl6pPr indent="0" lvl="5"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6pPr>
            <a:lvl7pPr indent="0" lvl="6"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7pPr>
            <a:lvl8pPr indent="0" lvl="7"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8pPr>
            <a:lvl9pPr indent="0" lvl="8"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51" name="Shape 51"/>
          <p:cNvSpPr txBox="1"/>
          <p:nvPr>
            <p:ph idx="1" type="body"/>
          </p:nvPr>
        </p:nvSpPr>
        <p:spPr>
          <a:xfrm>
            <a:off x="457200" y="1600200"/>
            <a:ext cx="8229600" cy="4530724"/>
          </a:xfrm>
          <a:prstGeom prst="rect">
            <a:avLst/>
          </a:prstGeom>
          <a:noFill/>
          <a:ln>
            <a:noFill/>
          </a:ln>
        </p:spPr>
        <p:txBody>
          <a:bodyPr anchorCtr="0" anchor="t" bIns="91425" lIns="91425" rIns="91425" tIns="91425"/>
          <a:lstStyle>
            <a:lvl1pPr indent="-1397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4800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6629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52" name="Shape 52"/>
          <p:cNvSpPr txBox="1"/>
          <p:nvPr>
            <p:ph idx="10" type="dt"/>
          </p:nvPr>
        </p:nvSpPr>
        <p:spPr>
          <a:xfrm>
            <a:off x="457200" y="6243637"/>
            <a:ext cx="21335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2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53" name="Shape 53"/>
          <p:cNvSpPr txBox="1"/>
          <p:nvPr>
            <p:ph idx="11" type="ftr"/>
          </p:nvPr>
        </p:nvSpPr>
        <p:spPr>
          <a:xfrm>
            <a:off x="3124200" y="6248400"/>
            <a:ext cx="2895600" cy="457200"/>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None/>
              <a:defRPr b="0" i="0" sz="12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54" name="Shape 54"/>
          <p:cNvSpPr txBox="1"/>
          <p:nvPr>
            <p:ph idx="12" type="sldNum"/>
          </p:nvPr>
        </p:nvSpPr>
        <p:spPr>
          <a:xfrm>
            <a:off x="6553200" y="6243637"/>
            <a:ext cx="21335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grpSp>
        <p:nvGrpSpPr>
          <p:cNvPr id="55" name="Shape 55"/>
          <p:cNvGrpSpPr/>
          <p:nvPr/>
        </p:nvGrpSpPr>
        <p:grpSpPr>
          <a:xfrm>
            <a:off x="69850" y="79375"/>
            <a:ext cx="8955087" cy="6640511"/>
            <a:chOff x="69850" y="79375"/>
            <a:chExt cx="8955087" cy="6640511"/>
          </a:xfrm>
        </p:grpSpPr>
        <p:grpSp>
          <p:nvGrpSpPr>
            <p:cNvPr id="56" name="Shape 56"/>
            <p:cNvGrpSpPr/>
            <p:nvPr/>
          </p:nvGrpSpPr>
          <p:grpSpPr>
            <a:xfrm>
              <a:off x="69850" y="79375"/>
              <a:ext cx="8955087" cy="6640511"/>
              <a:chOff x="69850" y="79375"/>
              <a:chExt cx="8955087" cy="6640511"/>
            </a:xfrm>
          </p:grpSpPr>
          <p:grpSp>
            <p:nvGrpSpPr>
              <p:cNvPr id="57" name="Shape 57"/>
              <p:cNvGrpSpPr/>
              <p:nvPr/>
            </p:nvGrpSpPr>
            <p:grpSpPr>
              <a:xfrm>
                <a:off x="69850" y="79375"/>
                <a:ext cx="1098550" cy="1620837"/>
                <a:chOff x="69850" y="79375"/>
                <a:chExt cx="1098550" cy="1620837"/>
              </a:xfrm>
            </p:grpSpPr>
            <p:grpSp>
              <p:nvGrpSpPr>
                <p:cNvPr id="58" name="Shape 58"/>
                <p:cNvGrpSpPr/>
                <p:nvPr/>
              </p:nvGrpSpPr>
              <p:grpSpPr>
                <a:xfrm>
                  <a:off x="69850" y="79375"/>
                  <a:ext cx="1098550" cy="107949"/>
                  <a:chOff x="69850" y="79375"/>
                  <a:chExt cx="1098550" cy="107949"/>
                </a:xfrm>
              </p:grpSpPr>
              <p:sp>
                <p:nvSpPr>
                  <p:cNvPr id="59" name="Shape 59"/>
                  <p:cNvSpPr/>
                  <p:nvPr/>
                </p:nvSpPr>
                <p:spPr>
                  <a:xfrm>
                    <a:off x="69850" y="79375"/>
                    <a:ext cx="95250" cy="107949"/>
                  </a:xfrm>
                  <a:prstGeom prst="rect">
                    <a:avLst/>
                  </a:prstGeom>
                  <a:solidFill>
                    <a:srgbClr val="000080"/>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 name="Shape 60"/>
                  <p:cNvSpPr/>
                  <p:nvPr/>
                </p:nvSpPr>
                <p:spPr>
                  <a:xfrm>
                    <a:off x="269875" y="79375"/>
                    <a:ext cx="93662" cy="107949"/>
                  </a:xfrm>
                  <a:prstGeom prst="rect">
                    <a:avLst/>
                  </a:prstGeom>
                  <a:solidFill>
                    <a:srgbClr val="000080"/>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 name="Shape 61"/>
                  <p:cNvSpPr/>
                  <p:nvPr/>
                </p:nvSpPr>
                <p:spPr>
                  <a:xfrm>
                    <a:off x="471487" y="79375"/>
                    <a:ext cx="93662" cy="107949"/>
                  </a:xfrm>
                  <a:prstGeom prst="rect">
                    <a:avLst/>
                  </a:prstGeom>
                  <a:solidFill>
                    <a:srgbClr val="000080"/>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2" name="Shape 62"/>
                  <p:cNvSpPr/>
                  <p:nvPr/>
                </p:nvSpPr>
                <p:spPr>
                  <a:xfrm>
                    <a:off x="671512" y="79375"/>
                    <a:ext cx="95250" cy="107949"/>
                  </a:xfrm>
                  <a:prstGeom prst="rect">
                    <a:avLst/>
                  </a:prstGeom>
                  <a:solidFill>
                    <a:srgbClr val="000080"/>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3" name="Shape 63"/>
                  <p:cNvSpPr/>
                  <p:nvPr/>
                </p:nvSpPr>
                <p:spPr>
                  <a:xfrm>
                    <a:off x="871537" y="79375"/>
                    <a:ext cx="95250" cy="107949"/>
                  </a:xfrm>
                  <a:prstGeom prst="rect">
                    <a:avLst/>
                  </a:prstGeom>
                  <a:solidFill>
                    <a:srgbClr val="000080"/>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4" name="Shape 64"/>
                  <p:cNvSpPr/>
                  <p:nvPr/>
                </p:nvSpPr>
                <p:spPr>
                  <a:xfrm>
                    <a:off x="1073150" y="79375"/>
                    <a:ext cx="95250" cy="107949"/>
                  </a:xfrm>
                  <a:prstGeom prst="rect">
                    <a:avLst/>
                  </a:prstGeom>
                  <a:solidFill>
                    <a:srgbClr val="000080"/>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65" name="Shape 65"/>
                <p:cNvGrpSpPr/>
                <p:nvPr/>
              </p:nvGrpSpPr>
              <p:grpSpPr>
                <a:xfrm>
                  <a:off x="76200" y="298450"/>
                  <a:ext cx="1085850" cy="95250"/>
                  <a:chOff x="76200" y="298450"/>
                  <a:chExt cx="1085850" cy="95250"/>
                </a:xfrm>
              </p:grpSpPr>
              <p:sp>
                <p:nvSpPr>
                  <p:cNvPr id="66" name="Shape 66"/>
                  <p:cNvSpPr/>
                  <p:nvPr/>
                </p:nvSpPr>
                <p:spPr>
                  <a:xfrm>
                    <a:off x="76200" y="298450"/>
                    <a:ext cx="82550" cy="95250"/>
                  </a:xfrm>
                  <a:prstGeom prst="rect">
                    <a:avLst/>
                  </a:prstGeom>
                  <a:solidFill>
                    <a:srgbClr val="0000FF"/>
                  </a:solidFill>
                  <a:ln cap="flat" cmpd="sng" w="12700">
                    <a:solidFill>
                      <a:srgbClr val="0000FF"/>
                    </a:solidFill>
                    <a:prstDash val="solid"/>
                    <a:miter/>
                    <a:headEnd len="med" w="med" type="none"/>
                    <a:tailEnd len="med" w="med" type="none"/>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7" name="Shape 67"/>
                  <p:cNvSpPr/>
                  <p:nvPr/>
                </p:nvSpPr>
                <p:spPr>
                  <a:xfrm>
                    <a:off x="276225" y="298450"/>
                    <a:ext cx="80961" cy="95250"/>
                  </a:xfrm>
                  <a:prstGeom prst="rect">
                    <a:avLst/>
                  </a:prstGeom>
                  <a:solidFill>
                    <a:srgbClr val="0000FF"/>
                  </a:solidFill>
                  <a:ln cap="flat" cmpd="sng" w="12700">
                    <a:solidFill>
                      <a:srgbClr val="0000FF"/>
                    </a:solidFill>
                    <a:prstDash val="solid"/>
                    <a:miter/>
                    <a:headEnd len="med" w="med" type="none"/>
                    <a:tailEnd len="med" w="med" type="none"/>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8" name="Shape 68"/>
                  <p:cNvSpPr/>
                  <p:nvPr/>
                </p:nvSpPr>
                <p:spPr>
                  <a:xfrm>
                    <a:off x="477837" y="298450"/>
                    <a:ext cx="80961" cy="95250"/>
                  </a:xfrm>
                  <a:prstGeom prst="rect">
                    <a:avLst/>
                  </a:prstGeom>
                  <a:solidFill>
                    <a:srgbClr val="0000FF"/>
                  </a:solidFill>
                  <a:ln cap="flat" cmpd="sng" w="12700">
                    <a:solidFill>
                      <a:srgbClr val="0000FF"/>
                    </a:solidFill>
                    <a:prstDash val="solid"/>
                    <a:miter/>
                    <a:headEnd len="med" w="med" type="none"/>
                    <a:tailEnd len="med" w="med" type="none"/>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9" name="Shape 69"/>
                  <p:cNvSpPr/>
                  <p:nvPr/>
                </p:nvSpPr>
                <p:spPr>
                  <a:xfrm>
                    <a:off x="677862" y="298450"/>
                    <a:ext cx="82550" cy="95250"/>
                  </a:xfrm>
                  <a:prstGeom prst="rect">
                    <a:avLst/>
                  </a:prstGeom>
                  <a:solidFill>
                    <a:srgbClr val="0000FF"/>
                  </a:solidFill>
                  <a:ln cap="flat" cmpd="sng" w="12700">
                    <a:solidFill>
                      <a:srgbClr val="0000FF"/>
                    </a:solidFill>
                    <a:prstDash val="solid"/>
                    <a:miter/>
                    <a:headEnd len="med" w="med" type="none"/>
                    <a:tailEnd len="med" w="med" type="none"/>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0" name="Shape 70"/>
                  <p:cNvSpPr/>
                  <p:nvPr/>
                </p:nvSpPr>
                <p:spPr>
                  <a:xfrm>
                    <a:off x="877887" y="298450"/>
                    <a:ext cx="82550" cy="95250"/>
                  </a:xfrm>
                  <a:prstGeom prst="rect">
                    <a:avLst/>
                  </a:prstGeom>
                  <a:solidFill>
                    <a:srgbClr val="0000FF"/>
                  </a:solidFill>
                  <a:ln cap="flat" cmpd="sng" w="12700">
                    <a:solidFill>
                      <a:srgbClr val="0000FF"/>
                    </a:solidFill>
                    <a:prstDash val="solid"/>
                    <a:miter/>
                    <a:headEnd len="med" w="med" type="none"/>
                    <a:tailEnd len="med" w="med" type="none"/>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1" name="Shape 71"/>
                  <p:cNvSpPr/>
                  <p:nvPr/>
                </p:nvSpPr>
                <p:spPr>
                  <a:xfrm>
                    <a:off x="1079500" y="298450"/>
                    <a:ext cx="82550" cy="95250"/>
                  </a:xfrm>
                  <a:prstGeom prst="rect">
                    <a:avLst/>
                  </a:prstGeom>
                  <a:solidFill>
                    <a:srgbClr val="0000FF"/>
                  </a:solidFill>
                  <a:ln cap="flat" cmpd="sng" w="12700">
                    <a:solidFill>
                      <a:srgbClr val="0000FF"/>
                    </a:solidFill>
                    <a:prstDash val="solid"/>
                    <a:miter/>
                    <a:headEnd len="med" w="med" type="none"/>
                    <a:tailEnd len="med" w="med" type="none"/>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72" name="Shape 72"/>
                <p:cNvGrpSpPr/>
                <p:nvPr/>
              </p:nvGrpSpPr>
              <p:grpSpPr>
                <a:xfrm>
                  <a:off x="69850" y="509587"/>
                  <a:ext cx="1098550" cy="107949"/>
                  <a:chOff x="69850" y="509587"/>
                  <a:chExt cx="1098550" cy="107949"/>
                </a:xfrm>
              </p:grpSpPr>
              <p:sp>
                <p:nvSpPr>
                  <p:cNvPr id="73" name="Shape 73"/>
                  <p:cNvSpPr/>
                  <p:nvPr/>
                </p:nvSpPr>
                <p:spPr>
                  <a:xfrm>
                    <a:off x="69850" y="509587"/>
                    <a:ext cx="95250" cy="107949"/>
                  </a:xfrm>
                  <a:prstGeom prst="rect">
                    <a:avLst/>
                  </a:prstGeom>
                  <a:solidFill>
                    <a:srgbClr val="3F7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4" name="Shape 74"/>
                  <p:cNvSpPr/>
                  <p:nvPr/>
                </p:nvSpPr>
                <p:spPr>
                  <a:xfrm>
                    <a:off x="269875" y="509587"/>
                    <a:ext cx="93662" cy="107949"/>
                  </a:xfrm>
                  <a:prstGeom prst="rect">
                    <a:avLst/>
                  </a:prstGeom>
                  <a:solidFill>
                    <a:srgbClr val="3F7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5" name="Shape 75"/>
                  <p:cNvSpPr/>
                  <p:nvPr/>
                </p:nvSpPr>
                <p:spPr>
                  <a:xfrm>
                    <a:off x="471487" y="509587"/>
                    <a:ext cx="93662" cy="107949"/>
                  </a:xfrm>
                  <a:prstGeom prst="rect">
                    <a:avLst/>
                  </a:prstGeom>
                  <a:solidFill>
                    <a:srgbClr val="3F7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6" name="Shape 76"/>
                  <p:cNvSpPr/>
                  <p:nvPr/>
                </p:nvSpPr>
                <p:spPr>
                  <a:xfrm>
                    <a:off x="671512" y="509587"/>
                    <a:ext cx="95250" cy="107949"/>
                  </a:xfrm>
                  <a:prstGeom prst="rect">
                    <a:avLst/>
                  </a:prstGeom>
                  <a:solidFill>
                    <a:srgbClr val="3F7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7" name="Shape 77"/>
                  <p:cNvSpPr/>
                  <p:nvPr/>
                </p:nvSpPr>
                <p:spPr>
                  <a:xfrm>
                    <a:off x="871537" y="509587"/>
                    <a:ext cx="95250" cy="107949"/>
                  </a:xfrm>
                  <a:prstGeom prst="rect">
                    <a:avLst/>
                  </a:prstGeom>
                  <a:solidFill>
                    <a:srgbClr val="3F7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8" name="Shape 78"/>
                  <p:cNvSpPr/>
                  <p:nvPr/>
                </p:nvSpPr>
                <p:spPr>
                  <a:xfrm>
                    <a:off x="1073150" y="509587"/>
                    <a:ext cx="95250" cy="107949"/>
                  </a:xfrm>
                  <a:prstGeom prst="rect">
                    <a:avLst/>
                  </a:prstGeom>
                  <a:solidFill>
                    <a:srgbClr val="3F7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79" name="Shape 79"/>
                <p:cNvGrpSpPr/>
                <p:nvPr/>
              </p:nvGrpSpPr>
              <p:grpSpPr>
                <a:xfrm>
                  <a:off x="69850" y="727075"/>
                  <a:ext cx="1098550" cy="107949"/>
                  <a:chOff x="69850" y="727075"/>
                  <a:chExt cx="1098550" cy="107949"/>
                </a:xfrm>
              </p:grpSpPr>
              <p:sp>
                <p:nvSpPr>
                  <p:cNvPr id="80" name="Shape 80"/>
                  <p:cNvSpPr/>
                  <p:nvPr/>
                </p:nvSpPr>
                <p:spPr>
                  <a:xfrm>
                    <a:off x="69850" y="727075"/>
                    <a:ext cx="95250" cy="107949"/>
                  </a:xfrm>
                  <a:prstGeom prst="rect">
                    <a:avLst/>
                  </a:prstGeom>
                  <a:solidFill>
                    <a:srgbClr val="9FB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1" name="Shape 81"/>
                  <p:cNvSpPr/>
                  <p:nvPr/>
                </p:nvSpPr>
                <p:spPr>
                  <a:xfrm>
                    <a:off x="269875" y="727075"/>
                    <a:ext cx="93662" cy="107949"/>
                  </a:xfrm>
                  <a:prstGeom prst="rect">
                    <a:avLst/>
                  </a:prstGeom>
                  <a:solidFill>
                    <a:srgbClr val="9FB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2" name="Shape 82"/>
                  <p:cNvSpPr/>
                  <p:nvPr/>
                </p:nvSpPr>
                <p:spPr>
                  <a:xfrm>
                    <a:off x="471487" y="727075"/>
                    <a:ext cx="93662" cy="107949"/>
                  </a:xfrm>
                  <a:prstGeom prst="rect">
                    <a:avLst/>
                  </a:prstGeom>
                  <a:solidFill>
                    <a:srgbClr val="9FB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3" name="Shape 83"/>
                  <p:cNvSpPr/>
                  <p:nvPr/>
                </p:nvSpPr>
                <p:spPr>
                  <a:xfrm>
                    <a:off x="671512" y="727075"/>
                    <a:ext cx="95250" cy="107949"/>
                  </a:xfrm>
                  <a:prstGeom prst="rect">
                    <a:avLst/>
                  </a:prstGeom>
                  <a:solidFill>
                    <a:srgbClr val="9FB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4" name="Shape 84"/>
                  <p:cNvSpPr/>
                  <p:nvPr/>
                </p:nvSpPr>
                <p:spPr>
                  <a:xfrm>
                    <a:off x="871537" y="727075"/>
                    <a:ext cx="95250" cy="107949"/>
                  </a:xfrm>
                  <a:prstGeom prst="rect">
                    <a:avLst/>
                  </a:prstGeom>
                  <a:solidFill>
                    <a:srgbClr val="9FB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5" name="Shape 85"/>
                  <p:cNvSpPr/>
                  <p:nvPr/>
                </p:nvSpPr>
                <p:spPr>
                  <a:xfrm>
                    <a:off x="1073150" y="727075"/>
                    <a:ext cx="95250" cy="107949"/>
                  </a:xfrm>
                  <a:prstGeom prst="rect">
                    <a:avLst/>
                  </a:prstGeom>
                  <a:solidFill>
                    <a:srgbClr val="9FB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86" name="Shape 86"/>
                <p:cNvGrpSpPr/>
                <p:nvPr/>
              </p:nvGrpSpPr>
              <p:grpSpPr>
                <a:xfrm>
                  <a:off x="69850" y="941387"/>
                  <a:ext cx="1098550" cy="107949"/>
                  <a:chOff x="69850" y="941387"/>
                  <a:chExt cx="1098550" cy="107949"/>
                </a:xfrm>
              </p:grpSpPr>
              <p:sp>
                <p:nvSpPr>
                  <p:cNvPr id="87" name="Shape 87"/>
                  <p:cNvSpPr/>
                  <p:nvPr/>
                </p:nvSpPr>
                <p:spPr>
                  <a:xfrm>
                    <a:off x="69850" y="941387"/>
                    <a:ext cx="95250" cy="107949"/>
                  </a:xfrm>
                  <a:prstGeom prst="rect">
                    <a:avLst/>
                  </a:prstGeom>
                  <a:solidFill>
                    <a:srgbClr val="BFD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8" name="Shape 88"/>
                  <p:cNvSpPr/>
                  <p:nvPr/>
                </p:nvSpPr>
                <p:spPr>
                  <a:xfrm>
                    <a:off x="269875" y="941387"/>
                    <a:ext cx="93662" cy="107949"/>
                  </a:xfrm>
                  <a:prstGeom prst="rect">
                    <a:avLst/>
                  </a:prstGeom>
                  <a:solidFill>
                    <a:srgbClr val="BFD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9" name="Shape 89"/>
                  <p:cNvSpPr/>
                  <p:nvPr/>
                </p:nvSpPr>
                <p:spPr>
                  <a:xfrm>
                    <a:off x="471487" y="941387"/>
                    <a:ext cx="93662" cy="107949"/>
                  </a:xfrm>
                  <a:prstGeom prst="rect">
                    <a:avLst/>
                  </a:prstGeom>
                  <a:solidFill>
                    <a:srgbClr val="BFD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0" name="Shape 90"/>
                  <p:cNvSpPr/>
                  <p:nvPr/>
                </p:nvSpPr>
                <p:spPr>
                  <a:xfrm>
                    <a:off x="671512" y="941387"/>
                    <a:ext cx="95250" cy="107949"/>
                  </a:xfrm>
                  <a:prstGeom prst="rect">
                    <a:avLst/>
                  </a:prstGeom>
                  <a:solidFill>
                    <a:srgbClr val="BFD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1" name="Shape 91"/>
                  <p:cNvSpPr/>
                  <p:nvPr/>
                </p:nvSpPr>
                <p:spPr>
                  <a:xfrm>
                    <a:off x="871537" y="941387"/>
                    <a:ext cx="95250" cy="107949"/>
                  </a:xfrm>
                  <a:prstGeom prst="rect">
                    <a:avLst/>
                  </a:prstGeom>
                  <a:solidFill>
                    <a:srgbClr val="BFD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2" name="Shape 92"/>
                  <p:cNvSpPr/>
                  <p:nvPr/>
                </p:nvSpPr>
                <p:spPr>
                  <a:xfrm>
                    <a:off x="1073150" y="941387"/>
                    <a:ext cx="95250" cy="107949"/>
                  </a:xfrm>
                  <a:prstGeom prst="rect">
                    <a:avLst/>
                  </a:prstGeom>
                  <a:solidFill>
                    <a:srgbClr val="BFD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93" name="Shape 93"/>
                <p:cNvGrpSpPr/>
                <p:nvPr/>
              </p:nvGrpSpPr>
              <p:grpSpPr>
                <a:xfrm>
                  <a:off x="69850" y="1158875"/>
                  <a:ext cx="1098550" cy="107949"/>
                  <a:chOff x="69850" y="1158875"/>
                  <a:chExt cx="1098550" cy="107949"/>
                </a:xfrm>
              </p:grpSpPr>
              <p:sp>
                <p:nvSpPr>
                  <p:cNvPr id="94" name="Shape 94"/>
                  <p:cNvSpPr/>
                  <p:nvPr/>
                </p:nvSpPr>
                <p:spPr>
                  <a:xfrm>
                    <a:off x="69850" y="1158875"/>
                    <a:ext cx="95250" cy="107949"/>
                  </a:xfrm>
                  <a:prstGeom prst="rect">
                    <a:avLst/>
                  </a:prstGeom>
                  <a:solidFill>
                    <a:srgbClr val="DF9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5" name="Shape 95"/>
                  <p:cNvSpPr/>
                  <p:nvPr/>
                </p:nvSpPr>
                <p:spPr>
                  <a:xfrm>
                    <a:off x="269875" y="1158875"/>
                    <a:ext cx="93662" cy="107949"/>
                  </a:xfrm>
                  <a:prstGeom prst="rect">
                    <a:avLst/>
                  </a:prstGeom>
                  <a:solidFill>
                    <a:srgbClr val="DF9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6" name="Shape 96"/>
                  <p:cNvSpPr/>
                  <p:nvPr/>
                </p:nvSpPr>
                <p:spPr>
                  <a:xfrm>
                    <a:off x="471487" y="1158875"/>
                    <a:ext cx="93662" cy="107949"/>
                  </a:xfrm>
                  <a:prstGeom prst="rect">
                    <a:avLst/>
                  </a:prstGeom>
                  <a:solidFill>
                    <a:srgbClr val="DF9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7" name="Shape 97"/>
                  <p:cNvSpPr/>
                  <p:nvPr/>
                </p:nvSpPr>
                <p:spPr>
                  <a:xfrm>
                    <a:off x="671512" y="1158875"/>
                    <a:ext cx="95250" cy="107949"/>
                  </a:xfrm>
                  <a:prstGeom prst="rect">
                    <a:avLst/>
                  </a:prstGeom>
                  <a:solidFill>
                    <a:srgbClr val="DF9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8" name="Shape 98"/>
                  <p:cNvSpPr/>
                  <p:nvPr/>
                </p:nvSpPr>
                <p:spPr>
                  <a:xfrm>
                    <a:off x="871537" y="1158875"/>
                    <a:ext cx="95250" cy="107949"/>
                  </a:xfrm>
                  <a:prstGeom prst="rect">
                    <a:avLst/>
                  </a:prstGeom>
                  <a:solidFill>
                    <a:srgbClr val="DF9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9" name="Shape 99"/>
                  <p:cNvSpPr/>
                  <p:nvPr/>
                </p:nvSpPr>
                <p:spPr>
                  <a:xfrm>
                    <a:off x="1073150" y="1158875"/>
                    <a:ext cx="95250" cy="107949"/>
                  </a:xfrm>
                  <a:prstGeom prst="rect">
                    <a:avLst/>
                  </a:prstGeom>
                  <a:solidFill>
                    <a:srgbClr val="DF9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100" name="Shape 100"/>
                <p:cNvGrpSpPr/>
                <p:nvPr/>
              </p:nvGrpSpPr>
              <p:grpSpPr>
                <a:xfrm>
                  <a:off x="69850" y="1374775"/>
                  <a:ext cx="1098550" cy="107949"/>
                  <a:chOff x="69850" y="1374775"/>
                  <a:chExt cx="1098550" cy="107949"/>
                </a:xfrm>
              </p:grpSpPr>
              <p:sp>
                <p:nvSpPr>
                  <p:cNvPr id="101" name="Shape 101"/>
                  <p:cNvSpPr/>
                  <p:nvPr/>
                </p:nvSpPr>
                <p:spPr>
                  <a:xfrm>
                    <a:off x="69850" y="1374775"/>
                    <a:ext cx="95250" cy="107949"/>
                  </a:xfrm>
                  <a:prstGeom prst="rect">
                    <a:avLst/>
                  </a:prstGeom>
                  <a:solidFill>
                    <a:srgbClr val="BF5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2" name="Shape 102"/>
                  <p:cNvSpPr/>
                  <p:nvPr/>
                </p:nvSpPr>
                <p:spPr>
                  <a:xfrm>
                    <a:off x="269875" y="1374775"/>
                    <a:ext cx="93662" cy="107949"/>
                  </a:xfrm>
                  <a:prstGeom prst="rect">
                    <a:avLst/>
                  </a:prstGeom>
                  <a:solidFill>
                    <a:srgbClr val="BF5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3" name="Shape 103"/>
                  <p:cNvSpPr/>
                  <p:nvPr/>
                </p:nvSpPr>
                <p:spPr>
                  <a:xfrm>
                    <a:off x="471487" y="1374775"/>
                    <a:ext cx="93662" cy="107949"/>
                  </a:xfrm>
                  <a:prstGeom prst="rect">
                    <a:avLst/>
                  </a:prstGeom>
                  <a:solidFill>
                    <a:srgbClr val="BF5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4" name="Shape 104"/>
                  <p:cNvSpPr/>
                  <p:nvPr/>
                </p:nvSpPr>
                <p:spPr>
                  <a:xfrm>
                    <a:off x="671512" y="1374775"/>
                    <a:ext cx="95250" cy="107949"/>
                  </a:xfrm>
                  <a:prstGeom prst="rect">
                    <a:avLst/>
                  </a:prstGeom>
                  <a:solidFill>
                    <a:srgbClr val="BF5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5" name="Shape 105"/>
                  <p:cNvSpPr/>
                  <p:nvPr/>
                </p:nvSpPr>
                <p:spPr>
                  <a:xfrm>
                    <a:off x="871537" y="1374775"/>
                    <a:ext cx="95250" cy="107949"/>
                  </a:xfrm>
                  <a:prstGeom prst="rect">
                    <a:avLst/>
                  </a:prstGeom>
                  <a:solidFill>
                    <a:srgbClr val="BF5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6" name="Shape 106"/>
                  <p:cNvSpPr/>
                  <p:nvPr/>
                </p:nvSpPr>
                <p:spPr>
                  <a:xfrm>
                    <a:off x="1073150" y="1374775"/>
                    <a:ext cx="95250" cy="107949"/>
                  </a:xfrm>
                  <a:prstGeom prst="rect">
                    <a:avLst/>
                  </a:prstGeom>
                  <a:solidFill>
                    <a:srgbClr val="BF5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107" name="Shape 107"/>
                <p:cNvGrpSpPr/>
                <p:nvPr/>
              </p:nvGrpSpPr>
              <p:grpSpPr>
                <a:xfrm>
                  <a:off x="69850" y="1592262"/>
                  <a:ext cx="1098550" cy="107949"/>
                  <a:chOff x="69850" y="1592262"/>
                  <a:chExt cx="1098550" cy="107949"/>
                </a:xfrm>
              </p:grpSpPr>
              <p:sp>
                <p:nvSpPr>
                  <p:cNvPr id="108" name="Shape 108"/>
                  <p:cNvSpPr/>
                  <p:nvPr/>
                </p:nvSpPr>
                <p:spPr>
                  <a:xfrm>
                    <a:off x="69850" y="1592262"/>
                    <a:ext cx="95250" cy="107949"/>
                  </a:xfrm>
                  <a:prstGeom prst="rect">
                    <a:avLst/>
                  </a:prstGeom>
                  <a:solidFill>
                    <a:srgbClr val="8901F3"/>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9" name="Shape 109"/>
                  <p:cNvSpPr/>
                  <p:nvPr/>
                </p:nvSpPr>
                <p:spPr>
                  <a:xfrm>
                    <a:off x="269875" y="1592262"/>
                    <a:ext cx="93662" cy="107949"/>
                  </a:xfrm>
                  <a:prstGeom prst="rect">
                    <a:avLst/>
                  </a:prstGeom>
                  <a:solidFill>
                    <a:srgbClr val="8901F3"/>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0" name="Shape 110"/>
                  <p:cNvSpPr/>
                  <p:nvPr/>
                </p:nvSpPr>
                <p:spPr>
                  <a:xfrm>
                    <a:off x="471487" y="1592262"/>
                    <a:ext cx="93662" cy="107949"/>
                  </a:xfrm>
                  <a:prstGeom prst="rect">
                    <a:avLst/>
                  </a:prstGeom>
                  <a:solidFill>
                    <a:srgbClr val="8901F3"/>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1" name="Shape 111"/>
                  <p:cNvSpPr/>
                  <p:nvPr/>
                </p:nvSpPr>
                <p:spPr>
                  <a:xfrm>
                    <a:off x="671512" y="1592262"/>
                    <a:ext cx="95250" cy="107949"/>
                  </a:xfrm>
                  <a:prstGeom prst="rect">
                    <a:avLst/>
                  </a:prstGeom>
                  <a:solidFill>
                    <a:srgbClr val="8901F3"/>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2" name="Shape 112"/>
                  <p:cNvSpPr/>
                  <p:nvPr/>
                </p:nvSpPr>
                <p:spPr>
                  <a:xfrm>
                    <a:off x="871537" y="1592262"/>
                    <a:ext cx="95250" cy="107949"/>
                  </a:xfrm>
                  <a:prstGeom prst="rect">
                    <a:avLst/>
                  </a:prstGeom>
                  <a:solidFill>
                    <a:srgbClr val="8901F3"/>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3" name="Shape 113"/>
                  <p:cNvSpPr/>
                  <p:nvPr/>
                </p:nvSpPr>
                <p:spPr>
                  <a:xfrm>
                    <a:off x="1073150" y="1592262"/>
                    <a:ext cx="95250" cy="107949"/>
                  </a:xfrm>
                  <a:prstGeom prst="rect">
                    <a:avLst/>
                  </a:prstGeom>
                  <a:solidFill>
                    <a:srgbClr val="8901F3"/>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grpSp>
            <p:nvGrpSpPr>
              <p:cNvPr id="114" name="Shape 114"/>
              <p:cNvGrpSpPr/>
              <p:nvPr/>
            </p:nvGrpSpPr>
            <p:grpSpPr>
              <a:xfrm>
                <a:off x="7927975" y="5099050"/>
                <a:ext cx="1096962" cy="1620836"/>
                <a:chOff x="7927975" y="5099050"/>
                <a:chExt cx="1096962" cy="1620836"/>
              </a:xfrm>
            </p:grpSpPr>
            <p:grpSp>
              <p:nvGrpSpPr>
                <p:cNvPr id="115" name="Shape 115"/>
                <p:cNvGrpSpPr/>
                <p:nvPr/>
              </p:nvGrpSpPr>
              <p:grpSpPr>
                <a:xfrm>
                  <a:off x="7927975" y="5099050"/>
                  <a:ext cx="1096962" cy="107949"/>
                  <a:chOff x="7927975" y="5099050"/>
                  <a:chExt cx="1096962" cy="107949"/>
                </a:xfrm>
              </p:grpSpPr>
              <p:sp>
                <p:nvSpPr>
                  <p:cNvPr id="116" name="Shape 116"/>
                  <p:cNvSpPr/>
                  <p:nvPr/>
                </p:nvSpPr>
                <p:spPr>
                  <a:xfrm>
                    <a:off x="7927975" y="5099050"/>
                    <a:ext cx="93662" cy="107949"/>
                  </a:xfrm>
                  <a:prstGeom prst="rect">
                    <a:avLst/>
                  </a:prstGeom>
                  <a:solidFill>
                    <a:srgbClr val="8901F3"/>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7" name="Shape 117"/>
                  <p:cNvSpPr/>
                  <p:nvPr/>
                </p:nvSpPr>
                <p:spPr>
                  <a:xfrm>
                    <a:off x="8126411" y="5099050"/>
                    <a:ext cx="95250" cy="107949"/>
                  </a:xfrm>
                  <a:prstGeom prst="rect">
                    <a:avLst/>
                  </a:prstGeom>
                  <a:solidFill>
                    <a:srgbClr val="8901F3"/>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8" name="Shape 118"/>
                  <p:cNvSpPr/>
                  <p:nvPr/>
                </p:nvSpPr>
                <p:spPr>
                  <a:xfrm>
                    <a:off x="8328025" y="5099050"/>
                    <a:ext cx="95250" cy="107949"/>
                  </a:xfrm>
                  <a:prstGeom prst="rect">
                    <a:avLst/>
                  </a:prstGeom>
                  <a:solidFill>
                    <a:srgbClr val="8901F3"/>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9" name="Shape 119"/>
                  <p:cNvSpPr/>
                  <p:nvPr/>
                </p:nvSpPr>
                <p:spPr>
                  <a:xfrm>
                    <a:off x="8528050" y="5099050"/>
                    <a:ext cx="95250" cy="107949"/>
                  </a:xfrm>
                  <a:prstGeom prst="rect">
                    <a:avLst/>
                  </a:prstGeom>
                  <a:solidFill>
                    <a:srgbClr val="8901F3"/>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0" name="Shape 120"/>
                  <p:cNvSpPr/>
                  <p:nvPr/>
                </p:nvSpPr>
                <p:spPr>
                  <a:xfrm>
                    <a:off x="8729661" y="5099050"/>
                    <a:ext cx="93662" cy="107949"/>
                  </a:xfrm>
                  <a:prstGeom prst="rect">
                    <a:avLst/>
                  </a:prstGeom>
                  <a:solidFill>
                    <a:srgbClr val="8901F3"/>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1" name="Shape 121"/>
                  <p:cNvSpPr/>
                  <p:nvPr/>
                </p:nvSpPr>
                <p:spPr>
                  <a:xfrm>
                    <a:off x="8931275" y="5099050"/>
                    <a:ext cx="93662" cy="107949"/>
                  </a:xfrm>
                  <a:prstGeom prst="rect">
                    <a:avLst/>
                  </a:prstGeom>
                  <a:solidFill>
                    <a:srgbClr val="8901F3"/>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122" name="Shape 122"/>
                <p:cNvGrpSpPr/>
                <p:nvPr/>
              </p:nvGrpSpPr>
              <p:grpSpPr>
                <a:xfrm>
                  <a:off x="7927975" y="5311775"/>
                  <a:ext cx="1096962" cy="107949"/>
                  <a:chOff x="7927975" y="5311775"/>
                  <a:chExt cx="1096962" cy="107949"/>
                </a:xfrm>
              </p:grpSpPr>
              <p:sp>
                <p:nvSpPr>
                  <p:cNvPr id="123" name="Shape 123"/>
                  <p:cNvSpPr/>
                  <p:nvPr/>
                </p:nvSpPr>
                <p:spPr>
                  <a:xfrm>
                    <a:off x="7927975" y="5311775"/>
                    <a:ext cx="93662" cy="107949"/>
                  </a:xfrm>
                  <a:prstGeom prst="rect">
                    <a:avLst/>
                  </a:prstGeom>
                  <a:solidFill>
                    <a:srgbClr val="BF5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4" name="Shape 124"/>
                  <p:cNvSpPr/>
                  <p:nvPr/>
                </p:nvSpPr>
                <p:spPr>
                  <a:xfrm>
                    <a:off x="8126411" y="5311775"/>
                    <a:ext cx="95250" cy="107949"/>
                  </a:xfrm>
                  <a:prstGeom prst="rect">
                    <a:avLst/>
                  </a:prstGeom>
                  <a:solidFill>
                    <a:srgbClr val="BF5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5" name="Shape 125"/>
                  <p:cNvSpPr/>
                  <p:nvPr/>
                </p:nvSpPr>
                <p:spPr>
                  <a:xfrm>
                    <a:off x="8328025" y="5311775"/>
                    <a:ext cx="95250" cy="107949"/>
                  </a:xfrm>
                  <a:prstGeom prst="rect">
                    <a:avLst/>
                  </a:prstGeom>
                  <a:solidFill>
                    <a:srgbClr val="BF5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6" name="Shape 126"/>
                  <p:cNvSpPr/>
                  <p:nvPr/>
                </p:nvSpPr>
                <p:spPr>
                  <a:xfrm>
                    <a:off x="8528050" y="5311775"/>
                    <a:ext cx="95250" cy="107949"/>
                  </a:xfrm>
                  <a:prstGeom prst="rect">
                    <a:avLst/>
                  </a:prstGeom>
                  <a:solidFill>
                    <a:srgbClr val="BF5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7" name="Shape 127"/>
                  <p:cNvSpPr/>
                  <p:nvPr/>
                </p:nvSpPr>
                <p:spPr>
                  <a:xfrm>
                    <a:off x="8729661" y="5311775"/>
                    <a:ext cx="93662" cy="107949"/>
                  </a:xfrm>
                  <a:prstGeom prst="rect">
                    <a:avLst/>
                  </a:prstGeom>
                  <a:solidFill>
                    <a:srgbClr val="BF5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8" name="Shape 128"/>
                  <p:cNvSpPr/>
                  <p:nvPr/>
                </p:nvSpPr>
                <p:spPr>
                  <a:xfrm>
                    <a:off x="8931275" y="5311775"/>
                    <a:ext cx="93662" cy="107949"/>
                  </a:xfrm>
                  <a:prstGeom prst="rect">
                    <a:avLst/>
                  </a:prstGeom>
                  <a:solidFill>
                    <a:srgbClr val="BF5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129" name="Shape 129"/>
                <p:cNvGrpSpPr/>
                <p:nvPr/>
              </p:nvGrpSpPr>
              <p:grpSpPr>
                <a:xfrm>
                  <a:off x="7927975" y="5529262"/>
                  <a:ext cx="1096962" cy="107949"/>
                  <a:chOff x="7927975" y="5529262"/>
                  <a:chExt cx="1096962" cy="107949"/>
                </a:xfrm>
              </p:grpSpPr>
              <p:sp>
                <p:nvSpPr>
                  <p:cNvPr id="130" name="Shape 130"/>
                  <p:cNvSpPr/>
                  <p:nvPr/>
                </p:nvSpPr>
                <p:spPr>
                  <a:xfrm>
                    <a:off x="7927975" y="5529262"/>
                    <a:ext cx="93662" cy="107949"/>
                  </a:xfrm>
                  <a:prstGeom prst="rect">
                    <a:avLst/>
                  </a:prstGeom>
                  <a:solidFill>
                    <a:srgbClr val="DF9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1" name="Shape 131"/>
                  <p:cNvSpPr/>
                  <p:nvPr/>
                </p:nvSpPr>
                <p:spPr>
                  <a:xfrm>
                    <a:off x="8126411" y="5529262"/>
                    <a:ext cx="95250" cy="107949"/>
                  </a:xfrm>
                  <a:prstGeom prst="rect">
                    <a:avLst/>
                  </a:prstGeom>
                  <a:solidFill>
                    <a:srgbClr val="DF9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2" name="Shape 132"/>
                  <p:cNvSpPr/>
                  <p:nvPr/>
                </p:nvSpPr>
                <p:spPr>
                  <a:xfrm>
                    <a:off x="8328025" y="5529262"/>
                    <a:ext cx="95250" cy="107949"/>
                  </a:xfrm>
                  <a:prstGeom prst="rect">
                    <a:avLst/>
                  </a:prstGeom>
                  <a:solidFill>
                    <a:srgbClr val="DF9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3" name="Shape 133"/>
                  <p:cNvSpPr/>
                  <p:nvPr/>
                </p:nvSpPr>
                <p:spPr>
                  <a:xfrm>
                    <a:off x="8528050" y="5529262"/>
                    <a:ext cx="95250" cy="107949"/>
                  </a:xfrm>
                  <a:prstGeom prst="rect">
                    <a:avLst/>
                  </a:prstGeom>
                  <a:solidFill>
                    <a:srgbClr val="DF9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4" name="Shape 134"/>
                  <p:cNvSpPr/>
                  <p:nvPr/>
                </p:nvSpPr>
                <p:spPr>
                  <a:xfrm>
                    <a:off x="8729661" y="5529262"/>
                    <a:ext cx="93662" cy="107949"/>
                  </a:xfrm>
                  <a:prstGeom prst="rect">
                    <a:avLst/>
                  </a:prstGeom>
                  <a:solidFill>
                    <a:srgbClr val="DF9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5" name="Shape 135"/>
                  <p:cNvSpPr/>
                  <p:nvPr/>
                </p:nvSpPr>
                <p:spPr>
                  <a:xfrm>
                    <a:off x="8931275" y="5529262"/>
                    <a:ext cx="93662" cy="107949"/>
                  </a:xfrm>
                  <a:prstGeom prst="rect">
                    <a:avLst/>
                  </a:prstGeom>
                  <a:solidFill>
                    <a:srgbClr val="DF9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136" name="Shape 136"/>
                <p:cNvGrpSpPr/>
                <p:nvPr/>
              </p:nvGrpSpPr>
              <p:grpSpPr>
                <a:xfrm>
                  <a:off x="7927975" y="5746750"/>
                  <a:ext cx="1096962" cy="107949"/>
                  <a:chOff x="7927975" y="5746750"/>
                  <a:chExt cx="1096962" cy="107949"/>
                </a:xfrm>
              </p:grpSpPr>
              <p:sp>
                <p:nvSpPr>
                  <p:cNvPr id="137" name="Shape 137"/>
                  <p:cNvSpPr/>
                  <p:nvPr/>
                </p:nvSpPr>
                <p:spPr>
                  <a:xfrm>
                    <a:off x="7927975" y="5746750"/>
                    <a:ext cx="93662" cy="107949"/>
                  </a:xfrm>
                  <a:prstGeom prst="rect">
                    <a:avLst/>
                  </a:prstGeom>
                  <a:solidFill>
                    <a:srgbClr val="BFD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8" name="Shape 138"/>
                  <p:cNvSpPr/>
                  <p:nvPr/>
                </p:nvSpPr>
                <p:spPr>
                  <a:xfrm>
                    <a:off x="8126411" y="5746750"/>
                    <a:ext cx="95250" cy="107949"/>
                  </a:xfrm>
                  <a:prstGeom prst="rect">
                    <a:avLst/>
                  </a:prstGeom>
                  <a:solidFill>
                    <a:srgbClr val="BFD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9" name="Shape 139"/>
                  <p:cNvSpPr/>
                  <p:nvPr/>
                </p:nvSpPr>
                <p:spPr>
                  <a:xfrm>
                    <a:off x="8328025" y="5746750"/>
                    <a:ext cx="95250" cy="107949"/>
                  </a:xfrm>
                  <a:prstGeom prst="rect">
                    <a:avLst/>
                  </a:prstGeom>
                  <a:solidFill>
                    <a:srgbClr val="BFD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0" name="Shape 140"/>
                  <p:cNvSpPr/>
                  <p:nvPr/>
                </p:nvSpPr>
                <p:spPr>
                  <a:xfrm>
                    <a:off x="8528050" y="5746750"/>
                    <a:ext cx="95250" cy="107949"/>
                  </a:xfrm>
                  <a:prstGeom prst="rect">
                    <a:avLst/>
                  </a:prstGeom>
                  <a:solidFill>
                    <a:srgbClr val="BFD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1" name="Shape 141"/>
                  <p:cNvSpPr/>
                  <p:nvPr/>
                </p:nvSpPr>
                <p:spPr>
                  <a:xfrm>
                    <a:off x="8729661" y="5746750"/>
                    <a:ext cx="93662" cy="107949"/>
                  </a:xfrm>
                  <a:prstGeom prst="rect">
                    <a:avLst/>
                  </a:prstGeom>
                  <a:solidFill>
                    <a:srgbClr val="BFD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2" name="Shape 142"/>
                  <p:cNvSpPr/>
                  <p:nvPr/>
                </p:nvSpPr>
                <p:spPr>
                  <a:xfrm>
                    <a:off x="8931275" y="5746750"/>
                    <a:ext cx="93662" cy="107949"/>
                  </a:xfrm>
                  <a:prstGeom prst="rect">
                    <a:avLst/>
                  </a:prstGeom>
                  <a:solidFill>
                    <a:srgbClr val="BFD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143" name="Shape 143"/>
                <p:cNvGrpSpPr/>
                <p:nvPr/>
              </p:nvGrpSpPr>
              <p:grpSpPr>
                <a:xfrm>
                  <a:off x="7927975" y="5961062"/>
                  <a:ext cx="1096962" cy="107949"/>
                  <a:chOff x="7927975" y="5961062"/>
                  <a:chExt cx="1096962" cy="107949"/>
                </a:xfrm>
              </p:grpSpPr>
              <p:sp>
                <p:nvSpPr>
                  <p:cNvPr id="144" name="Shape 144"/>
                  <p:cNvSpPr/>
                  <p:nvPr/>
                </p:nvSpPr>
                <p:spPr>
                  <a:xfrm>
                    <a:off x="7927975" y="5961062"/>
                    <a:ext cx="93662" cy="107949"/>
                  </a:xfrm>
                  <a:prstGeom prst="rect">
                    <a:avLst/>
                  </a:prstGeom>
                  <a:solidFill>
                    <a:srgbClr val="9FB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5" name="Shape 145"/>
                  <p:cNvSpPr/>
                  <p:nvPr/>
                </p:nvSpPr>
                <p:spPr>
                  <a:xfrm>
                    <a:off x="8126411" y="5961062"/>
                    <a:ext cx="95250" cy="107949"/>
                  </a:xfrm>
                  <a:prstGeom prst="rect">
                    <a:avLst/>
                  </a:prstGeom>
                  <a:solidFill>
                    <a:srgbClr val="9FB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6" name="Shape 146"/>
                  <p:cNvSpPr/>
                  <p:nvPr/>
                </p:nvSpPr>
                <p:spPr>
                  <a:xfrm>
                    <a:off x="8328025" y="5961062"/>
                    <a:ext cx="95250" cy="107949"/>
                  </a:xfrm>
                  <a:prstGeom prst="rect">
                    <a:avLst/>
                  </a:prstGeom>
                  <a:solidFill>
                    <a:srgbClr val="9FB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7" name="Shape 147"/>
                  <p:cNvSpPr/>
                  <p:nvPr/>
                </p:nvSpPr>
                <p:spPr>
                  <a:xfrm>
                    <a:off x="8528050" y="5961062"/>
                    <a:ext cx="95250" cy="107949"/>
                  </a:xfrm>
                  <a:prstGeom prst="rect">
                    <a:avLst/>
                  </a:prstGeom>
                  <a:solidFill>
                    <a:srgbClr val="9FB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8" name="Shape 148"/>
                  <p:cNvSpPr/>
                  <p:nvPr/>
                </p:nvSpPr>
                <p:spPr>
                  <a:xfrm>
                    <a:off x="8729661" y="5961062"/>
                    <a:ext cx="93662" cy="107949"/>
                  </a:xfrm>
                  <a:prstGeom prst="rect">
                    <a:avLst/>
                  </a:prstGeom>
                  <a:solidFill>
                    <a:srgbClr val="9FB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9" name="Shape 149"/>
                  <p:cNvSpPr/>
                  <p:nvPr/>
                </p:nvSpPr>
                <p:spPr>
                  <a:xfrm>
                    <a:off x="8931275" y="5961062"/>
                    <a:ext cx="93662" cy="107949"/>
                  </a:xfrm>
                  <a:prstGeom prst="rect">
                    <a:avLst/>
                  </a:prstGeom>
                  <a:solidFill>
                    <a:srgbClr val="9FB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150" name="Shape 150"/>
                <p:cNvGrpSpPr/>
                <p:nvPr/>
              </p:nvGrpSpPr>
              <p:grpSpPr>
                <a:xfrm>
                  <a:off x="7927975" y="6178550"/>
                  <a:ext cx="1096962" cy="107949"/>
                  <a:chOff x="7927975" y="6178550"/>
                  <a:chExt cx="1096962" cy="107949"/>
                </a:xfrm>
              </p:grpSpPr>
              <p:sp>
                <p:nvSpPr>
                  <p:cNvPr id="151" name="Shape 151"/>
                  <p:cNvSpPr/>
                  <p:nvPr/>
                </p:nvSpPr>
                <p:spPr>
                  <a:xfrm>
                    <a:off x="7927975" y="6178550"/>
                    <a:ext cx="93662" cy="107949"/>
                  </a:xfrm>
                  <a:prstGeom prst="rect">
                    <a:avLst/>
                  </a:prstGeom>
                  <a:solidFill>
                    <a:srgbClr val="3F7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2" name="Shape 152"/>
                  <p:cNvSpPr/>
                  <p:nvPr/>
                </p:nvSpPr>
                <p:spPr>
                  <a:xfrm>
                    <a:off x="8126411" y="6178550"/>
                    <a:ext cx="95250" cy="107949"/>
                  </a:xfrm>
                  <a:prstGeom prst="rect">
                    <a:avLst/>
                  </a:prstGeom>
                  <a:solidFill>
                    <a:srgbClr val="3F7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3" name="Shape 153"/>
                  <p:cNvSpPr/>
                  <p:nvPr/>
                </p:nvSpPr>
                <p:spPr>
                  <a:xfrm>
                    <a:off x="8328025" y="6178550"/>
                    <a:ext cx="95250" cy="107949"/>
                  </a:xfrm>
                  <a:prstGeom prst="rect">
                    <a:avLst/>
                  </a:prstGeom>
                  <a:solidFill>
                    <a:srgbClr val="3F7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4" name="Shape 154"/>
                  <p:cNvSpPr/>
                  <p:nvPr/>
                </p:nvSpPr>
                <p:spPr>
                  <a:xfrm>
                    <a:off x="8528050" y="6178550"/>
                    <a:ext cx="95250" cy="107949"/>
                  </a:xfrm>
                  <a:prstGeom prst="rect">
                    <a:avLst/>
                  </a:prstGeom>
                  <a:solidFill>
                    <a:srgbClr val="3F7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5" name="Shape 155"/>
                  <p:cNvSpPr/>
                  <p:nvPr/>
                </p:nvSpPr>
                <p:spPr>
                  <a:xfrm>
                    <a:off x="8729661" y="6178550"/>
                    <a:ext cx="93662" cy="107949"/>
                  </a:xfrm>
                  <a:prstGeom prst="rect">
                    <a:avLst/>
                  </a:prstGeom>
                  <a:solidFill>
                    <a:srgbClr val="3F7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6" name="Shape 156"/>
                  <p:cNvSpPr/>
                  <p:nvPr/>
                </p:nvSpPr>
                <p:spPr>
                  <a:xfrm>
                    <a:off x="8931275" y="6178550"/>
                    <a:ext cx="93662" cy="107949"/>
                  </a:xfrm>
                  <a:prstGeom prst="rect">
                    <a:avLst/>
                  </a:prstGeom>
                  <a:solidFill>
                    <a:srgbClr val="3F7F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157" name="Shape 157"/>
                <p:cNvGrpSpPr/>
                <p:nvPr/>
              </p:nvGrpSpPr>
              <p:grpSpPr>
                <a:xfrm>
                  <a:off x="7927975" y="6394450"/>
                  <a:ext cx="1096962" cy="107949"/>
                  <a:chOff x="7927975" y="6394450"/>
                  <a:chExt cx="1096962" cy="107949"/>
                </a:xfrm>
              </p:grpSpPr>
              <p:sp>
                <p:nvSpPr>
                  <p:cNvPr id="158" name="Shape 158"/>
                  <p:cNvSpPr/>
                  <p:nvPr/>
                </p:nvSpPr>
                <p:spPr>
                  <a:xfrm>
                    <a:off x="7927975" y="6394450"/>
                    <a:ext cx="93662" cy="107949"/>
                  </a:xfrm>
                  <a:prstGeom prst="rect">
                    <a:avLst/>
                  </a:prstGeom>
                  <a:solidFill>
                    <a:srgbClr val="0000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9" name="Shape 159"/>
                  <p:cNvSpPr/>
                  <p:nvPr/>
                </p:nvSpPr>
                <p:spPr>
                  <a:xfrm>
                    <a:off x="8126411" y="6394450"/>
                    <a:ext cx="95250" cy="107949"/>
                  </a:xfrm>
                  <a:prstGeom prst="rect">
                    <a:avLst/>
                  </a:prstGeom>
                  <a:solidFill>
                    <a:srgbClr val="0000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0" name="Shape 160"/>
                  <p:cNvSpPr/>
                  <p:nvPr/>
                </p:nvSpPr>
                <p:spPr>
                  <a:xfrm>
                    <a:off x="8328025" y="6394450"/>
                    <a:ext cx="95250" cy="107949"/>
                  </a:xfrm>
                  <a:prstGeom prst="rect">
                    <a:avLst/>
                  </a:prstGeom>
                  <a:solidFill>
                    <a:srgbClr val="0000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1" name="Shape 161"/>
                  <p:cNvSpPr/>
                  <p:nvPr/>
                </p:nvSpPr>
                <p:spPr>
                  <a:xfrm>
                    <a:off x="8528050" y="6394450"/>
                    <a:ext cx="95250" cy="107949"/>
                  </a:xfrm>
                  <a:prstGeom prst="rect">
                    <a:avLst/>
                  </a:prstGeom>
                  <a:solidFill>
                    <a:srgbClr val="0000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2" name="Shape 162"/>
                  <p:cNvSpPr/>
                  <p:nvPr/>
                </p:nvSpPr>
                <p:spPr>
                  <a:xfrm>
                    <a:off x="8729661" y="6394450"/>
                    <a:ext cx="93662" cy="107949"/>
                  </a:xfrm>
                  <a:prstGeom prst="rect">
                    <a:avLst/>
                  </a:prstGeom>
                  <a:solidFill>
                    <a:srgbClr val="0000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3" name="Shape 163"/>
                  <p:cNvSpPr/>
                  <p:nvPr/>
                </p:nvSpPr>
                <p:spPr>
                  <a:xfrm>
                    <a:off x="8931275" y="6394450"/>
                    <a:ext cx="93662" cy="107949"/>
                  </a:xfrm>
                  <a:prstGeom prst="rect">
                    <a:avLst/>
                  </a:prstGeom>
                  <a:solidFill>
                    <a:srgbClr val="0000FF"/>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164" name="Shape 164"/>
                <p:cNvGrpSpPr/>
                <p:nvPr/>
              </p:nvGrpSpPr>
              <p:grpSpPr>
                <a:xfrm>
                  <a:off x="7927975" y="6611936"/>
                  <a:ext cx="1096962" cy="107949"/>
                  <a:chOff x="7927975" y="6611936"/>
                  <a:chExt cx="1096962" cy="107949"/>
                </a:xfrm>
              </p:grpSpPr>
              <p:sp>
                <p:nvSpPr>
                  <p:cNvPr id="165" name="Shape 165"/>
                  <p:cNvSpPr/>
                  <p:nvPr/>
                </p:nvSpPr>
                <p:spPr>
                  <a:xfrm>
                    <a:off x="7927975" y="6611936"/>
                    <a:ext cx="93662" cy="107949"/>
                  </a:xfrm>
                  <a:prstGeom prst="rect">
                    <a:avLst/>
                  </a:prstGeom>
                  <a:solidFill>
                    <a:srgbClr val="000080"/>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6" name="Shape 166"/>
                  <p:cNvSpPr/>
                  <p:nvPr/>
                </p:nvSpPr>
                <p:spPr>
                  <a:xfrm>
                    <a:off x="8126411" y="6611936"/>
                    <a:ext cx="95250" cy="107949"/>
                  </a:xfrm>
                  <a:prstGeom prst="rect">
                    <a:avLst/>
                  </a:prstGeom>
                  <a:solidFill>
                    <a:srgbClr val="000080"/>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7" name="Shape 167"/>
                  <p:cNvSpPr/>
                  <p:nvPr/>
                </p:nvSpPr>
                <p:spPr>
                  <a:xfrm>
                    <a:off x="8328025" y="6611936"/>
                    <a:ext cx="95250" cy="107949"/>
                  </a:xfrm>
                  <a:prstGeom prst="rect">
                    <a:avLst/>
                  </a:prstGeom>
                  <a:solidFill>
                    <a:srgbClr val="000080"/>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8" name="Shape 168"/>
                  <p:cNvSpPr/>
                  <p:nvPr/>
                </p:nvSpPr>
                <p:spPr>
                  <a:xfrm>
                    <a:off x="8528050" y="6611936"/>
                    <a:ext cx="95250" cy="107949"/>
                  </a:xfrm>
                  <a:prstGeom prst="rect">
                    <a:avLst/>
                  </a:prstGeom>
                  <a:solidFill>
                    <a:srgbClr val="000080"/>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9" name="Shape 169"/>
                  <p:cNvSpPr/>
                  <p:nvPr/>
                </p:nvSpPr>
                <p:spPr>
                  <a:xfrm>
                    <a:off x="8729661" y="6611936"/>
                    <a:ext cx="93662" cy="107949"/>
                  </a:xfrm>
                  <a:prstGeom prst="rect">
                    <a:avLst/>
                  </a:prstGeom>
                  <a:solidFill>
                    <a:srgbClr val="000080"/>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0" name="Shape 170"/>
                  <p:cNvSpPr/>
                  <p:nvPr/>
                </p:nvSpPr>
                <p:spPr>
                  <a:xfrm>
                    <a:off x="8931275" y="6611936"/>
                    <a:ext cx="93662" cy="107949"/>
                  </a:xfrm>
                  <a:prstGeom prst="rect">
                    <a:avLst/>
                  </a:prstGeom>
                  <a:solidFill>
                    <a:srgbClr val="000080"/>
                  </a:solidFill>
                  <a:ln>
                    <a:noFill/>
                  </a:ln>
                  <a:effectLst>
                    <a:outerShdw blurRad="63500" dir="2700000" dist="53880">
                      <a:srgbClr val="000000"/>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grpSp>
        <p:sp>
          <p:nvSpPr>
            <p:cNvPr id="171" name="Shape 171"/>
            <p:cNvSpPr/>
            <p:nvPr/>
          </p:nvSpPr>
          <p:spPr>
            <a:xfrm>
              <a:off x="463550" y="482600"/>
              <a:ext cx="8216900" cy="5892799"/>
            </a:xfrm>
            <a:prstGeom prst="rect">
              <a:avLst/>
            </a:prstGeom>
            <a:solidFill>
              <a:schemeClr val="lt1"/>
            </a:solidFill>
            <a:ln cap="flat" cmpd="sng" w="12700">
              <a:solidFill>
                <a:schemeClr val="folHlink"/>
              </a:solidFill>
              <a:prstDash val="solid"/>
              <a:miter/>
              <a:headEnd len="med" w="med" type="none"/>
              <a:tailEnd len="med" w="med" type="none"/>
            </a:ln>
            <a:effectLst>
              <a:outerShdw blurRad="63500" dir="2700000" dist="71842">
                <a:schemeClr val="lt2"/>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0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0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0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0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0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0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0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06.jpg"/><Relationship Id="rId4" Type="http://schemas.openxmlformats.org/officeDocument/2006/relationships/image" Target="../media/image0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0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01.jpg"/><Relationship Id="rId4" Type="http://schemas.openxmlformats.org/officeDocument/2006/relationships/image" Target="../media/image0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0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01.jpg"/><Relationship Id="rId4" Type="http://schemas.openxmlformats.org/officeDocument/2006/relationships/image" Target="../media/image1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0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0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0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0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04.png"/><Relationship Id="rId4" Type="http://schemas.openxmlformats.org/officeDocument/2006/relationships/image" Target="../media/image12.png"/><Relationship Id="rId5" Type="http://schemas.openxmlformats.org/officeDocument/2006/relationships/image" Target="../media/image10.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01.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1.jpg"/><Relationship Id="rId4" Type="http://schemas.openxmlformats.org/officeDocument/2006/relationships/image" Target="../media/image00.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01.jpg"/><Relationship Id="rId4" Type="http://schemas.openxmlformats.org/officeDocument/2006/relationships/image" Target="../media/image17.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01.jpg"/><Relationship Id="rId4" Type="http://schemas.openxmlformats.org/officeDocument/2006/relationships/image" Target="../media/image18.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16.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1.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01.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1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01.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01.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192" name="Shape 192"/>
        <p:cNvGrpSpPr/>
        <p:nvPr/>
      </p:nvGrpSpPr>
      <p:grpSpPr>
        <a:xfrm>
          <a:off x="0" y="0"/>
          <a:ext cx="0" cy="0"/>
          <a:chOff x="0" y="0"/>
          <a:chExt cx="0" cy="0"/>
        </a:xfrm>
      </p:grpSpPr>
      <p:sp>
        <p:nvSpPr>
          <p:cNvPr id="193" name="Shape 193"/>
          <p:cNvSpPr txBox="1"/>
          <p:nvPr>
            <p:ph type="ctrTitle"/>
          </p:nvPr>
        </p:nvSpPr>
        <p:spPr>
          <a:xfrm>
            <a:off x="914400" y="1379537"/>
            <a:ext cx="7239000" cy="1431924"/>
          </a:xfrm>
          <a:prstGeom prst="rect">
            <a:avLst/>
          </a:prstGeom>
          <a:noFill/>
          <a:ln>
            <a:noFill/>
          </a:ln>
        </p:spPr>
        <p:txBody>
          <a:bodyPr anchorCtr="0" anchor="ctr"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Chemistry: The Study of Matter</a:t>
            </a:r>
          </a:p>
        </p:txBody>
      </p:sp>
      <p:pic>
        <p:nvPicPr>
          <p:cNvPr id="194" name="Shape 194"/>
          <p:cNvPicPr preferRelativeResize="0"/>
          <p:nvPr/>
        </p:nvPicPr>
        <p:blipFill rotWithShape="1">
          <a:blip r:embed="rId3">
            <a:alphaModFix/>
          </a:blip>
          <a:srcRect b="0" l="0" r="0" t="0"/>
          <a:stretch/>
        </p:blipFill>
        <p:spPr>
          <a:xfrm>
            <a:off x="3048000" y="3505200"/>
            <a:ext cx="3048000" cy="2286000"/>
          </a:xfrm>
          <a:prstGeom prst="rect">
            <a:avLst/>
          </a:prstGeom>
          <a:noFill/>
          <a:ln>
            <a:noFill/>
          </a:ln>
        </p:spPr>
      </p:pic>
      <p:sp>
        <p:nvSpPr>
          <p:cNvPr id="195" name="Shape 195"/>
          <p:cNvSpPr/>
          <p:nvPr/>
        </p:nvSpPr>
        <p:spPr>
          <a:xfrm>
            <a:off x="3048000" y="3505200"/>
            <a:ext cx="3048000" cy="2286000"/>
          </a:xfrm>
          <a:prstGeom prst="rect">
            <a:avLst/>
          </a:prstGeom>
          <a:noFill/>
          <a:ln cap="flat" cmpd="sng" w="57150">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254" name="Shape 254"/>
        <p:cNvGrpSpPr/>
        <p:nvPr/>
      </p:nvGrpSpPr>
      <p:grpSpPr>
        <a:xfrm>
          <a:off x="0" y="0"/>
          <a:ext cx="0" cy="0"/>
          <a:chOff x="0" y="0"/>
          <a:chExt cx="0" cy="0"/>
        </a:xfrm>
      </p:grpSpPr>
      <p:sp>
        <p:nvSpPr>
          <p:cNvPr id="255" name="Shape 255"/>
          <p:cNvSpPr txBox="1"/>
          <p:nvPr>
            <p:ph type="title"/>
          </p:nvPr>
        </p:nvSpPr>
        <p:spPr>
          <a:xfrm>
            <a:off x="457200" y="762000"/>
            <a:ext cx="8229600" cy="763586"/>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Scientific Method</a:t>
            </a:r>
          </a:p>
        </p:txBody>
      </p:sp>
      <p:sp>
        <p:nvSpPr>
          <p:cNvPr id="256" name="Shape 256"/>
          <p:cNvSpPr txBox="1"/>
          <p:nvPr>
            <p:ph idx="1" type="body"/>
          </p:nvPr>
        </p:nvSpPr>
        <p:spPr>
          <a:xfrm>
            <a:off x="457200" y="1905000"/>
            <a:ext cx="8229600" cy="29717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There are only two possible answers:</a:t>
            </a:r>
          </a:p>
          <a:p>
            <a:pPr indent="-285750" lvl="1" marL="742950" marR="0" rtl="0" algn="l">
              <a:lnSpc>
                <a:spcPct val="100000"/>
              </a:lnSpc>
              <a:spcBef>
                <a:spcPts val="560"/>
              </a:spcBef>
              <a:spcAft>
                <a:spcPts val="0"/>
              </a:spcAft>
              <a:buClr>
                <a:schemeClr val="dk1"/>
              </a:buClr>
              <a:buSzPct val="100000"/>
              <a:buFont typeface="Arial"/>
              <a:buChar char="•"/>
            </a:pPr>
            <a:r>
              <a:rPr b="0" i="0" lang="en-US" sz="2800" u="none" cap="none" strike="noStrike">
                <a:solidFill>
                  <a:schemeClr val="dk1"/>
                </a:solidFill>
                <a:latin typeface="Arial"/>
                <a:ea typeface="Arial"/>
                <a:cs typeface="Arial"/>
                <a:sym typeface="Arial"/>
              </a:rPr>
              <a:t>hypothesis is right</a:t>
            </a:r>
          </a:p>
          <a:p>
            <a:pPr indent="-285750" lvl="1" marL="742950" marR="0" rtl="0" algn="l">
              <a:lnSpc>
                <a:spcPct val="100000"/>
              </a:lnSpc>
              <a:spcBef>
                <a:spcPts val="560"/>
              </a:spcBef>
              <a:spcAft>
                <a:spcPts val="0"/>
              </a:spcAft>
              <a:buClr>
                <a:schemeClr val="dk1"/>
              </a:buClr>
              <a:buSzPct val="100000"/>
              <a:buFont typeface="Arial"/>
              <a:buChar char="•"/>
            </a:pPr>
            <a:r>
              <a:rPr b="0" i="0" lang="en-US" sz="2800" u="none" cap="none" strike="noStrike">
                <a:solidFill>
                  <a:schemeClr val="dk1"/>
                </a:solidFill>
                <a:latin typeface="Arial"/>
                <a:ea typeface="Arial"/>
                <a:cs typeface="Arial"/>
                <a:sym typeface="Arial"/>
              </a:rPr>
              <a:t>hypothesis is wrong</a:t>
            </a:r>
          </a:p>
        </p:txBody>
      </p:sp>
      <p:sp>
        <p:nvSpPr>
          <p:cNvPr id="257" name="Shape 257"/>
          <p:cNvSpPr txBox="1"/>
          <p:nvPr/>
        </p:nvSpPr>
        <p:spPr>
          <a:xfrm>
            <a:off x="457200" y="3657600"/>
            <a:ext cx="8153399" cy="12954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If necessary, modify hypothesis and repeat the cycle.</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261" name="Shape 261"/>
        <p:cNvGrpSpPr/>
        <p:nvPr/>
      </p:nvGrpSpPr>
      <p:grpSpPr>
        <a:xfrm>
          <a:off x="0" y="0"/>
          <a:ext cx="0" cy="0"/>
          <a:chOff x="0" y="0"/>
          <a:chExt cx="0" cy="0"/>
        </a:xfrm>
      </p:grpSpPr>
      <p:sp>
        <p:nvSpPr>
          <p:cNvPr id="262" name="Shape 262"/>
          <p:cNvSpPr/>
          <p:nvPr/>
        </p:nvSpPr>
        <p:spPr>
          <a:xfrm>
            <a:off x="838200" y="1371600"/>
            <a:ext cx="3124199" cy="4102100"/>
          </a:xfrm>
          <a:prstGeom prst="roundRect">
            <a:avLst>
              <a:gd fmla="val 2699" name="adj"/>
            </a:avLst>
          </a:prstGeom>
          <a:solidFill>
            <a:schemeClr val="dk1"/>
          </a:solidFill>
          <a:ln cap="flat" cmpd="sng" w="12700">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3" name="Shape 263"/>
          <p:cNvSpPr txBox="1"/>
          <p:nvPr/>
        </p:nvSpPr>
        <p:spPr>
          <a:xfrm>
            <a:off x="990600" y="2133600"/>
            <a:ext cx="2341562" cy="592136"/>
          </a:xfrm>
          <a:prstGeom prst="rect">
            <a:avLst/>
          </a:prstGeom>
          <a:solidFill>
            <a:schemeClr val="dk2"/>
          </a:solidFill>
          <a:ln cap="flat" cmpd="sng" w="12700">
            <a:solidFill>
              <a:schemeClr val="lt2"/>
            </a:solidFill>
            <a:prstDash val="solid"/>
            <a:miter/>
            <a:headEnd len="med" w="med" type="none"/>
            <a:tailEnd len="med" w="med" type="none"/>
          </a:ln>
        </p:spPr>
        <p:txBody>
          <a:bodyPr anchorCtr="0" anchor="t" bIns="46025" lIns="92075" rIns="92075" tIns="46025">
            <a:noAutofit/>
          </a:bodyPr>
          <a:lstStyle/>
          <a:p>
            <a:pPr indent="0" lvl="0" marL="0" marR="0" rtl="0" algn="l">
              <a:lnSpc>
                <a:spcPct val="100000"/>
              </a:lnSpc>
              <a:spcBef>
                <a:spcPts val="0"/>
              </a:spcBef>
              <a:spcAft>
                <a:spcPts val="0"/>
              </a:spcAft>
              <a:buClr>
                <a:schemeClr val="lt2"/>
              </a:buClr>
              <a:buSzPct val="25000"/>
              <a:buFont typeface="Times New Roman"/>
              <a:buNone/>
            </a:pPr>
            <a:r>
              <a:rPr b="0" i="0" lang="en-US" sz="3200" u="none">
                <a:solidFill>
                  <a:schemeClr val="lt2"/>
                </a:solidFill>
                <a:latin typeface="Times New Roman"/>
                <a:ea typeface="Times New Roman"/>
                <a:cs typeface="Times New Roman"/>
                <a:sym typeface="Times New Roman"/>
              </a:rPr>
              <a:t>Observations</a:t>
            </a:r>
          </a:p>
        </p:txBody>
      </p:sp>
      <p:cxnSp>
        <p:nvCxnSpPr>
          <p:cNvPr id="264" name="Shape 264"/>
          <p:cNvCxnSpPr/>
          <p:nvPr/>
        </p:nvCxnSpPr>
        <p:spPr>
          <a:xfrm>
            <a:off x="1981200" y="2667000"/>
            <a:ext cx="0" cy="457200"/>
          </a:xfrm>
          <a:prstGeom prst="straightConnector1">
            <a:avLst/>
          </a:prstGeom>
          <a:solidFill>
            <a:srgbClr val="FFFFFF"/>
          </a:solidFill>
          <a:ln cap="flat" cmpd="sng" w="50800">
            <a:solidFill>
              <a:schemeClr val="lt2"/>
            </a:solidFill>
            <a:prstDash val="solid"/>
            <a:miter/>
            <a:headEnd len="med" w="med" type="none"/>
            <a:tailEnd len="med" w="med" type="stealth"/>
          </a:ln>
        </p:spPr>
      </p:cxnSp>
      <p:sp>
        <p:nvSpPr>
          <p:cNvPr id="265" name="Shape 265"/>
          <p:cNvSpPr txBox="1"/>
          <p:nvPr/>
        </p:nvSpPr>
        <p:spPr>
          <a:xfrm>
            <a:off x="990600" y="3124200"/>
            <a:ext cx="2025650" cy="592136"/>
          </a:xfrm>
          <a:prstGeom prst="rect">
            <a:avLst/>
          </a:prstGeom>
          <a:solidFill>
            <a:schemeClr val="dk2"/>
          </a:solidFill>
          <a:ln cap="flat" cmpd="sng" w="12700">
            <a:solidFill>
              <a:schemeClr val="lt2"/>
            </a:solidFill>
            <a:prstDash val="solid"/>
            <a:miter/>
            <a:headEnd len="med" w="med" type="none"/>
            <a:tailEnd len="med" w="med" type="none"/>
          </a:ln>
        </p:spPr>
        <p:txBody>
          <a:bodyPr anchorCtr="0" anchor="t" bIns="46025" lIns="92075" rIns="92075" tIns="46025">
            <a:noAutofit/>
          </a:bodyPr>
          <a:lstStyle/>
          <a:p>
            <a:pPr indent="0" lvl="0" marL="0" marR="0" rtl="0" algn="l">
              <a:lnSpc>
                <a:spcPct val="100000"/>
              </a:lnSpc>
              <a:spcBef>
                <a:spcPts val="0"/>
              </a:spcBef>
              <a:spcAft>
                <a:spcPts val="0"/>
              </a:spcAft>
              <a:buClr>
                <a:schemeClr val="lt2"/>
              </a:buClr>
              <a:buSzPct val="25000"/>
              <a:buFont typeface="Times New Roman"/>
              <a:buNone/>
            </a:pPr>
            <a:r>
              <a:rPr b="0" i="0" lang="en-US" sz="3200" u="none">
                <a:solidFill>
                  <a:schemeClr val="lt2"/>
                </a:solidFill>
                <a:latin typeface="Times New Roman"/>
                <a:ea typeface="Times New Roman"/>
                <a:cs typeface="Times New Roman"/>
                <a:sym typeface="Times New Roman"/>
              </a:rPr>
              <a:t>Hypothesis</a:t>
            </a:r>
          </a:p>
        </p:txBody>
      </p:sp>
      <p:sp>
        <p:nvSpPr>
          <p:cNvPr id="266" name="Shape 266"/>
          <p:cNvSpPr txBox="1"/>
          <p:nvPr/>
        </p:nvSpPr>
        <p:spPr>
          <a:xfrm>
            <a:off x="990600" y="4114800"/>
            <a:ext cx="2092324" cy="592136"/>
          </a:xfrm>
          <a:prstGeom prst="rect">
            <a:avLst/>
          </a:prstGeom>
          <a:solidFill>
            <a:schemeClr val="dk2"/>
          </a:solidFill>
          <a:ln cap="flat" cmpd="sng" w="12700">
            <a:solidFill>
              <a:schemeClr val="lt2"/>
            </a:solidFill>
            <a:prstDash val="solid"/>
            <a:miter/>
            <a:headEnd len="med" w="med" type="none"/>
            <a:tailEnd len="med" w="med" type="none"/>
          </a:ln>
        </p:spPr>
        <p:txBody>
          <a:bodyPr anchorCtr="0" anchor="t" bIns="46025" lIns="92075" rIns="92075" tIns="46025">
            <a:noAutofit/>
          </a:bodyPr>
          <a:lstStyle/>
          <a:p>
            <a:pPr indent="0" lvl="0" marL="0" marR="0" rtl="0" algn="l">
              <a:lnSpc>
                <a:spcPct val="100000"/>
              </a:lnSpc>
              <a:spcBef>
                <a:spcPts val="0"/>
              </a:spcBef>
              <a:spcAft>
                <a:spcPts val="0"/>
              </a:spcAft>
              <a:buClr>
                <a:schemeClr val="lt2"/>
              </a:buClr>
              <a:buSzPct val="25000"/>
              <a:buFont typeface="Times New Roman"/>
              <a:buNone/>
            </a:pPr>
            <a:r>
              <a:rPr b="0" i="0" lang="en-US" sz="3200" u="none">
                <a:solidFill>
                  <a:schemeClr val="lt2"/>
                </a:solidFill>
                <a:latin typeface="Times New Roman"/>
                <a:ea typeface="Times New Roman"/>
                <a:cs typeface="Times New Roman"/>
                <a:sym typeface="Times New Roman"/>
              </a:rPr>
              <a:t>Experiment</a:t>
            </a:r>
          </a:p>
        </p:txBody>
      </p:sp>
      <p:cxnSp>
        <p:nvCxnSpPr>
          <p:cNvPr id="267" name="Shape 267"/>
          <p:cNvCxnSpPr/>
          <p:nvPr/>
        </p:nvCxnSpPr>
        <p:spPr>
          <a:xfrm flipH="1" rot="-5400000">
            <a:off x="1060499" y="2597100"/>
            <a:ext cx="3657600" cy="1663800"/>
          </a:xfrm>
          <a:prstGeom prst="curvedConnector2">
            <a:avLst/>
          </a:prstGeom>
          <a:solidFill>
            <a:schemeClr val="accent1"/>
          </a:solidFill>
          <a:ln cap="rnd" cmpd="sng" w="50800">
            <a:solidFill>
              <a:schemeClr val="lt2"/>
            </a:solidFill>
            <a:prstDash val="solid"/>
            <a:miter/>
            <a:headEnd len="med" w="med" type="stealth"/>
            <a:tailEnd len="med" w="med" type="none"/>
          </a:ln>
        </p:spPr>
      </p:cxnSp>
      <p:sp>
        <p:nvSpPr>
          <p:cNvPr id="268" name="Shape 268"/>
          <p:cNvSpPr txBox="1"/>
          <p:nvPr>
            <p:ph idx="1" type="body"/>
          </p:nvPr>
        </p:nvSpPr>
        <p:spPr>
          <a:xfrm>
            <a:off x="4038600" y="838200"/>
            <a:ext cx="4572000" cy="52577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Cycle repeats many times, and the hypothesis gets more and more certain.</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The hypothesis becomes a </a:t>
            </a:r>
            <a:r>
              <a:rPr b="1" i="0" lang="en-US" sz="3200" u="none">
                <a:solidFill>
                  <a:srgbClr val="FF3399"/>
                </a:solidFill>
                <a:latin typeface="Arial"/>
                <a:ea typeface="Arial"/>
                <a:cs typeface="Arial"/>
                <a:sym typeface="Arial"/>
              </a:rPr>
              <a:t>theory</a:t>
            </a:r>
            <a:r>
              <a:rPr b="0" i="0" lang="en-US" sz="3200" u="none">
                <a:solidFill>
                  <a:schemeClr val="dk2"/>
                </a:solidFill>
                <a:latin typeface="Arial"/>
                <a:ea typeface="Arial"/>
                <a:cs typeface="Arial"/>
                <a:sym typeface="Arial"/>
              </a:rPr>
              <a:t>, which is </a:t>
            </a:r>
            <a:r>
              <a:rPr b="0" i="0" lang="en-US" sz="3200" u="none">
                <a:solidFill>
                  <a:schemeClr val="dk1"/>
                </a:solidFill>
                <a:latin typeface="Arial"/>
                <a:ea typeface="Arial"/>
                <a:cs typeface="Arial"/>
                <a:sym typeface="Arial"/>
              </a:rPr>
              <a:t>a thoroughly tested model that explains why things behave a certain way.</a:t>
            </a:r>
          </a:p>
          <a:p>
            <a:pPr indent="-342900" lvl="0" marL="342900" marR="0" rtl="0" algn="l">
              <a:lnSpc>
                <a:spcPct val="100000"/>
              </a:lnSpc>
              <a:spcBef>
                <a:spcPts val="640"/>
              </a:spcBef>
              <a:spcAft>
                <a:spcPts val="0"/>
              </a:spcAft>
              <a:buClr>
                <a:schemeClr val="dk1"/>
              </a:buClr>
              <a:buSzPct val="100000"/>
              <a:buFont typeface="Arial"/>
              <a:buNone/>
            </a:pPr>
            <a:r>
              <a:t/>
            </a:r>
            <a:endParaRPr b="0" i="0" sz="3200" u="none">
              <a:solidFill>
                <a:schemeClr val="dk1"/>
              </a:solidFill>
              <a:latin typeface="Arial"/>
              <a:ea typeface="Arial"/>
              <a:cs typeface="Arial"/>
              <a:sym typeface="Arial"/>
            </a:endParaRPr>
          </a:p>
        </p:txBody>
      </p:sp>
      <p:cxnSp>
        <p:nvCxnSpPr>
          <p:cNvPr id="269" name="Shape 269"/>
          <p:cNvCxnSpPr/>
          <p:nvPr/>
        </p:nvCxnSpPr>
        <p:spPr>
          <a:xfrm>
            <a:off x="1981200" y="3657600"/>
            <a:ext cx="0" cy="457200"/>
          </a:xfrm>
          <a:prstGeom prst="straightConnector1">
            <a:avLst/>
          </a:prstGeom>
          <a:solidFill>
            <a:srgbClr val="FFFFFF"/>
          </a:solidFill>
          <a:ln cap="flat" cmpd="sng" w="50800">
            <a:solidFill>
              <a:schemeClr val="lt2"/>
            </a:solidFill>
            <a:prstDash val="solid"/>
            <a:miter/>
            <a:headEnd len="med" w="med" type="none"/>
            <a:tailEnd len="med" w="med" type="stealth"/>
          </a:ln>
        </p:spPr>
      </p:cxn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273" name="Shape 273"/>
        <p:cNvGrpSpPr/>
        <p:nvPr/>
      </p:nvGrpSpPr>
      <p:grpSpPr>
        <a:xfrm>
          <a:off x="0" y="0"/>
          <a:ext cx="0" cy="0"/>
          <a:chOff x="0" y="0"/>
          <a:chExt cx="0" cy="0"/>
        </a:xfrm>
      </p:grpSpPr>
      <p:sp>
        <p:nvSpPr>
          <p:cNvPr id="274" name="Shape 274"/>
          <p:cNvSpPr txBox="1"/>
          <p:nvPr>
            <p:ph idx="1" type="body"/>
          </p:nvPr>
        </p:nvSpPr>
        <p:spPr>
          <a:xfrm>
            <a:off x="4267200" y="1447800"/>
            <a:ext cx="4114800" cy="37338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Theories can never be proven; they are always subject to additional research.</a:t>
            </a:r>
          </a:p>
        </p:txBody>
      </p:sp>
      <p:sp>
        <p:nvSpPr>
          <p:cNvPr id="275" name="Shape 275"/>
          <p:cNvSpPr/>
          <p:nvPr/>
        </p:nvSpPr>
        <p:spPr>
          <a:xfrm>
            <a:off x="838200" y="1219200"/>
            <a:ext cx="3270250" cy="4565650"/>
          </a:xfrm>
          <a:prstGeom prst="roundRect">
            <a:avLst>
              <a:gd fmla="val 2699" name="adj"/>
            </a:avLst>
          </a:prstGeom>
          <a:solidFill>
            <a:schemeClr val="dk1"/>
          </a:solidFill>
          <a:ln cap="flat" cmpd="sng" w="12700">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6" name="Shape 276"/>
          <p:cNvSpPr txBox="1"/>
          <p:nvPr/>
        </p:nvSpPr>
        <p:spPr>
          <a:xfrm>
            <a:off x="914400" y="2057400"/>
            <a:ext cx="2341562" cy="592136"/>
          </a:xfrm>
          <a:prstGeom prst="rect">
            <a:avLst/>
          </a:prstGeom>
          <a:solidFill>
            <a:schemeClr val="dk2"/>
          </a:solidFill>
          <a:ln cap="flat" cmpd="sng" w="12700">
            <a:solidFill>
              <a:schemeClr val="lt2"/>
            </a:solidFill>
            <a:prstDash val="solid"/>
            <a:miter/>
            <a:headEnd len="med" w="med" type="none"/>
            <a:tailEnd len="med" w="med" type="none"/>
          </a:ln>
        </p:spPr>
        <p:txBody>
          <a:bodyPr anchorCtr="0" anchor="t" bIns="46025" lIns="92075" rIns="92075" tIns="46025">
            <a:noAutofit/>
          </a:bodyPr>
          <a:lstStyle/>
          <a:p>
            <a:pPr indent="0" lvl="0" marL="0" marR="0" rtl="0" algn="l">
              <a:lnSpc>
                <a:spcPct val="100000"/>
              </a:lnSpc>
              <a:spcBef>
                <a:spcPts val="0"/>
              </a:spcBef>
              <a:spcAft>
                <a:spcPts val="0"/>
              </a:spcAft>
              <a:buClr>
                <a:schemeClr val="lt2"/>
              </a:buClr>
              <a:buSzPct val="25000"/>
              <a:buFont typeface="Times New Roman"/>
              <a:buNone/>
            </a:pPr>
            <a:r>
              <a:rPr b="0" i="0" lang="en-US" sz="3200" u="none">
                <a:solidFill>
                  <a:schemeClr val="lt2"/>
                </a:solidFill>
                <a:latin typeface="Times New Roman"/>
                <a:ea typeface="Times New Roman"/>
                <a:cs typeface="Times New Roman"/>
                <a:sym typeface="Times New Roman"/>
              </a:rPr>
              <a:t>Observations</a:t>
            </a:r>
          </a:p>
        </p:txBody>
      </p:sp>
      <p:sp>
        <p:nvSpPr>
          <p:cNvPr id="277" name="Shape 277"/>
          <p:cNvSpPr txBox="1"/>
          <p:nvPr/>
        </p:nvSpPr>
        <p:spPr>
          <a:xfrm>
            <a:off x="990600" y="3200400"/>
            <a:ext cx="2025650" cy="592136"/>
          </a:xfrm>
          <a:prstGeom prst="rect">
            <a:avLst/>
          </a:prstGeom>
          <a:solidFill>
            <a:schemeClr val="dk2"/>
          </a:solidFill>
          <a:ln cap="flat" cmpd="sng" w="12700">
            <a:solidFill>
              <a:schemeClr val="lt2"/>
            </a:solidFill>
            <a:prstDash val="solid"/>
            <a:miter/>
            <a:headEnd len="med" w="med" type="none"/>
            <a:tailEnd len="med" w="med" type="none"/>
          </a:ln>
        </p:spPr>
        <p:txBody>
          <a:bodyPr anchorCtr="0" anchor="t" bIns="46025" lIns="92075" rIns="92075" tIns="46025">
            <a:noAutofit/>
          </a:bodyPr>
          <a:lstStyle/>
          <a:p>
            <a:pPr indent="0" lvl="0" marL="0" marR="0" rtl="0" algn="l">
              <a:lnSpc>
                <a:spcPct val="100000"/>
              </a:lnSpc>
              <a:spcBef>
                <a:spcPts val="0"/>
              </a:spcBef>
              <a:spcAft>
                <a:spcPts val="0"/>
              </a:spcAft>
              <a:buClr>
                <a:schemeClr val="lt2"/>
              </a:buClr>
              <a:buSzPct val="25000"/>
              <a:buFont typeface="Times New Roman"/>
              <a:buNone/>
            </a:pPr>
            <a:r>
              <a:rPr b="0" i="0" lang="en-US" sz="3200" u="none">
                <a:solidFill>
                  <a:schemeClr val="lt2"/>
                </a:solidFill>
                <a:latin typeface="Times New Roman"/>
                <a:ea typeface="Times New Roman"/>
                <a:cs typeface="Times New Roman"/>
                <a:sym typeface="Times New Roman"/>
              </a:rPr>
              <a:t>Hypothesis</a:t>
            </a:r>
          </a:p>
        </p:txBody>
      </p:sp>
      <p:sp>
        <p:nvSpPr>
          <p:cNvPr id="278" name="Shape 278"/>
          <p:cNvSpPr txBox="1"/>
          <p:nvPr/>
        </p:nvSpPr>
        <p:spPr>
          <a:xfrm>
            <a:off x="1066800" y="4267200"/>
            <a:ext cx="2092324" cy="592136"/>
          </a:xfrm>
          <a:prstGeom prst="rect">
            <a:avLst/>
          </a:prstGeom>
          <a:solidFill>
            <a:schemeClr val="dk2"/>
          </a:solidFill>
          <a:ln cap="flat" cmpd="sng" w="12700">
            <a:solidFill>
              <a:schemeClr val="lt2"/>
            </a:solidFill>
            <a:prstDash val="solid"/>
            <a:miter/>
            <a:headEnd len="med" w="med" type="none"/>
            <a:tailEnd len="med" w="med" type="none"/>
          </a:ln>
        </p:spPr>
        <p:txBody>
          <a:bodyPr anchorCtr="0" anchor="t" bIns="46025" lIns="92075" rIns="92075" tIns="46025">
            <a:noAutofit/>
          </a:bodyPr>
          <a:lstStyle/>
          <a:p>
            <a:pPr indent="0" lvl="0" marL="0" marR="0" rtl="0" algn="l">
              <a:lnSpc>
                <a:spcPct val="100000"/>
              </a:lnSpc>
              <a:spcBef>
                <a:spcPts val="0"/>
              </a:spcBef>
              <a:spcAft>
                <a:spcPts val="0"/>
              </a:spcAft>
              <a:buClr>
                <a:schemeClr val="lt2"/>
              </a:buClr>
              <a:buSzPct val="25000"/>
              <a:buFont typeface="Times New Roman"/>
              <a:buNone/>
            </a:pPr>
            <a:r>
              <a:rPr b="0" i="0" lang="en-US" sz="3200" u="none">
                <a:solidFill>
                  <a:schemeClr val="lt2"/>
                </a:solidFill>
                <a:latin typeface="Times New Roman"/>
                <a:ea typeface="Times New Roman"/>
                <a:cs typeface="Times New Roman"/>
                <a:sym typeface="Times New Roman"/>
              </a:rPr>
              <a:t>Experiment</a:t>
            </a:r>
          </a:p>
        </p:txBody>
      </p:sp>
      <p:cxnSp>
        <p:nvCxnSpPr>
          <p:cNvPr id="279" name="Shape 279"/>
          <p:cNvCxnSpPr/>
          <p:nvPr/>
        </p:nvCxnSpPr>
        <p:spPr>
          <a:xfrm>
            <a:off x="2057400" y="2743200"/>
            <a:ext cx="0" cy="457200"/>
          </a:xfrm>
          <a:prstGeom prst="straightConnector1">
            <a:avLst/>
          </a:prstGeom>
          <a:solidFill>
            <a:srgbClr val="FFFFFF"/>
          </a:solidFill>
          <a:ln cap="flat" cmpd="sng" w="50800">
            <a:solidFill>
              <a:schemeClr val="lt2"/>
            </a:solidFill>
            <a:prstDash val="solid"/>
            <a:miter/>
            <a:headEnd len="med" w="med" type="none"/>
            <a:tailEnd len="med" w="med" type="stealth"/>
          </a:ln>
        </p:spPr>
      </p:cxnSp>
      <p:cxnSp>
        <p:nvCxnSpPr>
          <p:cNvPr id="280" name="Shape 280"/>
          <p:cNvCxnSpPr/>
          <p:nvPr/>
        </p:nvCxnSpPr>
        <p:spPr>
          <a:xfrm>
            <a:off x="2057400" y="3810000"/>
            <a:ext cx="0" cy="457200"/>
          </a:xfrm>
          <a:prstGeom prst="straightConnector1">
            <a:avLst/>
          </a:prstGeom>
          <a:solidFill>
            <a:srgbClr val="FFFFFF"/>
          </a:solidFill>
          <a:ln cap="flat" cmpd="sng" w="50800">
            <a:solidFill>
              <a:schemeClr val="lt2"/>
            </a:solidFill>
            <a:prstDash val="solid"/>
            <a:miter/>
            <a:headEnd len="med" w="med" type="none"/>
            <a:tailEnd len="med" w="med" type="stealth"/>
          </a:ln>
        </p:spPr>
      </p:cxnSp>
      <p:cxnSp>
        <p:nvCxnSpPr>
          <p:cNvPr id="281" name="Shape 281"/>
          <p:cNvCxnSpPr/>
          <p:nvPr/>
        </p:nvCxnSpPr>
        <p:spPr>
          <a:xfrm flipH="1" rot="-5400000">
            <a:off x="914399" y="2667000"/>
            <a:ext cx="4114800" cy="1676399"/>
          </a:xfrm>
          <a:prstGeom prst="curvedConnector2">
            <a:avLst/>
          </a:prstGeom>
          <a:solidFill>
            <a:schemeClr val="accent1"/>
          </a:solidFill>
          <a:ln cap="rnd" cmpd="sng" w="50800">
            <a:solidFill>
              <a:schemeClr val="lt2"/>
            </a:solidFill>
            <a:prstDash val="solid"/>
            <a:miter/>
            <a:headEnd len="med" w="med" type="stealth"/>
            <a:tailEnd len="med" w="med" type="none"/>
          </a:ln>
        </p:spPr>
      </p:cxnSp>
      <p:sp>
        <p:nvSpPr>
          <p:cNvPr id="282" name="Shape 282"/>
          <p:cNvSpPr txBox="1"/>
          <p:nvPr/>
        </p:nvSpPr>
        <p:spPr>
          <a:xfrm>
            <a:off x="4267200" y="3733800"/>
            <a:ext cx="4038599" cy="24383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They are useful because they predict behavior.</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286" name="Shape 286"/>
        <p:cNvGrpSpPr/>
        <p:nvPr/>
      </p:nvGrpSpPr>
      <p:grpSpPr>
        <a:xfrm>
          <a:off x="0" y="0"/>
          <a:ext cx="0" cy="0"/>
          <a:chOff x="0" y="0"/>
          <a:chExt cx="0" cy="0"/>
        </a:xfrm>
      </p:grpSpPr>
      <p:sp>
        <p:nvSpPr>
          <p:cNvPr id="287" name="Shape 287"/>
          <p:cNvSpPr txBox="1"/>
          <p:nvPr>
            <p:ph idx="1" type="body"/>
          </p:nvPr>
        </p:nvSpPr>
        <p:spPr>
          <a:xfrm>
            <a:off x="3886200" y="838200"/>
            <a:ext cx="4648199" cy="51816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Another outcome is that certain behavior is repeated many times.</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A </a:t>
            </a:r>
            <a:r>
              <a:rPr b="1" i="0" lang="en-US" sz="3200" u="none">
                <a:solidFill>
                  <a:srgbClr val="FF3399"/>
                </a:solidFill>
                <a:latin typeface="Arial"/>
                <a:ea typeface="Arial"/>
                <a:cs typeface="Arial"/>
                <a:sym typeface="Arial"/>
              </a:rPr>
              <a:t>scientific law</a:t>
            </a:r>
            <a:r>
              <a:rPr b="0" i="0" lang="en-US" sz="3200" u="none">
                <a:solidFill>
                  <a:schemeClr val="dk1"/>
                </a:solidFill>
                <a:latin typeface="Arial"/>
                <a:ea typeface="Arial"/>
                <a:cs typeface="Arial"/>
                <a:sym typeface="Arial"/>
              </a:rPr>
              <a:t> describes a relationship in nature that is supported by many experiments and for which no exception has been found.</a:t>
            </a:r>
          </a:p>
        </p:txBody>
      </p:sp>
      <p:sp>
        <p:nvSpPr>
          <p:cNvPr id="288" name="Shape 288"/>
          <p:cNvSpPr/>
          <p:nvPr/>
        </p:nvSpPr>
        <p:spPr>
          <a:xfrm>
            <a:off x="685800" y="1143000"/>
            <a:ext cx="3200399" cy="4648199"/>
          </a:xfrm>
          <a:prstGeom prst="roundRect">
            <a:avLst>
              <a:gd fmla="val 2699" name="adj"/>
            </a:avLst>
          </a:prstGeom>
          <a:solidFill>
            <a:schemeClr val="dk1"/>
          </a:solidFill>
          <a:ln cap="flat" cmpd="sng" w="12700">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9" name="Shape 289"/>
          <p:cNvSpPr txBox="1"/>
          <p:nvPr/>
        </p:nvSpPr>
        <p:spPr>
          <a:xfrm>
            <a:off x="838200" y="2057400"/>
            <a:ext cx="2341562" cy="592136"/>
          </a:xfrm>
          <a:prstGeom prst="rect">
            <a:avLst/>
          </a:prstGeom>
          <a:solidFill>
            <a:schemeClr val="dk2"/>
          </a:solidFill>
          <a:ln cap="flat" cmpd="sng" w="12700">
            <a:solidFill>
              <a:schemeClr val="lt2"/>
            </a:solidFill>
            <a:prstDash val="solid"/>
            <a:miter/>
            <a:headEnd len="med" w="med" type="none"/>
            <a:tailEnd len="med" w="med" type="none"/>
          </a:ln>
        </p:spPr>
        <p:txBody>
          <a:bodyPr anchorCtr="0" anchor="t" bIns="46025" lIns="92075" rIns="92075" tIns="46025">
            <a:noAutofit/>
          </a:bodyPr>
          <a:lstStyle/>
          <a:p>
            <a:pPr indent="0" lvl="0" marL="0" marR="0" rtl="0" algn="l">
              <a:lnSpc>
                <a:spcPct val="100000"/>
              </a:lnSpc>
              <a:spcBef>
                <a:spcPts val="0"/>
              </a:spcBef>
              <a:spcAft>
                <a:spcPts val="0"/>
              </a:spcAft>
              <a:buClr>
                <a:schemeClr val="lt2"/>
              </a:buClr>
              <a:buSzPct val="25000"/>
              <a:buFont typeface="Times New Roman"/>
              <a:buNone/>
            </a:pPr>
            <a:r>
              <a:rPr b="0" i="0" lang="en-US" sz="3200" u="none">
                <a:solidFill>
                  <a:schemeClr val="lt2"/>
                </a:solidFill>
                <a:latin typeface="Times New Roman"/>
                <a:ea typeface="Times New Roman"/>
                <a:cs typeface="Times New Roman"/>
                <a:sym typeface="Times New Roman"/>
              </a:rPr>
              <a:t>Observations</a:t>
            </a:r>
          </a:p>
        </p:txBody>
      </p:sp>
      <p:sp>
        <p:nvSpPr>
          <p:cNvPr id="290" name="Shape 290"/>
          <p:cNvSpPr txBox="1"/>
          <p:nvPr/>
        </p:nvSpPr>
        <p:spPr>
          <a:xfrm>
            <a:off x="838200" y="3124200"/>
            <a:ext cx="2025650" cy="592136"/>
          </a:xfrm>
          <a:prstGeom prst="rect">
            <a:avLst/>
          </a:prstGeom>
          <a:solidFill>
            <a:schemeClr val="dk2"/>
          </a:solidFill>
          <a:ln cap="flat" cmpd="sng" w="12700">
            <a:solidFill>
              <a:schemeClr val="lt2"/>
            </a:solidFill>
            <a:prstDash val="solid"/>
            <a:miter/>
            <a:headEnd len="med" w="med" type="none"/>
            <a:tailEnd len="med" w="med" type="none"/>
          </a:ln>
        </p:spPr>
        <p:txBody>
          <a:bodyPr anchorCtr="0" anchor="t" bIns="46025" lIns="92075" rIns="92075" tIns="46025">
            <a:noAutofit/>
          </a:bodyPr>
          <a:lstStyle/>
          <a:p>
            <a:pPr indent="0" lvl="0" marL="0" marR="0" rtl="0" algn="l">
              <a:lnSpc>
                <a:spcPct val="100000"/>
              </a:lnSpc>
              <a:spcBef>
                <a:spcPts val="0"/>
              </a:spcBef>
              <a:spcAft>
                <a:spcPts val="0"/>
              </a:spcAft>
              <a:buClr>
                <a:schemeClr val="lt2"/>
              </a:buClr>
              <a:buSzPct val="25000"/>
              <a:buFont typeface="Times New Roman"/>
              <a:buNone/>
            </a:pPr>
            <a:r>
              <a:rPr b="0" i="0" lang="en-US" sz="3200" u="none">
                <a:solidFill>
                  <a:schemeClr val="lt2"/>
                </a:solidFill>
                <a:latin typeface="Times New Roman"/>
                <a:ea typeface="Times New Roman"/>
                <a:cs typeface="Times New Roman"/>
                <a:sym typeface="Times New Roman"/>
              </a:rPr>
              <a:t>Hypothesis</a:t>
            </a:r>
          </a:p>
        </p:txBody>
      </p:sp>
      <p:sp>
        <p:nvSpPr>
          <p:cNvPr id="291" name="Shape 291"/>
          <p:cNvSpPr txBox="1"/>
          <p:nvPr/>
        </p:nvSpPr>
        <p:spPr>
          <a:xfrm>
            <a:off x="838200" y="4191000"/>
            <a:ext cx="2092324" cy="592136"/>
          </a:xfrm>
          <a:prstGeom prst="rect">
            <a:avLst/>
          </a:prstGeom>
          <a:solidFill>
            <a:schemeClr val="dk2"/>
          </a:solidFill>
          <a:ln cap="flat" cmpd="sng" w="12700">
            <a:solidFill>
              <a:schemeClr val="lt2"/>
            </a:solidFill>
            <a:prstDash val="solid"/>
            <a:miter/>
            <a:headEnd len="med" w="med" type="none"/>
            <a:tailEnd len="med" w="med" type="none"/>
          </a:ln>
        </p:spPr>
        <p:txBody>
          <a:bodyPr anchorCtr="0" anchor="t" bIns="46025" lIns="92075" rIns="92075" tIns="46025">
            <a:noAutofit/>
          </a:bodyPr>
          <a:lstStyle/>
          <a:p>
            <a:pPr indent="0" lvl="0" marL="0" marR="0" rtl="0" algn="l">
              <a:lnSpc>
                <a:spcPct val="100000"/>
              </a:lnSpc>
              <a:spcBef>
                <a:spcPts val="0"/>
              </a:spcBef>
              <a:spcAft>
                <a:spcPts val="0"/>
              </a:spcAft>
              <a:buClr>
                <a:schemeClr val="lt2"/>
              </a:buClr>
              <a:buSzPct val="25000"/>
              <a:buFont typeface="Times New Roman"/>
              <a:buNone/>
            </a:pPr>
            <a:r>
              <a:rPr b="0" i="0" lang="en-US" sz="3200" u="none">
                <a:solidFill>
                  <a:schemeClr val="lt2"/>
                </a:solidFill>
                <a:latin typeface="Times New Roman"/>
                <a:ea typeface="Times New Roman"/>
                <a:cs typeface="Times New Roman"/>
                <a:sym typeface="Times New Roman"/>
              </a:rPr>
              <a:t>Experiment</a:t>
            </a:r>
          </a:p>
        </p:txBody>
      </p:sp>
      <p:cxnSp>
        <p:nvCxnSpPr>
          <p:cNvPr id="292" name="Shape 292"/>
          <p:cNvCxnSpPr/>
          <p:nvPr/>
        </p:nvCxnSpPr>
        <p:spPr>
          <a:xfrm>
            <a:off x="1676400" y="2667000"/>
            <a:ext cx="0" cy="457200"/>
          </a:xfrm>
          <a:prstGeom prst="straightConnector1">
            <a:avLst/>
          </a:prstGeom>
          <a:solidFill>
            <a:srgbClr val="FFFFFF"/>
          </a:solidFill>
          <a:ln cap="flat" cmpd="sng" w="50800">
            <a:solidFill>
              <a:schemeClr val="lt2"/>
            </a:solidFill>
            <a:prstDash val="solid"/>
            <a:miter/>
            <a:headEnd len="med" w="med" type="none"/>
            <a:tailEnd len="med" w="med" type="stealth"/>
          </a:ln>
        </p:spPr>
      </p:cxnSp>
      <p:cxnSp>
        <p:nvCxnSpPr>
          <p:cNvPr id="293" name="Shape 293"/>
          <p:cNvCxnSpPr/>
          <p:nvPr/>
        </p:nvCxnSpPr>
        <p:spPr>
          <a:xfrm>
            <a:off x="1676400" y="3733800"/>
            <a:ext cx="0" cy="457200"/>
          </a:xfrm>
          <a:prstGeom prst="straightConnector1">
            <a:avLst/>
          </a:prstGeom>
          <a:solidFill>
            <a:srgbClr val="FFFFFF"/>
          </a:solidFill>
          <a:ln cap="flat" cmpd="sng" w="50800">
            <a:solidFill>
              <a:schemeClr val="lt2"/>
            </a:solidFill>
            <a:prstDash val="solid"/>
            <a:miter/>
            <a:headEnd len="med" w="med" type="none"/>
            <a:tailEnd len="med" w="med" type="stealth"/>
          </a:ln>
        </p:spPr>
      </p:cxnSp>
      <p:cxnSp>
        <p:nvCxnSpPr>
          <p:cNvPr id="294" name="Shape 294"/>
          <p:cNvCxnSpPr/>
          <p:nvPr/>
        </p:nvCxnSpPr>
        <p:spPr>
          <a:xfrm flipH="1" rot="-5400000">
            <a:off x="596099" y="2528100"/>
            <a:ext cx="4114800" cy="1954200"/>
          </a:xfrm>
          <a:prstGeom prst="curvedConnector2">
            <a:avLst/>
          </a:prstGeom>
          <a:solidFill>
            <a:schemeClr val="accent1"/>
          </a:solidFill>
          <a:ln cap="rnd" cmpd="sng" w="50800">
            <a:solidFill>
              <a:schemeClr val="lt2"/>
            </a:solidFill>
            <a:prstDash val="solid"/>
            <a:miter/>
            <a:headEnd len="med" w="med" type="stealth"/>
            <a:tailEnd len="med" w="med" type="none"/>
          </a:ln>
        </p:spPr>
      </p:cxnSp>
      <p:pic>
        <p:nvPicPr>
          <p:cNvPr id="295" name="Shape 295"/>
          <p:cNvPicPr preferRelativeResize="0"/>
          <p:nvPr/>
        </p:nvPicPr>
        <p:blipFill rotWithShape="1">
          <a:blip r:embed="rId3">
            <a:alphaModFix/>
          </a:blip>
          <a:srcRect b="0" l="0" r="0" t="0"/>
          <a:stretch/>
        </p:blipFill>
        <p:spPr>
          <a:xfrm>
            <a:off x="7315200" y="5410200"/>
            <a:ext cx="393700" cy="368299"/>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299" name="Shape 299"/>
        <p:cNvGrpSpPr/>
        <p:nvPr/>
      </p:nvGrpSpPr>
      <p:grpSpPr>
        <a:xfrm>
          <a:off x="0" y="0"/>
          <a:ext cx="0" cy="0"/>
          <a:chOff x="0" y="0"/>
          <a:chExt cx="0" cy="0"/>
        </a:xfrm>
      </p:grpSpPr>
      <p:grpSp>
        <p:nvGrpSpPr>
          <p:cNvPr id="300" name="Shape 300"/>
          <p:cNvGrpSpPr/>
          <p:nvPr/>
        </p:nvGrpSpPr>
        <p:grpSpPr>
          <a:xfrm>
            <a:off x="1835150" y="4419600"/>
            <a:ext cx="1739899" cy="1746250"/>
            <a:chOff x="1835150" y="4419600"/>
            <a:chExt cx="1739899" cy="1746250"/>
          </a:xfrm>
        </p:grpSpPr>
        <p:cxnSp>
          <p:nvCxnSpPr>
            <p:cNvPr id="301" name="Shape 301"/>
            <p:cNvCxnSpPr/>
            <p:nvPr/>
          </p:nvCxnSpPr>
          <p:spPr>
            <a:xfrm>
              <a:off x="2700336" y="4419600"/>
              <a:ext cx="0" cy="685799"/>
            </a:xfrm>
            <a:prstGeom prst="straightConnector1">
              <a:avLst/>
            </a:prstGeom>
            <a:solidFill>
              <a:srgbClr val="FFFFFF"/>
            </a:solidFill>
            <a:ln cap="flat" cmpd="sng" w="50800">
              <a:solidFill>
                <a:srgbClr val="FAFD00"/>
              </a:solidFill>
              <a:prstDash val="solid"/>
              <a:miter/>
              <a:headEnd len="med" w="med" type="none"/>
              <a:tailEnd len="med" w="med" type="stealth"/>
            </a:ln>
          </p:spPr>
        </p:cxnSp>
        <p:sp>
          <p:nvSpPr>
            <p:cNvPr id="302" name="Shape 302"/>
            <p:cNvSpPr/>
            <p:nvPr/>
          </p:nvSpPr>
          <p:spPr>
            <a:xfrm>
              <a:off x="1835150" y="5111750"/>
              <a:ext cx="1739899" cy="1054100"/>
            </a:xfrm>
            <a:custGeom>
              <a:pathLst>
                <a:path extrusionOk="0" h="120000" w="120000">
                  <a:moveTo>
                    <a:pt x="0" y="120000"/>
                  </a:moveTo>
                  <a:lnTo>
                    <a:pt x="3925" y="0"/>
                  </a:lnTo>
                  <a:lnTo>
                    <a:pt x="101824" y="0"/>
                  </a:lnTo>
                  <a:lnTo>
                    <a:pt x="120000" y="120000"/>
                  </a:lnTo>
                  <a:close/>
                </a:path>
              </a:pathLst>
            </a:custGeom>
            <a:solidFill>
              <a:schemeClr val="folHlink"/>
            </a:solidFill>
            <a:ln cap="flat" cmpd="sng" w="12700">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3" name="Shape 303"/>
            <p:cNvSpPr txBox="1"/>
            <p:nvPr/>
          </p:nvSpPr>
          <p:spPr>
            <a:xfrm>
              <a:off x="2193925" y="5135562"/>
              <a:ext cx="1087437" cy="7016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rgbClr val="081D58"/>
                </a:buClr>
                <a:buSzPct val="25000"/>
                <a:buFont typeface="Times New Roman"/>
                <a:buNone/>
              </a:pPr>
              <a:r>
                <a:rPr b="0" i="0" lang="en-US" sz="4000" u="none">
                  <a:solidFill>
                    <a:srgbClr val="081D58"/>
                  </a:solidFill>
                  <a:latin typeface="Times New Roman"/>
                  <a:ea typeface="Times New Roman"/>
                  <a:cs typeface="Times New Roman"/>
                  <a:sym typeface="Times New Roman"/>
                </a:rPr>
                <a:t>Law</a:t>
              </a:r>
            </a:p>
          </p:txBody>
        </p:sp>
      </p:grpSp>
      <p:grpSp>
        <p:nvGrpSpPr>
          <p:cNvPr id="304" name="Shape 304"/>
          <p:cNvGrpSpPr/>
          <p:nvPr/>
        </p:nvGrpSpPr>
        <p:grpSpPr>
          <a:xfrm>
            <a:off x="3962400" y="1417637"/>
            <a:ext cx="2773361" cy="1066799"/>
            <a:chOff x="3962400" y="1417637"/>
            <a:chExt cx="2773361" cy="1066799"/>
          </a:xfrm>
        </p:grpSpPr>
        <p:cxnSp>
          <p:nvCxnSpPr>
            <p:cNvPr id="305" name="Shape 305"/>
            <p:cNvCxnSpPr/>
            <p:nvPr/>
          </p:nvCxnSpPr>
          <p:spPr>
            <a:xfrm>
              <a:off x="3962400" y="1905000"/>
              <a:ext cx="1219199" cy="0"/>
            </a:xfrm>
            <a:prstGeom prst="straightConnector1">
              <a:avLst/>
            </a:prstGeom>
            <a:solidFill>
              <a:srgbClr val="FFFFFF"/>
            </a:solidFill>
            <a:ln cap="flat" cmpd="sng" w="50800">
              <a:solidFill>
                <a:srgbClr val="FAFD00"/>
              </a:solidFill>
              <a:prstDash val="solid"/>
              <a:miter/>
              <a:headEnd len="med" w="med" type="none"/>
              <a:tailEnd len="med" w="med" type="stealth"/>
            </a:ln>
          </p:spPr>
        </p:cxnSp>
        <p:sp>
          <p:nvSpPr>
            <p:cNvPr id="306" name="Shape 306"/>
            <p:cNvSpPr txBox="1"/>
            <p:nvPr/>
          </p:nvSpPr>
          <p:spPr>
            <a:xfrm>
              <a:off x="5219700" y="1417637"/>
              <a:ext cx="1516061" cy="1066799"/>
            </a:xfrm>
            <a:prstGeom prst="rect">
              <a:avLst/>
            </a:prstGeom>
            <a:solidFill>
              <a:schemeClr val="accent2"/>
            </a:solidFill>
            <a:ln>
              <a:noFill/>
            </a:ln>
          </p:spPr>
          <p:txBody>
            <a:bodyPr anchorCtr="0" anchor="t" bIns="46025" lIns="92075" rIns="92075" tIns="46025">
              <a:noAutofit/>
            </a:bodyPr>
            <a:lstStyle/>
            <a:p>
              <a:pPr indent="0" lvl="0" marL="0" marR="0" rtl="0" algn="l">
                <a:lnSpc>
                  <a:spcPct val="100000"/>
                </a:lnSpc>
                <a:spcBef>
                  <a:spcPts val="0"/>
                </a:spcBef>
                <a:spcAft>
                  <a:spcPts val="0"/>
                </a:spcAft>
                <a:buClr>
                  <a:srgbClr val="081D58"/>
                </a:buClr>
                <a:buSzPct val="25000"/>
                <a:buFont typeface="Times New Roman"/>
                <a:buNone/>
              </a:pPr>
              <a:r>
                <a:rPr b="0" i="0" lang="en-US" sz="3200" u="none">
                  <a:solidFill>
                    <a:srgbClr val="081D58"/>
                  </a:solidFill>
                  <a:latin typeface="Times New Roman"/>
                  <a:ea typeface="Times New Roman"/>
                  <a:cs typeface="Times New Roman"/>
                  <a:sym typeface="Times New Roman"/>
                </a:rPr>
                <a:t>Theory</a:t>
              </a:r>
            </a:p>
            <a:p>
              <a:pPr indent="0" lvl="0" marL="0" marR="0" rtl="0" algn="l">
                <a:lnSpc>
                  <a:spcPct val="100000"/>
                </a:lnSpc>
                <a:spcBef>
                  <a:spcPts val="0"/>
                </a:spcBef>
                <a:spcAft>
                  <a:spcPts val="0"/>
                </a:spcAft>
                <a:buClr>
                  <a:srgbClr val="081D58"/>
                </a:buClr>
                <a:buSzPct val="25000"/>
                <a:buFont typeface="Times New Roman"/>
                <a:buNone/>
              </a:pPr>
              <a:r>
                <a:rPr b="0" i="0" lang="en-US" sz="3200" u="none">
                  <a:solidFill>
                    <a:srgbClr val="081D58"/>
                  </a:solidFill>
                  <a:latin typeface="Times New Roman"/>
                  <a:ea typeface="Times New Roman"/>
                  <a:cs typeface="Times New Roman"/>
                  <a:sym typeface="Times New Roman"/>
                </a:rPr>
                <a:t>(Model)</a:t>
              </a:r>
            </a:p>
          </p:txBody>
        </p:sp>
      </p:grpSp>
      <p:grpSp>
        <p:nvGrpSpPr>
          <p:cNvPr id="307" name="Shape 307"/>
          <p:cNvGrpSpPr/>
          <p:nvPr/>
        </p:nvGrpSpPr>
        <p:grpSpPr>
          <a:xfrm>
            <a:off x="5049837" y="2514600"/>
            <a:ext cx="1854200" cy="1616074"/>
            <a:chOff x="5049837" y="2514600"/>
            <a:chExt cx="1854200" cy="1616074"/>
          </a:xfrm>
        </p:grpSpPr>
        <p:cxnSp>
          <p:nvCxnSpPr>
            <p:cNvPr id="308" name="Shape 308"/>
            <p:cNvCxnSpPr/>
            <p:nvPr/>
          </p:nvCxnSpPr>
          <p:spPr>
            <a:xfrm>
              <a:off x="5976937" y="2514600"/>
              <a:ext cx="0" cy="1066799"/>
            </a:xfrm>
            <a:prstGeom prst="straightConnector1">
              <a:avLst/>
            </a:prstGeom>
            <a:solidFill>
              <a:srgbClr val="FFFFFF"/>
            </a:solidFill>
            <a:ln cap="flat" cmpd="sng" w="50800">
              <a:solidFill>
                <a:srgbClr val="FAFD00"/>
              </a:solidFill>
              <a:prstDash val="solid"/>
              <a:miter/>
              <a:headEnd len="med" w="med" type="none"/>
              <a:tailEnd len="med" w="med" type="stealth"/>
            </a:ln>
          </p:spPr>
        </p:cxnSp>
        <p:sp>
          <p:nvSpPr>
            <p:cNvPr id="309" name="Shape 309"/>
            <p:cNvSpPr txBox="1"/>
            <p:nvPr/>
          </p:nvSpPr>
          <p:spPr>
            <a:xfrm>
              <a:off x="5049837" y="3551237"/>
              <a:ext cx="1854200" cy="579436"/>
            </a:xfrm>
            <a:prstGeom prst="rect">
              <a:avLst/>
            </a:prstGeom>
            <a:solidFill>
              <a:schemeClr val="accent2"/>
            </a:solidFill>
            <a:ln>
              <a:noFill/>
            </a:ln>
          </p:spPr>
          <p:txBody>
            <a:bodyPr anchorCtr="0" anchor="t" bIns="46025" lIns="92075" rIns="92075" tIns="46025">
              <a:noAutofit/>
            </a:bodyPr>
            <a:lstStyle/>
            <a:p>
              <a:pPr indent="0" lvl="0" marL="0" marR="0" rtl="0" algn="l">
                <a:lnSpc>
                  <a:spcPct val="100000"/>
                </a:lnSpc>
                <a:spcBef>
                  <a:spcPts val="0"/>
                </a:spcBef>
                <a:spcAft>
                  <a:spcPts val="0"/>
                </a:spcAft>
                <a:buClr>
                  <a:srgbClr val="081D58"/>
                </a:buClr>
                <a:buSzPct val="25000"/>
                <a:buFont typeface="Times New Roman"/>
                <a:buNone/>
              </a:pPr>
              <a:r>
                <a:rPr b="0" i="0" lang="en-US" sz="3200" u="none">
                  <a:solidFill>
                    <a:srgbClr val="081D58"/>
                  </a:solidFill>
                  <a:latin typeface="Times New Roman"/>
                  <a:ea typeface="Times New Roman"/>
                  <a:cs typeface="Times New Roman"/>
                  <a:sym typeface="Times New Roman"/>
                </a:rPr>
                <a:t>Prediction</a:t>
              </a:r>
            </a:p>
          </p:txBody>
        </p:sp>
      </p:grpSp>
      <p:grpSp>
        <p:nvGrpSpPr>
          <p:cNvPr id="310" name="Shape 310"/>
          <p:cNvGrpSpPr/>
          <p:nvPr/>
        </p:nvGrpSpPr>
        <p:grpSpPr>
          <a:xfrm>
            <a:off x="4937125" y="4114800"/>
            <a:ext cx="2079625" cy="1463674"/>
            <a:chOff x="4937125" y="4114800"/>
            <a:chExt cx="2079625" cy="1463674"/>
          </a:xfrm>
        </p:grpSpPr>
        <p:sp>
          <p:nvSpPr>
            <p:cNvPr id="311" name="Shape 311"/>
            <p:cNvSpPr txBox="1"/>
            <p:nvPr/>
          </p:nvSpPr>
          <p:spPr>
            <a:xfrm>
              <a:off x="4937125" y="4999037"/>
              <a:ext cx="2079625" cy="579436"/>
            </a:xfrm>
            <a:prstGeom prst="rect">
              <a:avLst/>
            </a:prstGeom>
            <a:solidFill>
              <a:schemeClr val="accent2"/>
            </a:solidFill>
            <a:ln>
              <a:noFill/>
            </a:ln>
          </p:spPr>
          <p:txBody>
            <a:bodyPr anchorCtr="0" anchor="t" bIns="46025" lIns="92075" rIns="92075" tIns="46025">
              <a:noAutofit/>
            </a:bodyPr>
            <a:lstStyle/>
            <a:p>
              <a:pPr indent="0" lvl="0" marL="0" marR="0" rtl="0" algn="l">
                <a:lnSpc>
                  <a:spcPct val="100000"/>
                </a:lnSpc>
                <a:spcBef>
                  <a:spcPts val="0"/>
                </a:spcBef>
                <a:spcAft>
                  <a:spcPts val="0"/>
                </a:spcAft>
                <a:buClr>
                  <a:srgbClr val="081D58"/>
                </a:buClr>
                <a:buSzPct val="25000"/>
                <a:buFont typeface="Times New Roman"/>
                <a:buNone/>
              </a:pPr>
              <a:r>
                <a:rPr b="0" i="0" lang="en-US" sz="3200" u="none">
                  <a:solidFill>
                    <a:srgbClr val="081D58"/>
                  </a:solidFill>
                  <a:latin typeface="Times New Roman"/>
                  <a:ea typeface="Times New Roman"/>
                  <a:cs typeface="Times New Roman"/>
                  <a:sym typeface="Times New Roman"/>
                </a:rPr>
                <a:t>Experiment</a:t>
              </a:r>
            </a:p>
          </p:txBody>
        </p:sp>
        <p:cxnSp>
          <p:nvCxnSpPr>
            <p:cNvPr id="312" name="Shape 312"/>
            <p:cNvCxnSpPr/>
            <p:nvPr/>
          </p:nvCxnSpPr>
          <p:spPr>
            <a:xfrm>
              <a:off x="5976937" y="4114800"/>
              <a:ext cx="0" cy="914400"/>
            </a:xfrm>
            <a:prstGeom prst="straightConnector1">
              <a:avLst/>
            </a:prstGeom>
            <a:solidFill>
              <a:srgbClr val="FFFFFF"/>
            </a:solidFill>
            <a:ln cap="flat" cmpd="sng" w="50800">
              <a:solidFill>
                <a:srgbClr val="FAFD00"/>
              </a:solidFill>
              <a:prstDash val="solid"/>
              <a:miter/>
              <a:headEnd len="med" w="med" type="none"/>
              <a:tailEnd len="med" w="med" type="stealth"/>
            </a:ln>
          </p:spPr>
        </p:cxnSp>
      </p:grpSp>
      <p:cxnSp>
        <p:nvCxnSpPr>
          <p:cNvPr id="313" name="Shape 313"/>
          <p:cNvCxnSpPr/>
          <p:nvPr/>
        </p:nvCxnSpPr>
        <p:spPr>
          <a:xfrm>
            <a:off x="6046787" y="5548312"/>
            <a:ext cx="2106599" cy="700200"/>
          </a:xfrm>
          <a:prstGeom prst="curvedConnector2">
            <a:avLst/>
          </a:prstGeom>
          <a:solidFill>
            <a:schemeClr val="accent1"/>
          </a:solidFill>
          <a:ln cap="rnd" cmpd="sng" w="50800">
            <a:solidFill>
              <a:srgbClr val="FAFD00"/>
            </a:solidFill>
            <a:prstDash val="solid"/>
            <a:miter/>
            <a:headEnd len="med" w="med" type="none"/>
            <a:tailEnd len="med" w="med" type="none"/>
          </a:ln>
        </p:spPr>
      </p:cxnSp>
      <p:grpSp>
        <p:nvGrpSpPr>
          <p:cNvPr id="314" name="Shape 314"/>
          <p:cNvGrpSpPr/>
          <p:nvPr/>
        </p:nvGrpSpPr>
        <p:grpSpPr>
          <a:xfrm>
            <a:off x="7200900" y="2970211"/>
            <a:ext cx="1555750" cy="2592388"/>
            <a:chOff x="7200900" y="2970211"/>
            <a:chExt cx="1555750" cy="2592388"/>
          </a:xfrm>
        </p:grpSpPr>
        <p:cxnSp>
          <p:nvCxnSpPr>
            <p:cNvPr id="315" name="Shape 315"/>
            <p:cNvCxnSpPr/>
            <p:nvPr/>
          </p:nvCxnSpPr>
          <p:spPr>
            <a:xfrm>
              <a:off x="8153400" y="3657600"/>
              <a:ext cx="0" cy="1904999"/>
            </a:xfrm>
            <a:prstGeom prst="straightConnector1">
              <a:avLst/>
            </a:prstGeom>
            <a:solidFill>
              <a:srgbClr val="FFFFFF"/>
            </a:solidFill>
            <a:ln cap="flat" cmpd="sng" w="50800">
              <a:solidFill>
                <a:srgbClr val="FAFD00"/>
              </a:solidFill>
              <a:prstDash val="solid"/>
              <a:miter/>
              <a:headEnd len="med" w="med" type="stealth"/>
              <a:tailEnd len="med" w="med" type="none"/>
            </a:ln>
          </p:spPr>
        </p:cxnSp>
        <p:sp>
          <p:nvSpPr>
            <p:cNvPr id="316" name="Shape 316"/>
            <p:cNvSpPr txBox="1"/>
            <p:nvPr/>
          </p:nvSpPr>
          <p:spPr>
            <a:xfrm>
              <a:off x="7200900" y="2970211"/>
              <a:ext cx="1555750" cy="641350"/>
            </a:xfrm>
            <a:prstGeom prst="rect">
              <a:avLst/>
            </a:prstGeom>
            <a:solidFill>
              <a:schemeClr val="accent2"/>
            </a:solidFill>
            <a:ln>
              <a:noFill/>
            </a:ln>
          </p:spPr>
          <p:txBody>
            <a:bodyPr anchorCtr="0" anchor="t" bIns="46025" lIns="92075" rIns="92075" tIns="46025">
              <a:noAutofit/>
            </a:bodyPr>
            <a:lstStyle/>
            <a:p>
              <a:pPr indent="0" lvl="0" marL="0" marR="0" rtl="0" algn="l">
                <a:lnSpc>
                  <a:spcPct val="100000"/>
                </a:lnSpc>
                <a:spcBef>
                  <a:spcPts val="0"/>
                </a:spcBef>
                <a:spcAft>
                  <a:spcPts val="0"/>
                </a:spcAft>
                <a:buClr>
                  <a:srgbClr val="081D58"/>
                </a:buClr>
                <a:buSzPct val="25000"/>
                <a:buFont typeface="Times New Roman"/>
                <a:buNone/>
              </a:pPr>
              <a:r>
                <a:rPr b="0" i="0" lang="en-US" sz="3600" u="none">
                  <a:solidFill>
                    <a:srgbClr val="081D58"/>
                  </a:solidFill>
                  <a:latin typeface="Times New Roman"/>
                  <a:ea typeface="Times New Roman"/>
                  <a:cs typeface="Times New Roman"/>
                  <a:sym typeface="Times New Roman"/>
                </a:rPr>
                <a:t>Modify</a:t>
              </a:r>
            </a:p>
          </p:txBody>
        </p:sp>
      </p:grpSp>
      <p:sp>
        <p:nvSpPr>
          <p:cNvPr id="317" name="Shape 317"/>
          <p:cNvSpPr/>
          <p:nvPr/>
        </p:nvSpPr>
        <p:spPr>
          <a:xfrm>
            <a:off x="838200" y="685800"/>
            <a:ext cx="3187699" cy="3721100"/>
          </a:xfrm>
          <a:prstGeom prst="roundRect">
            <a:avLst>
              <a:gd fmla="val 2699" name="adj"/>
            </a:avLst>
          </a:prstGeom>
          <a:solidFill>
            <a:schemeClr val="dk1"/>
          </a:solidFill>
          <a:ln cap="flat" cmpd="sng" w="12700">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8" name="Shape 318"/>
          <p:cNvSpPr txBox="1"/>
          <p:nvPr/>
        </p:nvSpPr>
        <p:spPr>
          <a:xfrm>
            <a:off x="892175" y="1335087"/>
            <a:ext cx="2341562" cy="592136"/>
          </a:xfrm>
          <a:prstGeom prst="rect">
            <a:avLst/>
          </a:prstGeom>
          <a:solidFill>
            <a:schemeClr val="dk2"/>
          </a:solidFill>
          <a:ln cap="flat" cmpd="sng" w="12700">
            <a:solidFill>
              <a:schemeClr val="lt2"/>
            </a:solidFill>
            <a:prstDash val="solid"/>
            <a:miter/>
            <a:headEnd len="med" w="med" type="none"/>
            <a:tailEnd len="med" w="med" type="none"/>
          </a:ln>
        </p:spPr>
        <p:txBody>
          <a:bodyPr anchorCtr="0" anchor="t" bIns="46025" lIns="92075" rIns="92075" tIns="46025">
            <a:noAutofit/>
          </a:bodyPr>
          <a:lstStyle/>
          <a:p>
            <a:pPr indent="0" lvl="0" marL="0" marR="0" rtl="0" algn="l">
              <a:lnSpc>
                <a:spcPct val="100000"/>
              </a:lnSpc>
              <a:spcBef>
                <a:spcPts val="0"/>
              </a:spcBef>
              <a:spcAft>
                <a:spcPts val="0"/>
              </a:spcAft>
              <a:buClr>
                <a:schemeClr val="lt2"/>
              </a:buClr>
              <a:buSzPct val="25000"/>
              <a:buFont typeface="Times New Roman"/>
              <a:buNone/>
            </a:pPr>
            <a:r>
              <a:rPr b="0" i="0" lang="en-US" sz="3200" u="none">
                <a:solidFill>
                  <a:schemeClr val="lt2"/>
                </a:solidFill>
                <a:latin typeface="Times New Roman"/>
                <a:ea typeface="Times New Roman"/>
                <a:cs typeface="Times New Roman"/>
                <a:sym typeface="Times New Roman"/>
              </a:rPr>
              <a:t>Observations</a:t>
            </a:r>
          </a:p>
        </p:txBody>
      </p:sp>
      <p:sp>
        <p:nvSpPr>
          <p:cNvPr id="319" name="Shape 319"/>
          <p:cNvSpPr txBox="1"/>
          <p:nvPr/>
        </p:nvSpPr>
        <p:spPr>
          <a:xfrm>
            <a:off x="892175" y="2249486"/>
            <a:ext cx="2025650" cy="592136"/>
          </a:xfrm>
          <a:prstGeom prst="rect">
            <a:avLst/>
          </a:prstGeom>
          <a:solidFill>
            <a:schemeClr val="dk2"/>
          </a:solidFill>
          <a:ln cap="flat" cmpd="sng" w="12700">
            <a:solidFill>
              <a:schemeClr val="lt2"/>
            </a:solidFill>
            <a:prstDash val="solid"/>
            <a:miter/>
            <a:headEnd len="med" w="med" type="none"/>
            <a:tailEnd len="med" w="med" type="none"/>
          </a:ln>
        </p:spPr>
        <p:txBody>
          <a:bodyPr anchorCtr="0" anchor="t" bIns="46025" lIns="92075" rIns="92075" tIns="46025">
            <a:noAutofit/>
          </a:bodyPr>
          <a:lstStyle/>
          <a:p>
            <a:pPr indent="0" lvl="0" marL="0" marR="0" rtl="0" algn="l">
              <a:lnSpc>
                <a:spcPct val="100000"/>
              </a:lnSpc>
              <a:spcBef>
                <a:spcPts val="0"/>
              </a:spcBef>
              <a:spcAft>
                <a:spcPts val="0"/>
              </a:spcAft>
              <a:buClr>
                <a:schemeClr val="lt2"/>
              </a:buClr>
              <a:buSzPct val="25000"/>
              <a:buFont typeface="Times New Roman"/>
              <a:buNone/>
            </a:pPr>
            <a:r>
              <a:rPr b="0" i="0" lang="en-US" sz="3200" u="none">
                <a:solidFill>
                  <a:schemeClr val="lt2"/>
                </a:solidFill>
                <a:latin typeface="Times New Roman"/>
                <a:ea typeface="Times New Roman"/>
                <a:cs typeface="Times New Roman"/>
                <a:sym typeface="Times New Roman"/>
              </a:rPr>
              <a:t>Hypothesis</a:t>
            </a:r>
          </a:p>
        </p:txBody>
      </p:sp>
      <p:sp>
        <p:nvSpPr>
          <p:cNvPr id="320" name="Shape 320"/>
          <p:cNvSpPr txBox="1"/>
          <p:nvPr/>
        </p:nvSpPr>
        <p:spPr>
          <a:xfrm>
            <a:off x="914400" y="3200400"/>
            <a:ext cx="2092324" cy="592136"/>
          </a:xfrm>
          <a:prstGeom prst="rect">
            <a:avLst/>
          </a:prstGeom>
          <a:solidFill>
            <a:schemeClr val="dk2"/>
          </a:solidFill>
          <a:ln cap="flat" cmpd="sng" w="12700">
            <a:solidFill>
              <a:schemeClr val="lt2"/>
            </a:solidFill>
            <a:prstDash val="solid"/>
            <a:miter/>
            <a:headEnd len="med" w="med" type="none"/>
            <a:tailEnd len="med" w="med" type="none"/>
          </a:ln>
        </p:spPr>
        <p:txBody>
          <a:bodyPr anchorCtr="0" anchor="t" bIns="46025" lIns="92075" rIns="92075" tIns="46025">
            <a:noAutofit/>
          </a:bodyPr>
          <a:lstStyle/>
          <a:p>
            <a:pPr indent="0" lvl="0" marL="0" marR="0" rtl="0" algn="l">
              <a:lnSpc>
                <a:spcPct val="100000"/>
              </a:lnSpc>
              <a:spcBef>
                <a:spcPts val="0"/>
              </a:spcBef>
              <a:spcAft>
                <a:spcPts val="0"/>
              </a:spcAft>
              <a:buClr>
                <a:schemeClr val="lt2"/>
              </a:buClr>
              <a:buSzPct val="25000"/>
              <a:buFont typeface="Times New Roman"/>
              <a:buNone/>
            </a:pPr>
            <a:r>
              <a:rPr b="0" i="0" lang="en-US" sz="3200" u="none">
                <a:solidFill>
                  <a:schemeClr val="lt2"/>
                </a:solidFill>
                <a:latin typeface="Times New Roman"/>
                <a:ea typeface="Times New Roman"/>
                <a:cs typeface="Times New Roman"/>
                <a:sym typeface="Times New Roman"/>
              </a:rPr>
              <a:t>Experiment</a:t>
            </a:r>
          </a:p>
        </p:txBody>
      </p:sp>
      <p:cxnSp>
        <p:nvCxnSpPr>
          <p:cNvPr id="321" name="Shape 321"/>
          <p:cNvCxnSpPr/>
          <p:nvPr/>
        </p:nvCxnSpPr>
        <p:spPr>
          <a:xfrm>
            <a:off x="1828800" y="1828800"/>
            <a:ext cx="0" cy="457200"/>
          </a:xfrm>
          <a:prstGeom prst="straightConnector1">
            <a:avLst/>
          </a:prstGeom>
          <a:solidFill>
            <a:srgbClr val="FFFFFF"/>
          </a:solidFill>
          <a:ln cap="flat" cmpd="sng" w="50800">
            <a:solidFill>
              <a:schemeClr val="lt2"/>
            </a:solidFill>
            <a:prstDash val="solid"/>
            <a:miter/>
            <a:headEnd len="med" w="med" type="none"/>
            <a:tailEnd len="med" w="med" type="stealth"/>
          </a:ln>
        </p:spPr>
      </p:cxnSp>
      <p:cxnSp>
        <p:nvCxnSpPr>
          <p:cNvPr id="322" name="Shape 322"/>
          <p:cNvCxnSpPr/>
          <p:nvPr/>
        </p:nvCxnSpPr>
        <p:spPr>
          <a:xfrm>
            <a:off x="1828800" y="2743200"/>
            <a:ext cx="0" cy="457200"/>
          </a:xfrm>
          <a:prstGeom prst="straightConnector1">
            <a:avLst/>
          </a:prstGeom>
          <a:solidFill>
            <a:srgbClr val="FFFFFF"/>
          </a:solidFill>
          <a:ln cap="flat" cmpd="sng" w="50800">
            <a:solidFill>
              <a:schemeClr val="lt2"/>
            </a:solidFill>
            <a:prstDash val="solid"/>
            <a:miter/>
            <a:headEnd len="med" w="med" type="none"/>
            <a:tailEnd len="med" w="med" type="stealth"/>
          </a:ln>
        </p:spPr>
      </p:cxnSp>
      <p:cxnSp>
        <p:nvCxnSpPr>
          <p:cNvPr id="323" name="Shape 323"/>
          <p:cNvCxnSpPr/>
          <p:nvPr/>
        </p:nvCxnSpPr>
        <p:spPr>
          <a:xfrm flipH="1" rot="-5400000">
            <a:off x="1136700" y="1758899"/>
            <a:ext cx="3429000" cy="1587600"/>
          </a:xfrm>
          <a:prstGeom prst="curvedConnector2">
            <a:avLst/>
          </a:prstGeom>
          <a:solidFill>
            <a:schemeClr val="accent1"/>
          </a:solidFill>
          <a:ln cap="rnd" cmpd="sng" w="50800">
            <a:solidFill>
              <a:schemeClr val="lt2"/>
            </a:solidFill>
            <a:prstDash val="solid"/>
            <a:miter/>
            <a:headEnd len="med" w="med" type="stealth"/>
            <a:tailEnd len="med" w="med" type="none"/>
          </a:ln>
        </p:spPr>
      </p:cxnSp>
      <p:cxnSp>
        <p:nvCxnSpPr>
          <p:cNvPr id="324" name="Shape 324"/>
          <p:cNvCxnSpPr/>
          <p:nvPr/>
        </p:nvCxnSpPr>
        <p:spPr>
          <a:xfrm>
            <a:off x="8153400" y="1447800"/>
            <a:ext cx="0" cy="1524000"/>
          </a:xfrm>
          <a:prstGeom prst="straightConnector1">
            <a:avLst/>
          </a:prstGeom>
          <a:solidFill>
            <a:srgbClr val="FFFFFF"/>
          </a:solidFill>
          <a:ln cap="flat" cmpd="sng" w="50800">
            <a:solidFill>
              <a:srgbClr val="FAFD00"/>
            </a:solidFill>
            <a:prstDash val="solid"/>
            <a:miter/>
            <a:headEnd len="med" w="med" type="none"/>
            <a:tailEnd len="med" w="med" type="none"/>
          </a:ln>
        </p:spPr>
      </p:cxnSp>
      <p:cxnSp>
        <p:nvCxnSpPr>
          <p:cNvPr id="325" name="Shape 325"/>
          <p:cNvCxnSpPr/>
          <p:nvPr/>
        </p:nvCxnSpPr>
        <p:spPr>
          <a:xfrm>
            <a:off x="6046787" y="685800"/>
            <a:ext cx="2106599" cy="763500"/>
          </a:xfrm>
          <a:prstGeom prst="curvedConnector2">
            <a:avLst/>
          </a:prstGeom>
          <a:solidFill>
            <a:schemeClr val="accent1"/>
          </a:solidFill>
          <a:ln cap="rnd" cmpd="sng" w="50800">
            <a:solidFill>
              <a:srgbClr val="FAFD00"/>
            </a:solidFill>
            <a:prstDash val="solid"/>
            <a:miter/>
            <a:headEnd len="med" w="med" type="stealth"/>
            <a:tailEnd len="med" w="med" type="none"/>
          </a:ln>
        </p:spPr>
      </p:cxn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par>
                                <p:cTn fill="hold" nodeType="with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329" name="Shape 329"/>
        <p:cNvGrpSpPr/>
        <p:nvPr/>
      </p:nvGrpSpPr>
      <p:grpSpPr>
        <a:xfrm>
          <a:off x="0" y="0"/>
          <a:ext cx="0" cy="0"/>
          <a:chOff x="0" y="0"/>
          <a:chExt cx="0" cy="0"/>
        </a:xfrm>
      </p:grpSpPr>
      <p:sp>
        <p:nvSpPr>
          <p:cNvPr id="330" name="Shape 330"/>
          <p:cNvSpPr txBox="1"/>
          <p:nvPr/>
        </p:nvSpPr>
        <p:spPr>
          <a:xfrm>
            <a:off x="2208211" y="0"/>
            <a:ext cx="3301999" cy="457200"/>
          </a:xfrm>
          <a:prstGeom prst="rect">
            <a:avLst/>
          </a:prstGeom>
          <a:noFill/>
          <a:ln>
            <a:noFill/>
          </a:ln>
          <a:effectLst>
            <a:outerShdw blurRad="63500" dir="2700000" dist="53880">
              <a:srgbClr val="000000"/>
            </a:outerShdw>
          </a:effectLst>
        </p:spPr>
        <p:txBody>
          <a:bodyPr anchorCtr="0" anchor="t" bIns="45700" lIns="91425" rIns="91425" tIns="45700">
            <a:noAutofit/>
          </a:bodyPr>
          <a:lstStyle/>
          <a:p>
            <a:pPr indent="0" lvl="0" marL="0" marR="0" rtl="0" algn="l">
              <a:lnSpc>
                <a:spcPct val="100000"/>
              </a:lnSpc>
              <a:spcBef>
                <a:spcPts val="0"/>
              </a:spcBef>
              <a:spcAft>
                <a:spcPts val="0"/>
              </a:spcAft>
              <a:buClr>
                <a:srgbClr val="ECCA22"/>
              </a:buClr>
              <a:buSzPct val="25000"/>
              <a:buFont typeface="Arial"/>
              <a:buNone/>
            </a:pPr>
            <a:r>
              <a:rPr b="0" i="0" lang="en-US" sz="2400" u="none">
                <a:solidFill>
                  <a:srgbClr val="ECCA22"/>
                </a:solidFill>
                <a:latin typeface="Arial"/>
                <a:ea typeface="Arial"/>
                <a:cs typeface="Arial"/>
                <a:sym typeface="Arial"/>
              </a:rPr>
              <a:t>Assessment Questions</a:t>
            </a:r>
          </a:p>
        </p:txBody>
      </p:sp>
      <p:sp>
        <p:nvSpPr>
          <p:cNvPr id="331" name="Shape 331"/>
          <p:cNvSpPr txBox="1"/>
          <p:nvPr/>
        </p:nvSpPr>
        <p:spPr>
          <a:xfrm>
            <a:off x="669925" y="2990850"/>
            <a:ext cx="755967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2" name="Shape 332"/>
          <p:cNvSpPr txBox="1"/>
          <p:nvPr/>
        </p:nvSpPr>
        <p:spPr>
          <a:xfrm>
            <a:off x="685800" y="1570037"/>
            <a:ext cx="7848599" cy="15541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Identify the dependent variable and the independent variable in the following experiments.</a:t>
            </a:r>
            <a:r>
              <a:rPr b="1" i="0" lang="en-US" sz="3200" u="none">
                <a:solidFill>
                  <a:schemeClr val="dk1"/>
                </a:solidFill>
                <a:latin typeface="Arial"/>
                <a:ea typeface="Arial"/>
                <a:cs typeface="Arial"/>
                <a:sym typeface="Arial"/>
              </a:rPr>
              <a:t> </a:t>
            </a:r>
          </a:p>
        </p:txBody>
      </p:sp>
      <p:sp>
        <p:nvSpPr>
          <p:cNvPr id="333" name="Shape 333"/>
          <p:cNvSpPr txBox="1"/>
          <p:nvPr/>
        </p:nvSpPr>
        <p:spPr>
          <a:xfrm>
            <a:off x="1644650" y="752475"/>
            <a:ext cx="2054225"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ECCA22"/>
              </a:buClr>
              <a:buSzPct val="25000"/>
              <a:buFont typeface="Arial"/>
              <a:buNone/>
            </a:pPr>
            <a:r>
              <a:rPr b="1" i="0" lang="en-US" sz="3200" u="none">
                <a:solidFill>
                  <a:srgbClr val="ECCA22"/>
                </a:solidFill>
                <a:latin typeface="Arial"/>
                <a:ea typeface="Arial"/>
                <a:cs typeface="Arial"/>
                <a:sym typeface="Arial"/>
              </a:rPr>
              <a:t>Question </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337" name="Shape 337"/>
        <p:cNvGrpSpPr/>
        <p:nvPr/>
      </p:nvGrpSpPr>
      <p:grpSpPr>
        <a:xfrm>
          <a:off x="0" y="0"/>
          <a:ext cx="0" cy="0"/>
          <a:chOff x="0" y="0"/>
          <a:chExt cx="0" cy="0"/>
        </a:xfrm>
      </p:grpSpPr>
      <p:sp>
        <p:nvSpPr>
          <p:cNvPr id="338" name="Shape 338"/>
          <p:cNvSpPr txBox="1"/>
          <p:nvPr/>
        </p:nvSpPr>
        <p:spPr>
          <a:xfrm>
            <a:off x="669925" y="2990850"/>
            <a:ext cx="755967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9" name="Shape 339"/>
          <p:cNvSpPr txBox="1"/>
          <p:nvPr/>
        </p:nvSpPr>
        <p:spPr>
          <a:xfrm>
            <a:off x="533400" y="1417637"/>
            <a:ext cx="7788275" cy="15541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A student tests the ability of a given chemical to dissolve in water at three different temperatures.</a:t>
            </a:r>
            <a:r>
              <a:rPr b="1" i="0" lang="en-US" sz="3200" u="none">
                <a:solidFill>
                  <a:schemeClr val="dk1"/>
                </a:solidFill>
                <a:latin typeface="Arial"/>
                <a:ea typeface="Arial"/>
                <a:cs typeface="Arial"/>
                <a:sym typeface="Arial"/>
              </a:rPr>
              <a:t> </a:t>
            </a:r>
            <a:r>
              <a:rPr b="0" i="0" lang="en-US" sz="3200" u="none">
                <a:solidFill>
                  <a:schemeClr val="dk1"/>
                </a:solidFill>
                <a:latin typeface="Arial"/>
                <a:ea typeface="Arial"/>
                <a:cs typeface="Arial"/>
                <a:sym typeface="Arial"/>
              </a:rPr>
              <a:t>	</a:t>
            </a:r>
          </a:p>
        </p:txBody>
      </p:sp>
      <p:sp>
        <p:nvSpPr>
          <p:cNvPr id="340" name="Shape 340"/>
          <p:cNvSpPr txBox="1"/>
          <p:nvPr/>
        </p:nvSpPr>
        <p:spPr>
          <a:xfrm>
            <a:off x="533400" y="4114800"/>
            <a:ext cx="8001000" cy="1066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independent variable: </a:t>
            </a:r>
          </a:p>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dependent variable:</a:t>
            </a:r>
          </a:p>
        </p:txBody>
      </p:sp>
      <p:sp>
        <p:nvSpPr>
          <p:cNvPr id="341" name="Shape 341"/>
          <p:cNvSpPr txBox="1"/>
          <p:nvPr/>
        </p:nvSpPr>
        <p:spPr>
          <a:xfrm>
            <a:off x="1631950" y="3419475"/>
            <a:ext cx="1650999"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ECCA22"/>
              </a:buClr>
              <a:buSzPct val="25000"/>
              <a:buFont typeface="Arial"/>
              <a:buNone/>
            </a:pPr>
            <a:r>
              <a:rPr b="1" i="0" lang="en-US" sz="3200" u="none">
                <a:solidFill>
                  <a:srgbClr val="ECCA22"/>
                </a:solidFill>
                <a:latin typeface="Arial"/>
                <a:ea typeface="Arial"/>
                <a:cs typeface="Arial"/>
                <a:sym typeface="Arial"/>
              </a:rPr>
              <a:t>Answer</a:t>
            </a:r>
          </a:p>
        </p:txBody>
      </p:sp>
      <p:sp>
        <p:nvSpPr>
          <p:cNvPr id="342" name="Shape 342"/>
          <p:cNvSpPr txBox="1"/>
          <p:nvPr/>
        </p:nvSpPr>
        <p:spPr>
          <a:xfrm>
            <a:off x="1644650" y="752475"/>
            <a:ext cx="2054225"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ECCA22"/>
              </a:buClr>
              <a:buSzPct val="25000"/>
              <a:buFont typeface="Arial"/>
              <a:buNone/>
            </a:pPr>
            <a:r>
              <a:rPr b="1" i="0" lang="en-US" sz="3200" u="none">
                <a:solidFill>
                  <a:srgbClr val="ECCA22"/>
                </a:solidFill>
                <a:latin typeface="Arial"/>
                <a:ea typeface="Arial"/>
                <a:cs typeface="Arial"/>
                <a:sym typeface="Arial"/>
              </a:rPr>
              <a:t>Question </a:t>
            </a:r>
          </a:p>
        </p:txBody>
      </p:sp>
      <p:sp>
        <p:nvSpPr>
          <p:cNvPr id="343" name="Shape 343"/>
          <p:cNvSpPr txBox="1"/>
          <p:nvPr/>
        </p:nvSpPr>
        <p:spPr>
          <a:xfrm>
            <a:off x="2208211" y="0"/>
            <a:ext cx="3301999" cy="457200"/>
          </a:xfrm>
          <a:prstGeom prst="rect">
            <a:avLst/>
          </a:prstGeom>
          <a:noFill/>
          <a:ln>
            <a:noFill/>
          </a:ln>
          <a:effectLst>
            <a:outerShdw blurRad="63500" dir="2700000" dist="53880">
              <a:srgbClr val="000000"/>
            </a:outerShdw>
          </a:effectLst>
        </p:spPr>
        <p:txBody>
          <a:bodyPr anchorCtr="0" anchor="t" bIns="45700" lIns="91425" rIns="91425" tIns="45700">
            <a:noAutofit/>
          </a:bodyPr>
          <a:lstStyle/>
          <a:p>
            <a:pPr indent="0" lvl="0" marL="0" marR="0" rtl="0" algn="l">
              <a:lnSpc>
                <a:spcPct val="100000"/>
              </a:lnSpc>
              <a:spcBef>
                <a:spcPts val="0"/>
              </a:spcBef>
              <a:spcAft>
                <a:spcPts val="0"/>
              </a:spcAft>
              <a:buClr>
                <a:srgbClr val="ECCA22"/>
              </a:buClr>
              <a:buSzPct val="25000"/>
              <a:buFont typeface="Arial"/>
              <a:buNone/>
            </a:pPr>
            <a:r>
              <a:rPr b="0" i="0" lang="en-US" sz="2400" u="none">
                <a:solidFill>
                  <a:srgbClr val="ECCA22"/>
                </a:solidFill>
                <a:latin typeface="Arial"/>
                <a:ea typeface="Arial"/>
                <a:cs typeface="Arial"/>
                <a:sym typeface="Arial"/>
              </a:rPr>
              <a:t>Assessment Questions</a:t>
            </a:r>
          </a:p>
        </p:txBody>
      </p:sp>
      <p:sp>
        <p:nvSpPr>
          <p:cNvPr id="344" name="Shape 344"/>
          <p:cNvSpPr txBox="1"/>
          <p:nvPr/>
        </p:nvSpPr>
        <p:spPr>
          <a:xfrm>
            <a:off x="4191000" y="4114800"/>
            <a:ext cx="3733800" cy="15541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ECCA22"/>
              </a:buClr>
              <a:buSzPct val="25000"/>
              <a:buFont typeface="Arial"/>
              <a:buNone/>
            </a:pPr>
            <a:r>
              <a:rPr b="0" i="0" lang="en-US" sz="3200" u="none">
                <a:solidFill>
                  <a:srgbClr val="ECCA22"/>
                </a:solidFill>
                <a:latin typeface="Arial"/>
                <a:ea typeface="Arial"/>
                <a:cs typeface="Arial"/>
                <a:sym typeface="Arial"/>
              </a:rPr>
              <a:t>   temperature</a:t>
            </a:r>
            <a:r>
              <a:rPr b="0" i="0" lang="en-US" sz="3200" u="none">
                <a:solidFill>
                  <a:schemeClr val="dk1"/>
                </a:solidFill>
                <a:latin typeface="Arial"/>
                <a:ea typeface="Arial"/>
                <a:cs typeface="Arial"/>
                <a:sym typeface="Arial"/>
              </a:rPr>
              <a:t> </a:t>
            </a:r>
          </a:p>
          <a:p>
            <a:pPr indent="0" lvl="0" marL="0" marR="0" rtl="0" algn="l">
              <a:lnSpc>
                <a:spcPct val="100000"/>
              </a:lnSpc>
              <a:spcBef>
                <a:spcPts val="0"/>
              </a:spcBef>
              <a:spcAft>
                <a:spcPts val="0"/>
              </a:spcAft>
              <a:buClr>
                <a:srgbClr val="ECCA22"/>
              </a:buClr>
              <a:buSzPct val="25000"/>
              <a:buFont typeface="Arial"/>
              <a:buNone/>
            </a:pPr>
            <a:r>
              <a:rPr b="0" i="0" lang="en-US" sz="3200" u="none">
                <a:solidFill>
                  <a:srgbClr val="ECCA22"/>
                </a:solidFill>
                <a:latin typeface="Arial"/>
                <a:ea typeface="Arial"/>
                <a:cs typeface="Arial"/>
                <a:sym typeface="Arial"/>
              </a:rPr>
              <a:t>ability to dissolve in   	water</a:t>
            </a:r>
            <a:r>
              <a:rPr b="1" i="0" lang="en-US" sz="3200" u="none">
                <a:solidFill>
                  <a:schemeClr val="dk1"/>
                </a:solidFill>
                <a:latin typeface="Arial"/>
                <a:ea typeface="Arial"/>
                <a:cs typeface="Arial"/>
                <a:sym typeface="Arial"/>
              </a:rPr>
              <a:t> </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par>
                                <p:cTn fill="hold" nodeType="with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xEl>
                                              <p:pRg end="0" st="0"/>
                                            </p:txEl>
                                          </p:spTgt>
                                        </p:tgtEl>
                                        <p:attrNameLst>
                                          <p:attrName>style.visibility</p:attrName>
                                        </p:attrNameLst>
                                      </p:cBhvr>
                                      <p:to>
                                        <p:strVal val="visible"/>
                                      </p:to>
                                    </p:set>
                                    <p:animEffect filter="fade" transition="in">
                                      <p:cBhvr>
                                        <p:cTn dur="500"/>
                                        <p:tgtEl>
                                          <p:spTgt spid="3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xEl>
                                              <p:pRg end="1" st="1"/>
                                            </p:txEl>
                                          </p:spTgt>
                                        </p:tgtEl>
                                        <p:attrNameLst>
                                          <p:attrName>style.visibility</p:attrName>
                                        </p:attrNameLst>
                                      </p:cBhvr>
                                      <p:to>
                                        <p:strVal val="visible"/>
                                      </p:to>
                                    </p:set>
                                    <p:animEffect filter="fade" transition="in">
                                      <p:cBhvr>
                                        <p:cTn dur="500"/>
                                        <p:tgtEl>
                                          <p:spTgt spid="344">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348" name="Shape 348"/>
        <p:cNvGrpSpPr/>
        <p:nvPr/>
      </p:nvGrpSpPr>
      <p:grpSpPr>
        <a:xfrm>
          <a:off x="0" y="0"/>
          <a:ext cx="0" cy="0"/>
          <a:chOff x="0" y="0"/>
          <a:chExt cx="0" cy="0"/>
        </a:xfrm>
      </p:grpSpPr>
      <p:sp>
        <p:nvSpPr>
          <p:cNvPr id="349" name="Shape 349"/>
          <p:cNvSpPr txBox="1"/>
          <p:nvPr/>
        </p:nvSpPr>
        <p:spPr>
          <a:xfrm>
            <a:off x="669925" y="2990850"/>
            <a:ext cx="755967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0" name="Shape 350"/>
          <p:cNvSpPr txBox="1"/>
          <p:nvPr/>
        </p:nvSpPr>
        <p:spPr>
          <a:xfrm>
            <a:off x="533400" y="1417637"/>
            <a:ext cx="7788275" cy="1066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A farmer compares how his crops grow with and without phosphorous fertilizers.	</a:t>
            </a:r>
          </a:p>
        </p:txBody>
      </p:sp>
      <p:sp>
        <p:nvSpPr>
          <p:cNvPr id="351" name="Shape 351"/>
          <p:cNvSpPr txBox="1"/>
          <p:nvPr/>
        </p:nvSpPr>
        <p:spPr>
          <a:xfrm>
            <a:off x="533400" y="4114800"/>
            <a:ext cx="8001000" cy="15541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independent variable: </a:t>
            </a:r>
          </a:p>
          <a:p>
            <a:pPr indent="0" lvl="0" marL="0" marR="0" rtl="0" algn="l">
              <a:lnSpc>
                <a:spcPct val="100000"/>
              </a:lnSpc>
              <a:spcBef>
                <a:spcPts val="0"/>
              </a:spcBef>
              <a:spcAft>
                <a:spcPts val="0"/>
              </a:spcAft>
              <a:buClr>
                <a:schemeClr val="dk1"/>
              </a:buClr>
              <a:buFont typeface="Arial"/>
              <a:buNone/>
            </a:pPr>
            <a:r>
              <a:t/>
            </a:r>
            <a:endParaRPr b="0" i="0" sz="32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dependent variable:</a:t>
            </a:r>
          </a:p>
        </p:txBody>
      </p:sp>
      <p:sp>
        <p:nvSpPr>
          <p:cNvPr id="352" name="Shape 352"/>
          <p:cNvSpPr txBox="1"/>
          <p:nvPr/>
        </p:nvSpPr>
        <p:spPr>
          <a:xfrm>
            <a:off x="1631950" y="3419475"/>
            <a:ext cx="1650999"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ECCA22"/>
              </a:buClr>
              <a:buSzPct val="25000"/>
              <a:buFont typeface="Arial"/>
              <a:buNone/>
            </a:pPr>
            <a:r>
              <a:rPr b="1" i="0" lang="en-US" sz="3200" u="none">
                <a:solidFill>
                  <a:srgbClr val="ECCA22"/>
                </a:solidFill>
                <a:latin typeface="Arial"/>
                <a:ea typeface="Arial"/>
                <a:cs typeface="Arial"/>
                <a:sym typeface="Arial"/>
              </a:rPr>
              <a:t>Answer</a:t>
            </a:r>
          </a:p>
        </p:txBody>
      </p:sp>
      <p:sp>
        <p:nvSpPr>
          <p:cNvPr id="353" name="Shape 353"/>
          <p:cNvSpPr txBox="1"/>
          <p:nvPr/>
        </p:nvSpPr>
        <p:spPr>
          <a:xfrm>
            <a:off x="1644650" y="752475"/>
            <a:ext cx="2054225"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ECCA22"/>
              </a:buClr>
              <a:buSzPct val="25000"/>
              <a:buFont typeface="Arial"/>
              <a:buNone/>
            </a:pPr>
            <a:r>
              <a:rPr b="1" i="0" lang="en-US" sz="3200" u="none">
                <a:solidFill>
                  <a:srgbClr val="ECCA22"/>
                </a:solidFill>
                <a:latin typeface="Arial"/>
                <a:ea typeface="Arial"/>
                <a:cs typeface="Arial"/>
                <a:sym typeface="Arial"/>
              </a:rPr>
              <a:t>Question </a:t>
            </a:r>
          </a:p>
        </p:txBody>
      </p:sp>
      <p:sp>
        <p:nvSpPr>
          <p:cNvPr id="354" name="Shape 354"/>
          <p:cNvSpPr txBox="1"/>
          <p:nvPr/>
        </p:nvSpPr>
        <p:spPr>
          <a:xfrm>
            <a:off x="2208211" y="0"/>
            <a:ext cx="3301999" cy="457200"/>
          </a:xfrm>
          <a:prstGeom prst="rect">
            <a:avLst/>
          </a:prstGeom>
          <a:noFill/>
          <a:ln>
            <a:noFill/>
          </a:ln>
          <a:effectLst>
            <a:outerShdw blurRad="63500" dir="2700000" dist="53880">
              <a:srgbClr val="000000"/>
            </a:outerShdw>
          </a:effectLst>
        </p:spPr>
        <p:txBody>
          <a:bodyPr anchorCtr="0" anchor="t" bIns="45700" lIns="91425" rIns="91425" tIns="45700">
            <a:noAutofit/>
          </a:bodyPr>
          <a:lstStyle/>
          <a:p>
            <a:pPr indent="0" lvl="0" marL="0" marR="0" rtl="0" algn="l">
              <a:lnSpc>
                <a:spcPct val="100000"/>
              </a:lnSpc>
              <a:spcBef>
                <a:spcPts val="0"/>
              </a:spcBef>
              <a:spcAft>
                <a:spcPts val="0"/>
              </a:spcAft>
              <a:buClr>
                <a:srgbClr val="ECCA22"/>
              </a:buClr>
              <a:buSzPct val="25000"/>
              <a:buFont typeface="Arial"/>
              <a:buNone/>
            </a:pPr>
            <a:r>
              <a:rPr b="0" i="0" lang="en-US" sz="2400" u="none">
                <a:solidFill>
                  <a:srgbClr val="ECCA22"/>
                </a:solidFill>
                <a:latin typeface="Arial"/>
                <a:ea typeface="Arial"/>
                <a:cs typeface="Arial"/>
                <a:sym typeface="Arial"/>
              </a:rPr>
              <a:t>Assessment Questions</a:t>
            </a:r>
          </a:p>
        </p:txBody>
      </p:sp>
      <p:sp>
        <p:nvSpPr>
          <p:cNvPr id="355" name="Shape 355"/>
          <p:cNvSpPr txBox="1"/>
          <p:nvPr/>
        </p:nvSpPr>
        <p:spPr>
          <a:xfrm>
            <a:off x="4267200" y="4114800"/>
            <a:ext cx="4572000" cy="1554162"/>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ECCA22"/>
              </a:buClr>
              <a:buSzPct val="25000"/>
              <a:buFont typeface="Arial"/>
              <a:buNone/>
            </a:pPr>
            <a:r>
              <a:rPr b="0" i="0" lang="en-US" sz="3200" u="none">
                <a:solidFill>
                  <a:srgbClr val="ECCA22"/>
                </a:solidFill>
                <a:latin typeface="Arial"/>
                <a:ea typeface="Arial"/>
                <a:cs typeface="Arial"/>
                <a:sym typeface="Arial"/>
              </a:rPr>
              <a:t>  presence of    	phosphorous fertilizer</a:t>
            </a:r>
          </a:p>
          <a:p>
            <a:pPr indent="-231775" lvl="0" marL="231775" marR="0" rtl="0" algn="l">
              <a:lnSpc>
                <a:spcPct val="100000"/>
              </a:lnSpc>
              <a:spcBef>
                <a:spcPts val="0"/>
              </a:spcBef>
              <a:spcAft>
                <a:spcPts val="0"/>
              </a:spcAft>
              <a:buClr>
                <a:srgbClr val="ECCA22"/>
              </a:buClr>
              <a:buSzPct val="25000"/>
              <a:buFont typeface="Arial"/>
              <a:buNone/>
            </a:pPr>
            <a:r>
              <a:rPr b="0" i="0" lang="en-US" sz="3200" u="none">
                <a:solidFill>
                  <a:srgbClr val="ECCA22"/>
                </a:solidFill>
                <a:latin typeface="Arial"/>
                <a:ea typeface="Arial"/>
                <a:cs typeface="Arial"/>
                <a:sym typeface="Arial"/>
              </a:rPr>
              <a:t>crop growth</a:t>
            </a:r>
            <a:r>
              <a:rPr b="1" i="0" lang="en-US" sz="3200" u="none">
                <a:solidFill>
                  <a:schemeClr val="dk1"/>
                </a:solidFill>
                <a:latin typeface="Arial"/>
                <a:ea typeface="Arial"/>
                <a:cs typeface="Arial"/>
                <a:sym typeface="Arial"/>
              </a:rPr>
              <a:t> </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par>
                                <p:cTn fill="hold" nodeType="with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0" st="0"/>
                                            </p:txEl>
                                          </p:spTgt>
                                        </p:tgtEl>
                                        <p:attrNameLst>
                                          <p:attrName>style.visibility</p:attrName>
                                        </p:attrNameLst>
                                      </p:cBhvr>
                                      <p:to>
                                        <p:strVal val="visible"/>
                                      </p:to>
                                    </p:set>
                                    <p:animEffect filter="fade" transition="in">
                                      <p:cBhvr>
                                        <p:cTn dur="500"/>
                                        <p:tgtEl>
                                          <p:spTgt spid="3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1" st="1"/>
                                            </p:txEl>
                                          </p:spTgt>
                                        </p:tgtEl>
                                        <p:attrNameLst>
                                          <p:attrName>style.visibility</p:attrName>
                                        </p:attrNameLst>
                                      </p:cBhvr>
                                      <p:to>
                                        <p:strVal val="visible"/>
                                      </p:to>
                                    </p:set>
                                    <p:animEffect filter="fade" transition="in">
                                      <p:cBhvr>
                                        <p:cTn dur="500"/>
                                        <p:tgtEl>
                                          <p:spTgt spid="35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359" name="Shape 359"/>
        <p:cNvGrpSpPr/>
        <p:nvPr/>
      </p:nvGrpSpPr>
      <p:grpSpPr>
        <a:xfrm>
          <a:off x="0" y="0"/>
          <a:ext cx="0" cy="0"/>
          <a:chOff x="0" y="0"/>
          <a:chExt cx="0" cy="0"/>
        </a:xfrm>
      </p:grpSpPr>
      <p:sp>
        <p:nvSpPr>
          <p:cNvPr id="360" name="Shape 360"/>
          <p:cNvSpPr txBox="1"/>
          <p:nvPr>
            <p:ph type="title"/>
          </p:nvPr>
        </p:nvSpPr>
        <p:spPr>
          <a:xfrm>
            <a:off x="457200" y="609600"/>
            <a:ext cx="8229600" cy="763586"/>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What is Matter?</a:t>
            </a:r>
          </a:p>
        </p:txBody>
      </p:sp>
      <p:sp>
        <p:nvSpPr>
          <p:cNvPr id="361" name="Shape 361"/>
          <p:cNvSpPr txBox="1"/>
          <p:nvPr>
            <p:ph idx="1" type="body"/>
          </p:nvPr>
        </p:nvSpPr>
        <p:spPr>
          <a:xfrm>
            <a:off x="457200" y="1905000"/>
            <a:ext cx="8077199" cy="44958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rgbClr val="FF3399"/>
              </a:buClr>
              <a:buSzPct val="100000"/>
              <a:buFont typeface="Arial"/>
              <a:buChar char="•"/>
            </a:pPr>
            <a:r>
              <a:rPr b="1" i="0" lang="en-US" sz="3200" u="none">
                <a:solidFill>
                  <a:srgbClr val="FF3399"/>
                </a:solidFill>
                <a:latin typeface="Arial"/>
                <a:ea typeface="Arial"/>
                <a:cs typeface="Arial"/>
                <a:sym typeface="Arial"/>
              </a:rPr>
              <a:t>Matter</a:t>
            </a:r>
            <a:r>
              <a:rPr b="0" i="0" lang="en-US" sz="3200" u="none">
                <a:solidFill>
                  <a:schemeClr val="dk1"/>
                </a:solidFill>
                <a:latin typeface="Arial"/>
                <a:ea typeface="Arial"/>
                <a:cs typeface="Arial"/>
                <a:sym typeface="Arial"/>
              </a:rPr>
              <a:t> is anything that takes up space and has mass. </a:t>
            </a:r>
          </a:p>
          <a:p>
            <a:pPr indent="-342900" lvl="0" marL="342900" marR="0" rtl="0" algn="l">
              <a:lnSpc>
                <a:spcPct val="100000"/>
              </a:lnSpc>
              <a:spcBef>
                <a:spcPts val="640"/>
              </a:spcBef>
              <a:spcAft>
                <a:spcPts val="0"/>
              </a:spcAft>
              <a:buClr>
                <a:srgbClr val="FF3399"/>
              </a:buClr>
              <a:buSzPct val="100000"/>
              <a:buFont typeface="Arial"/>
              <a:buChar char="•"/>
            </a:pPr>
            <a:r>
              <a:rPr b="1" i="0" lang="en-US" sz="3200" u="none">
                <a:solidFill>
                  <a:srgbClr val="FF3399"/>
                </a:solidFill>
                <a:latin typeface="Arial"/>
                <a:ea typeface="Arial"/>
                <a:cs typeface="Arial"/>
                <a:sym typeface="Arial"/>
              </a:rPr>
              <a:t>Mass</a:t>
            </a:r>
            <a:r>
              <a:rPr b="0" i="0" lang="en-US" sz="3200" u="none">
                <a:solidFill>
                  <a:schemeClr val="dk1"/>
                </a:solidFill>
                <a:latin typeface="Arial"/>
                <a:ea typeface="Arial"/>
                <a:cs typeface="Arial"/>
                <a:sym typeface="Arial"/>
              </a:rPr>
              <a:t> is the measure of the amount of matter that an object contains.</a:t>
            </a:r>
          </a:p>
        </p:txBody>
      </p:sp>
      <p:pic>
        <p:nvPicPr>
          <p:cNvPr id="362" name="Shape 362"/>
          <p:cNvPicPr preferRelativeResize="0"/>
          <p:nvPr/>
        </p:nvPicPr>
        <p:blipFill rotWithShape="1">
          <a:blip r:embed="rId3">
            <a:alphaModFix/>
          </a:blip>
          <a:srcRect b="0" l="0" r="0" t="0"/>
          <a:stretch/>
        </p:blipFill>
        <p:spPr>
          <a:xfrm>
            <a:off x="3733800" y="2514600"/>
            <a:ext cx="393700" cy="368299"/>
          </a:xfrm>
          <a:prstGeom prst="rect">
            <a:avLst/>
          </a:prstGeom>
          <a:noFill/>
          <a:ln>
            <a:noFill/>
          </a:ln>
        </p:spPr>
      </p:pic>
      <p:pic>
        <p:nvPicPr>
          <p:cNvPr id="363" name="Shape 363"/>
          <p:cNvPicPr preferRelativeResize="0"/>
          <p:nvPr/>
        </p:nvPicPr>
        <p:blipFill rotWithShape="1">
          <a:blip r:embed="rId3">
            <a:alphaModFix/>
          </a:blip>
          <a:srcRect b="0" l="0" r="0" t="0"/>
          <a:stretch/>
        </p:blipFill>
        <p:spPr>
          <a:xfrm>
            <a:off x="6477000" y="3581400"/>
            <a:ext cx="393700" cy="368299"/>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367" name="Shape 367"/>
        <p:cNvGrpSpPr/>
        <p:nvPr/>
      </p:nvGrpSpPr>
      <p:grpSpPr>
        <a:xfrm>
          <a:off x="0" y="0"/>
          <a:ext cx="0" cy="0"/>
          <a:chOff x="0" y="0"/>
          <a:chExt cx="0" cy="0"/>
        </a:xfrm>
      </p:grpSpPr>
      <p:sp>
        <p:nvSpPr>
          <p:cNvPr id="368" name="Shape 368"/>
          <p:cNvSpPr txBox="1"/>
          <p:nvPr>
            <p:ph type="title"/>
          </p:nvPr>
        </p:nvSpPr>
        <p:spPr>
          <a:xfrm>
            <a:off x="304800" y="685800"/>
            <a:ext cx="8229600" cy="763586"/>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Types of Matter</a:t>
            </a:r>
          </a:p>
        </p:txBody>
      </p:sp>
      <p:sp>
        <p:nvSpPr>
          <p:cNvPr id="369" name="Shape 369"/>
          <p:cNvSpPr txBox="1"/>
          <p:nvPr>
            <p:ph idx="1" type="body"/>
          </p:nvPr>
        </p:nvSpPr>
        <p:spPr>
          <a:xfrm>
            <a:off x="457200" y="1905000"/>
            <a:ext cx="8229600" cy="4530724"/>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A sample of matter is either pure - made up of only one kind of matter - or it is a mixture of different kinds of matter.</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A </a:t>
            </a:r>
            <a:r>
              <a:rPr b="1" i="0" lang="en-US" sz="3200" u="none">
                <a:solidFill>
                  <a:srgbClr val="FF3399"/>
                </a:solidFill>
                <a:latin typeface="Arial"/>
                <a:ea typeface="Arial"/>
                <a:cs typeface="Arial"/>
                <a:sym typeface="Arial"/>
              </a:rPr>
              <a:t>pure</a:t>
            </a:r>
            <a:r>
              <a:rPr b="0" i="0" lang="en-US" sz="3200" u="none">
                <a:solidFill>
                  <a:schemeClr val="dk1"/>
                </a:solidFill>
                <a:latin typeface="Arial"/>
                <a:ea typeface="Arial"/>
                <a:cs typeface="Arial"/>
                <a:sym typeface="Arial"/>
              </a:rPr>
              <a:t> </a:t>
            </a:r>
            <a:r>
              <a:rPr b="1" i="0" lang="en-US" sz="3200" u="none">
                <a:solidFill>
                  <a:srgbClr val="FF3399"/>
                </a:solidFill>
                <a:latin typeface="Arial"/>
                <a:ea typeface="Arial"/>
                <a:cs typeface="Arial"/>
                <a:sym typeface="Arial"/>
              </a:rPr>
              <a:t>substance</a:t>
            </a:r>
            <a:r>
              <a:rPr b="0" i="0" lang="en-US" sz="3200" u="none">
                <a:solidFill>
                  <a:schemeClr val="dk1"/>
                </a:solidFill>
                <a:latin typeface="Arial"/>
                <a:ea typeface="Arial"/>
                <a:cs typeface="Arial"/>
                <a:sym typeface="Arial"/>
              </a:rPr>
              <a:t> is matter, either an element or compound, with the same fixed composition and properties.</a:t>
            </a:r>
          </a:p>
        </p:txBody>
      </p:sp>
      <p:pic>
        <p:nvPicPr>
          <p:cNvPr id="370" name="Shape 370"/>
          <p:cNvPicPr preferRelativeResize="0"/>
          <p:nvPr/>
        </p:nvPicPr>
        <p:blipFill rotWithShape="1">
          <a:blip r:embed="rId3">
            <a:alphaModFix/>
          </a:blip>
          <a:srcRect b="0" l="0" r="0" t="0"/>
          <a:stretch/>
        </p:blipFill>
        <p:spPr>
          <a:xfrm>
            <a:off x="6019800" y="4572000"/>
            <a:ext cx="393700" cy="368299"/>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199" name="Shape 199"/>
        <p:cNvGrpSpPr/>
        <p:nvPr/>
      </p:nvGrpSpPr>
      <p:grpSpPr>
        <a:xfrm>
          <a:off x="0" y="0"/>
          <a:ext cx="0" cy="0"/>
          <a:chOff x="0" y="0"/>
          <a:chExt cx="0" cy="0"/>
        </a:xfrm>
      </p:grpSpPr>
      <p:sp>
        <p:nvSpPr>
          <p:cNvPr id="200" name="Shape 200"/>
          <p:cNvSpPr txBox="1"/>
          <p:nvPr>
            <p:ph type="title"/>
          </p:nvPr>
        </p:nvSpPr>
        <p:spPr>
          <a:xfrm>
            <a:off x="457200" y="685800"/>
            <a:ext cx="8229600" cy="763586"/>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What is Chemistry?</a:t>
            </a:r>
          </a:p>
        </p:txBody>
      </p:sp>
      <p:sp>
        <p:nvSpPr>
          <p:cNvPr id="201" name="Shape 201"/>
          <p:cNvSpPr txBox="1"/>
          <p:nvPr>
            <p:ph idx="1" type="body"/>
          </p:nvPr>
        </p:nvSpPr>
        <p:spPr>
          <a:xfrm>
            <a:off x="457200" y="1981200"/>
            <a:ext cx="8229600" cy="4530724"/>
          </a:xfrm>
          <a:prstGeom prst="rect">
            <a:avLst/>
          </a:prstGeom>
          <a:noFill/>
          <a:ln>
            <a:noFill/>
          </a:ln>
        </p:spPr>
        <p:txBody>
          <a:bodyPr anchorCtr="0" anchor="t" bIns="46025" lIns="92075" rIns="92075" tIns="46025">
            <a:noAutofit/>
          </a:bodyPr>
          <a:lstStyle/>
          <a:p>
            <a:pPr indent="-342900" lvl="0" marL="342900" marR="0" rtl="0" algn="l">
              <a:lnSpc>
                <a:spcPct val="90000"/>
              </a:lnSpc>
              <a:spcBef>
                <a:spcPts val="0"/>
              </a:spcBef>
              <a:spcAft>
                <a:spcPts val="0"/>
              </a:spcAft>
              <a:buClr>
                <a:srgbClr val="FF3399"/>
              </a:buClr>
              <a:buSzPct val="100000"/>
              <a:buFont typeface="Arial"/>
              <a:buChar char="•"/>
            </a:pPr>
            <a:r>
              <a:rPr b="1" i="0" lang="en-US" sz="3200" u="none" cap="none" strike="noStrike">
                <a:solidFill>
                  <a:srgbClr val="FF3399"/>
                </a:solidFill>
                <a:latin typeface="Arial"/>
                <a:ea typeface="Arial"/>
                <a:cs typeface="Arial"/>
                <a:sym typeface="Arial"/>
              </a:rPr>
              <a:t>Chemistry</a:t>
            </a:r>
            <a:r>
              <a:rPr b="0" i="0" lang="en-US" sz="3200" u="none" cap="none" strike="noStrike">
                <a:solidFill>
                  <a:schemeClr val="dk1"/>
                </a:solidFill>
                <a:latin typeface="Arial"/>
                <a:ea typeface="Arial"/>
                <a:cs typeface="Arial"/>
                <a:sym typeface="Arial"/>
              </a:rPr>
              <a:t> is the science that investigates and explains the structure and properties of matter.  </a:t>
            </a:r>
          </a:p>
          <a:p>
            <a:pPr indent="-342900" lvl="0" marL="342900" marR="0" rtl="0" algn="l">
              <a:lnSpc>
                <a:spcPct val="90000"/>
              </a:lnSpc>
              <a:spcBef>
                <a:spcPts val="64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This includes its composition, properties, and the changes it undergoes.</a:t>
            </a:r>
          </a:p>
        </p:txBody>
      </p:sp>
      <p:pic>
        <p:nvPicPr>
          <p:cNvPr id="202" name="Shape 202"/>
          <p:cNvPicPr preferRelativeResize="0"/>
          <p:nvPr/>
        </p:nvPicPr>
        <p:blipFill rotWithShape="1">
          <a:blip r:embed="rId3">
            <a:alphaModFix/>
          </a:blip>
          <a:srcRect b="0" l="0" r="0" t="0"/>
          <a:stretch/>
        </p:blipFill>
        <p:spPr>
          <a:xfrm>
            <a:off x="2667000" y="2971800"/>
            <a:ext cx="393700" cy="368299"/>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374" name="Shape 374"/>
        <p:cNvGrpSpPr/>
        <p:nvPr/>
      </p:nvGrpSpPr>
      <p:grpSpPr>
        <a:xfrm>
          <a:off x="0" y="0"/>
          <a:ext cx="0" cy="0"/>
          <a:chOff x="0" y="0"/>
          <a:chExt cx="0" cy="0"/>
        </a:xfrm>
      </p:grpSpPr>
      <p:sp>
        <p:nvSpPr>
          <p:cNvPr id="375" name="Shape 375"/>
          <p:cNvSpPr txBox="1"/>
          <p:nvPr>
            <p:ph type="title"/>
          </p:nvPr>
        </p:nvSpPr>
        <p:spPr>
          <a:xfrm>
            <a:off x="304800" y="685800"/>
            <a:ext cx="8229600" cy="763586"/>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Types of Matter</a:t>
            </a:r>
          </a:p>
        </p:txBody>
      </p:sp>
      <p:sp>
        <p:nvSpPr>
          <p:cNvPr id="376" name="Shape 376"/>
          <p:cNvSpPr txBox="1"/>
          <p:nvPr>
            <p:ph idx="1" type="body"/>
          </p:nvPr>
        </p:nvSpPr>
        <p:spPr>
          <a:xfrm>
            <a:off x="457200" y="1905000"/>
            <a:ext cx="8229600" cy="4530724"/>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A </a:t>
            </a:r>
            <a:r>
              <a:rPr b="1" i="0" lang="en-US" sz="3200" u="none">
                <a:solidFill>
                  <a:srgbClr val="FF3399"/>
                </a:solidFill>
                <a:latin typeface="Arial"/>
                <a:ea typeface="Arial"/>
                <a:cs typeface="Arial"/>
                <a:sym typeface="Arial"/>
              </a:rPr>
              <a:t>mixture</a:t>
            </a:r>
            <a:r>
              <a:rPr b="0" i="0" lang="en-US" sz="3200" u="none">
                <a:solidFill>
                  <a:schemeClr val="dk1"/>
                </a:solidFill>
                <a:latin typeface="Arial"/>
                <a:ea typeface="Arial"/>
                <a:cs typeface="Arial"/>
                <a:sym typeface="Arial"/>
              </a:rPr>
              <a:t> is a combination of two or more substances in which the basic identity of each substance is not changed.</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Unlike pure substances, mixtures do not have specific compositions.</a:t>
            </a:r>
          </a:p>
        </p:txBody>
      </p:sp>
      <p:pic>
        <p:nvPicPr>
          <p:cNvPr id="377" name="Shape 377"/>
          <p:cNvPicPr preferRelativeResize="0"/>
          <p:nvPr/>
        </p:nvPicPr>
        <p:blipFill rotWithShape="1">
          <a:blip r:embed="rId3">
            <a:alphaModFix/>
          </a:blip>
          <a:srcRect b="0" l="0" r="0" t="0"/>
          <a:stretch/>
        </p:blipFill>
        <p:spPr>
          <a:xfrm>
            <a:off x="6781800" y="2971800"/>
            <a:ext cx="393700" cy="368299"/>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381" name="Shape 381"/>
        <p:cNvGrpSpPr/>
        <p:nvPr/>
      </p:nvGrpSpPr>
      <p:grpSpPr>
        <a:xfrm>
          <a:off x="0" y="0"/>
          <a:ext cx="0" cy="0"/>
          <a:chOff x="0" y="0"/>
          <a:chExt cx="0" cy="0"/>
        </a:xfrm>
      </p:grpSpPr>
      <p:sp>
        <p:nvSpPr>
          <p:cNvPr id="382" name="Shape 382"/>
          <p:cNvSpPr txBox="1"/>
          <p:nvPr>
            <p:ph type="title"/>
          </p:nvPr>
        </p:nvSpPr>
        <p:spPr>
          <a:xfrm>
            <a:off x="457200" y="685800"/>
            <a:ext cx="8229600" cy="763586"/>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Properties</a:t>
            </a:r>
          </a:p>
        </p:txBody>
      </p:sp>
      <p:sp>
        <p:nvSpPr>
          <p:cNvPr id="383" name="Shape 383"/>
          <p:cNvSpPr txBox="1"/>
          <p:nvPr>
            <p:ph idx="1" type="body"/>
          </p:nvPr>
        </p:nvSpPr>
        <p:spPr>
          <a:xfrm>
            <a:off x="457200" y="1828800"/>
            <a:ext cx="8229600" cy="4530724"/>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The </a:t>
            </a:r>
            <a:r>
              <a:rPr b="1" i="0" lang="en-US" sz="3200" u="none">
                <a:solidFill>
                  <a:srgbClr val="FF3399"/>
                </a:solidFill>
                <a:latin typeface="Arial"/>
                <a:ea typeface="Arial"/>
                <a:cs typeface="Arial"/>
                <a:sym typeface="Arial"/>
              </a:rPr>
              <a:t>properties</a:t>
            </a:r>
            <a:r>
              <a:rPr b="0" i="0" lang="en-US" sz="3200" u="none">
                <a:solidFill>
                  <a:schemeClr val="dk1"/>
                </a:solidFill>
                <a:latin typeface="Arial"/>
                <a:ea typeface="Arial"/>
                <a:cs typeface="Arial"/>
                <a:sym typeface="Arial"/>
              </a:rPr>
              <a:t> of matter describe the characteristics and behavior of matter, including the changes that matter undergoes.</a:t>
            </a:r>
          </a:p>
        </p:txBody>
      </p:sp>
      <p:pic>
        <p:nvPicPr>
          <p:cNvPr id="384" name="Shape 384"/>
          <p:cNvPicPr preferRelativeResize="0"/>
          <p:nvPr/>
        </p:nvPicPr>
        <p:blipFill rotWithShape="1">
          <a:blip r:embed="rId3">
            <a:alphaModFix/>
          </a:blip>
          <a:srcRect b="0" l="0" r="0" t="0"/>
          <a:stretch/>
        </p:blipFill>
        <p:spPr>
          <a:xfrm>
            <a:off x="3124200" y="3429000"/>
            <a:ext cx="393700" cy="368299"/>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500"/>
                                        <p:tgtEl>
                                          <p:spTgt spid="3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388" name="Shape 388"/>
        <p:cNvGrpSpPr/>
        <p:nvPr/>
      </p:nvGrpSpPr>
      <p:grpSpPr>
        <a:xfrm>
          <a:off x="0" y="0"/>
          <a:ext cx="0" cy="0"/>
          <a:chOff x="0" y="0"/>
          <a:chExt cx="0" cy="0"/>
        </a:xfrm>
      </p:grpSpPr>
      <p:pic>
        <p:nvPicPr>
          <p:cNvPr id="389" name="Shape 389"/>
          <p:cNvPicPr preferRelativeResize="0"/>
          <p:nvPr>
            <p:ph idx="1" type="body"/>
          </p:nvPr>
        </p:nvPicPr>
        <p:blipFill rotWithShape="1">
          <a:blip r:embed="rId3">
            <a:alphaModFix/>
          </a:blip>
          <a:srcRect b="0" l="0" r="0" t="0"/>
          <a:stretch/>
        </p:blipFill>
        <p:spPr>
          <a:xfrm>
            <a:off x="3048000" y="2362200"/>
            <a:ext cx="3048000" cy="2286000"/>
          </a:xfrm>
          <a:prstGeom prst="rect">
            <a:avLst/>
          </a:prstGeom>
          <a:noFill/>
          <a:ln>
            <a:noFill/>
          </a:ln>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393" name="Shape 393"/>
        <p:cNvGrpSpPr/>
        <p:nvPr/>
      </p:nvGrpSpPr>
      <p:grpSpPr>
        <a:xfrm>
          <a:off x="0" y="0"/>
          <a:ext cx="0" cy="0"/>
          <a:chOff x="0" y="0"/>
          <a:chExt cx="0" cy="0"/>
        </a:xfrm>
      </p:grpSpPr>
      <p:sp>
        <p:nvSpPr>
          <p:cNvPr id="394" name="Shape 394"/>
          <p:cNvSpPr txBox="1"/>
          <p:nvPr>
            <p:ph type="title"/>
          </p:nvPr>
        </p:nvSpPr>
        <p:spPr>
          <a:xfrm>
            <a:off x="457200" y="685800"/>
            <a:ext cx="8229600" cy="763586"/>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Physical Properties</a:t>
            </a:r>
          </a:p>
        </p:txBody>
      </p:sp>
      <p:sp>
        <p:nvSpPr>
          <p:cNvPr id="395" name="Shape 395"/>
          <p:cNvSpPr txBox="1"/>
          <p:nvPr>
            <p:ph idx="1" type="body"/>
          </p:nvPr>
        </p:nvSpPr>
        <p:spPr>
          <a:xfrm>
            <a:off x="457200" y="1752600"/>
            <a:ext cx="8229600" cy="4530724"/>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rgbClr val="FF3399"/>
              </a:buClr>
              <a:buSzPct val="100000"/>
              <a:buFont typeface="Arial"/>
              <a:buChar char="•"/>
            </a:pPr>
            <a:r>
              <a:rPr b="1" i="0" lang="en-US" sz="3200" u="none">
                <a:solidFill>
                  <a:srgbClr val="FF3399"/>
                </a:solidFill>
                <a:latin typeface="Arial"/>
                <a:ea typeface="Arial"/>
                <a:cs typeface="Arial"/>
                <a:sym typeface="Arial"/>
              </a:rPr>
              <a:t>Physical properties</a:t>
            </a:r>
            <a:r>
              <a:rPr b="0" i="0" lang="en-US" sz="3200" u="none">
                <a:solidFill>
                  <a:schemeClr val="dk1"/>
                </a:solidFill>
                <a:latin typeface="Arial"/>
                <a:ea typeface="Arial"/>
                <a:cs typeface="Arial"/>
                <a:sym typeface="Arial"/>
              </a:rPr>
              <a:t> are characteristics that a sample of matter exhibits without any change in its identity.</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This property can be observed and measured without changing the substance.</a:t>
            </a:r>
          </a:p>
        </p:txBody>
      </p:sp>
      <p:pic>
        <p:nvPicPr>
          <p:cNvPr id="396" name="Shape 396"/>
          <p:cNvPicPr preferRelativeResize="0"/>
          <p:nvPr/>
        </p:nvPicPr>
        <p:blipFill rotWithShape="1">
          <a:blip r:embed="rId3">
            <a:alphaModFix/>
          </a:blip>
          <a:srcRect b="0" l="0" r="0" t="0"/>
          <a:stretch/>
        </p:blipFill>
        <p:spPr>
          <a:xfrm>
            <a:off x="5562600" y="2819400"/>
            <a:ext cx="393700" cy="368299"/>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400" name="Shape 400"/>
        <p:cNvGrpSpPr/>
        <p:nvPr/>
      </p:nvGrpSpPr>
      <p:grpSpPr>
        <a:xfrm>
          <a:off x="0" y="0"/>
          <a:ext cx="0" cy="0"/>
          <a:chOff x="0" y="0"/>
          <a:chExt cx="0" cy="0"/>
        </a:xfrm>
      </p:grpSpPr>
      <p:sp>
        <p:nvSpPr>
          <p:cNvPr id="401" name="Shape 401"/>
          <p:cNvSpPr txBox="1"/>
          <p:nvPr>
            <p:ph type="title"/>
          </p:nvPr>
        </p:nvSpPr>
        <p:spPr>
          <a:xfrm>
            <a:off x="457200" y="685800"/>
            <a:ext cx="8229600" cy="763586"/>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Physical Properties</a:t>
            </a:r>
          </a:p>
        </p:txBody>
      </p:sp>
      <p:sp>
        <p:nvSpPr>
          <p:cNvPr id="402" name="Shape 402"/>
          <p:cNvSpPr txBox="1"/>
          <p:nvPr>
            <p:ph idx="1" type="body"/>
          </p:nvPr>
        </p:nvSpPr>
        <p:spPr>
          <a:xfrm>
            <a:off x="457200" y="1752600"/>
            <a:ext cx="8153399" cy="11430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Examples of the physical properties of a chunk of matter include its:</a:t>
            </a:r>
          </a:p>
        </p:txBody>
      </p:sp>
      <p:sp>
        <p:nvSpPr>
          <p:cNvPr id="403" name="Shape 403"/>
          <p:cNvSpPr txBox="1"/>
          <p:nvPr/>
        </p:nvSpPr>
        <p:spPr>
          <a:xfrm>
            <a:off x="990600" y="2971800"/>
            <a:ext cx="3048000" cy="4572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solubility</a:t>
            </a:r>
          </a:p>
        </p:txBody>
      </p:sp>
      <p:sp>
        <p:nvSpPr>
          <p:cNvPr id="404" name="Shape 404"/>
          <p:cNvSpPr txBox="1"/>
          <p:nvPr/>
        </p:nvSpPr>
        <p:spPr>
          <a:xfrm>
            <a:off x="4648200" y="2971800"/>
            <a:ext cx="3048000" cy="6095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boiling point</a:t>
            </a:r>
          </a:p>
        </p:txBody>
      </p:sp>
      <p:sp>
        <p:nvSpPr>
          <p:cNvPr id="405" name="Shape 405"/>
          <p:cNvSpPr txBox="1"/>
          <p:nvPr/>
        </p:nvSpPr>
        <p:spPr>
          <a:xfrm>
            <a:off x="990600" y="5638800"/>
            <a:ext cx="7467600" cy="6857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and physical state (solid, liquid or gas)</a:t>
            </a:r>
          </a:p>
        </p:txBody>
      </p:sp>
      <p:sp>
        <p:nvSpPr>
          <p:cNvPr id="406" name="Shape 406"/>
          <p:cNvSpPr txBox="1"/>
          <p:nvPr/>
        </p:nvSpPr>
        <p:spPr>
          <a:xfrm>
            <a:off x="990600" y="4953000"/>
            <a:ext cx="6096000" cy="7620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electrical conductivity</a:t>
            </a:r>
          </a:p>
        </p:txBody>
      </p:sp>
      <p:sp>
        <p:nvSpPr>
          <p:cNvPr id="407" name="Shape 407"/>
          <p:cNvSpPr txBox="1"/>
          <p:nvPr/>
        </p:nvSpPr>
        <p:spPr>
          <a:xfrm>
            <a:off x="990600" y="4267200"/>
            <a:ext cx="3352799" cy="6095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color</a:t>
            </a:r>
          </a:p>
        </p:txBody>
      </p:sp>
      <p:sp>
        <p:nvSpPr>
          <p:cNvPr id="408" name="Shape 408"/>
          <p:cNvSpPr txBox="1"/>
          <p:nvPr/>
        </p:nvSpPr>
        <p:spPr>
          <a:xfrm>
            <a:off x="990600" y="3581400"/>
            <a:ext cx="3200399" cy="6857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melting point</a:t>
            </a:r>
          </a:p>
        </p:txBody>
      </p:sp>
      <p:sp>
        <p:nvSpPr>
          <p:cNvPr id="409" name="Shape 409"/>
          <p:cNvSpPr txBox="1"/>
          <p:nvPr/>
        </p:nvSpPr>
        <p:spPr>
          <a:xfrm>
            <a:off x="4648200" y="3581400"/>
            <a:ext cx="2590800" cy="6857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density</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1"/>
                                        <p:tgtEl>
                                          <p:spTgt spid="403"/>
                                        </p:tgtEl>
                                      </p:cBhvr>
                                    </p:animEffect>
                                  </p:childTnLst>
                                </p:cTn>
                              </p:par>
                              <p:par>
                                <p:cTn fill="hold" nodeType="with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1"/>
                                        <p:tgtEl>
                                          <p:spTgt spid="404"/>
                                        </p:tgtEl>
                                      </p:cBhvr>
                                    </p:animEffect>
                                  </p:childTnLst>
                                </p:cTn>
                              </p:par>
                            </p:childTnLst>
                          </p:cTn>
                        </p:par>
                        <p:par>
                          <p:cTn fill="hold">
                            <p:stCondLst>
                              <p:cond delay="1"/>
                            </p:stCondLst>
                            <p:childTnLst>
                              <p:par>
                                <p:cTn fill="hold" nodeType="after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
                                        <p:tgtEl>
                                          <p:spTgt spid="408"/>
                                        </p:tgtEl>
                                      </p:cBhvr>
                                    </p:animEffect>
                                  </p:childTnLst>
                                </p:cTn>
                              </p:par>
                            </p:childTnLst>
                          </p:cTn>
                        </p:par>
                        <p:par>
                          <p:cTn fill="hold">
                            <p:stCondLst>
                              <p:cond delay="2"/>
                            </p:stCondLst>
                            <p:childTnLst>
                              <p:par>
                                <p:cTn fill="hold" nodeType="after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
                                        <p:tgtEl>
                                          <p:spTgt spid="409"/>
                                        </p:tgtEl>
                                      </p:cBhvr>
                                    </p:animEffect>
                                  </p:childTnLst>
                                </p:cTn>
                              </p:par>
                            </p:childTnLst>
                          </p:cTn>
                        </p:par>
                        <p:par>
                          <p:cTn fill="hold">
                            <p:stCondLst>
                              <p:cond delay="3"/>
                            </p:stCondLst>
                            <p:childTnLst>
                              <p:par>
                                <p:cTn fill="hold" nodeType="after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
                                        <p:tgtEl>
                                          <p:spTgt spid="407"/>
                                        </p:tgtEl>
                                      </p:cBhvr>
                                    </p:animEffect>
                                  </p:childTnLst>
                                </p:cTn>
                              </p:par>
                            </p:childTnLst>
                          </p:cTn>
                        </p:par>
                        <p:par>
                          <p:cTn fill="hold">
                            <p:stCondLst>
                              <p:cond delay="4"/>
                            </p:stCondLst>
                            <p:childTnLst>
                              <p:par>
                                <p:cTn fill="hold" nodeType="after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
                                        <p:tgtEl>
                                          <p:spTgt spid="406"/>
                                        </p:tgtEl>
                                      </p:cBhvr>
                                    </p:animEffect>
                                  </p:childTnLst>
                                </p:cTn>
                              </p:par>
                            </p:childTnLst>
                          </p:cTn>
                        </p:par>
                        <p:par>
                          <p:cTn fill="hold">
                            <p:stCondLst>
                              <p:cond delay="5"/>
                            </p:stCondLst>
                            <p:childTnLst>
                              <p:par>
                                <p:cTn fill="hold" nodeType="after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1"/>
                                        <p:tgtEl>
                                          <p:spTgt spid="4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413" name="Shape 413"/>
        <p:cNvGrpSpPr/>
        <p:nvPr/>
      </p:nvGrpSpPr>
      <p:grpSpPr>
        <a:xfrm>
          <a:off x="0" y="0"/>
          <a:ext cx="0" cy="0"/>
          <a:chOff x="0" y="0"/>
          <a:chExt cx="0" cy="0"/>
        </a:xfrm>
      </p:grpSpPr>
      <p:sp>
        <p:nvSpPr>
          <p:cNvPr id="414" name="Shape 414"/>
          <p:cNvSpPr txBox="1"/>
          <p:nvPr>
            <p:ph type="title"/>
          </p:nvPr>
        </p:nvSpPr>
        <p:spPr>
          <a:xfrm>
            <a:off x="457200" y="685800"/>
            <a:ext cx="8229600" cy="763586"/>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Physical Properties</a:t>
            </a:r>
          </a:p>
        </p:txBody>
      </p:sp>
      <p:sp>
        <p:nvSpPr>
          <p:cNvPr id="415" name="Shape 415"/>
          <p:cNvSpPr txBox="1"/>
          <p:nvPr>
            <p:ph idx="1" type="body"/>
          </p:nvPr>
        </p:nvSpPr>
        <p:spPr>
          <a:xfrm>
            <a:off x="685800" y="3886200"/>
            <a:ext cx="3048000" cy="12954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Salt is soluble in water.</a:t>
            </a:r>
          </a:p>
        </p:txBody>
      </p:sp>
      <p:pic>
        <p:nvPicPr>
          <p:cNvPr id="416" name="Shape 416"/>
          <p:cNvPicPr preferRelativeResize="0"/>
          <p:nvPr/>
        </p:nvPicPr>
        <p:blipFill rotWithShape="1">
          <a:blip r:embed="rId3">
            <a:alphaModFix/>
          </a:blip>
          <a:srcRect b="0" l="0" r="0" t="0"/>
          <a:stretch/>
        </p:blipFill>
        <p:spPr>
          <a:xfrm>
            <a:off x="1143000" y="1981200"/>
            <a:ext cx="2133599" cy="1635125"/>
          </a:xfrm>
          <a:prstGeom prst="rect">
            <a:avLst/>
          </a:prstGeom>
          <a:noFill/>
          <a:ln>
            <a:noFill/>
          </a:ln>
        </p:spPr>
      </p:pic>
      <p:pic>
        <p:nvPicPr>
          <p:cNvPr id="417" name="Shape 417"/>
          <p:cNvPicPr preferRelativeResize="0"/>
          <p:nvPr/>
        </p:nvPicPr>
        <p:blipFill rotWithShape="1">
          <a:blip r:embed="rId4">
            <a:alphaModFix/>
          </a:blip>
          <a:srcRect b="0" l="0" r="0" t="0"/>
          <a:stretch/>
        </p:blipFill>
        <p:spPr>
          <a:xfrm>
            <a:off x="6019800" y="1905000"/>
            <a:ext cx="1700212" cy="1752600"/>
          </a:xfrm>
          <a:prstGeom prst="rect">
            <a:avLst/>
          </a:prstGeom>
          <a:noFill/>
          <a:ln>
            <a:noFill/>
          </a:ln>
        </p:spPr>
      </p:pic>
      <p:sp>
        <p:nvSpPr>
          <p:cNvPr id="418" name="Shape 418"/>
          <p:cNvSpPr txBox="1"/>
          <p:nvPr/>
        </p:nvSpPr>
        <p:spPr>
          <a:xfrm>
            <a:off x="5257800" y="3962400"/>
            <a:ext cx="3048000" cy="12954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Water boils at 100°C.</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500"/>
                                        <p:tgtEl>
                                          <p:spTgt spid="41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15">
                                            <p:txEl>
                                              <p:pRg end="0" st="0"/>
                                            </p:txEl>
                                          </p:spTgt>
                                        </p:tgtEl>
                                        <p:attrNameLst>
                                          <p:attrName>style.visibility</p:attrName>
                                        </p:attrNameLst>
                                      </p:cBhvr>
                                      <p:to>
                                        <p:strVal val="visible"/>
                                      </p:to>
                                    </p:set>
                                    <p:animEffect filter="fade" transition="in">
                                      <p:cBhvr>
                                        <p:cTn dur="500"/>
                                        <p:tgtEl>
                                          <p:spTgt spid="415">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par>
                                <p:cTn fill="hold" nodeType="withEffect" presetClass="entr" presetID="10" presetSubtype="0">
                                  <p:stCondLst>
                                    <p:cond delay="0"/>
                                  </p:stCondLst>
                                  <p:childTnLst>
                                    <p:set>
                                      <p:cBhvr>
                                        <p:cTn dur="1" fill="hold">
                                          <p:stCondLst>
                                            <p:cond delay="0"/>
                                          </p:stCondLst>
                                        </p:cTn>
                                        <p:tgtEl>
                                          <p:spTgt spid="418">
                                            <p:txEl>
                                              <p:pRg end="0" st="0"/>
                                            </p:txEl>
                                          </p:spTgt>
                                        </p:tgtEl>
                                        <p:attrNameLst>
                                          <p:attrName>style.visibility</p:attrName>
                                        </p:attrNameLst>
                                      </p:cBhvr>
                                      <p:to>
                                        <p:strVal val="visible"/>
                                      </p:to>
                                    </p:set>
                                    <p:animEffect filter="fade" transition="in">
                                      <p:cBhvr>
                                        <p:cTn dur="500"/>
                                        <p:tgtEl>
                                          <p:spTgt spid="41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422" name="Shape 422"/>
        <p:cNvGrpSpPr/>
        <p:nvPr/>
      </p:nvGrpSpPr>
      <p:grpSpPr>
        <a:xfrm>
          <a:off x="0" y="0"/>
          <a:ext cx="0" cy="0"/>
          <a:chOff x="0" y="0"/>
          <a:chExt cx="0" cy="0"/>
        </a:xfrm>
      </p:grpSpPr>
      <p:sp>
        <p:nvSpPr>
          <p:cNvPr id="423" name="Shape 423"/>
          <p:cNvSpPr txBox="1"/>
          <p:nvPr>
            <p:ph type="title"/>
          </p:nvPr>
        </p:nvSpPr>
        <p:spPr>
          <a:xfrm>
            <a:off x="457200" y="685800"/>
            <a:ext cx="8229600" cy="763586"/>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Chemical Properties</a:t>
            </a:r>
          </a:p>
        </p:txBody>
      </p:sp>
      <p:sp>
        <p:nvSpPr>
          <p:cNvPr id="424" name="Shape 424"/>
          <p:cNvSpPr txBox="1"/>
          <p:nvPr>
            <p:ph idx="1" type="body"/>
          </p:nvPr>
        </p:nvSpPr>
        <p:spPr>
          <a:xfrm>
            <a:off x="457200" y="1752600"/>
            <a:ext cx="8229600" cy="4530724"/>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rgbClr val="FF3399"/>
              </a:buClr>
              <a:buSzPct val="100000"/>
              <a:buFont typeface="Arial"/>
              <a:buChar char="•"/>
            </a:pPr>
            <a:r>
              <a:rPr b="1" i="0" lang="en-US" sz="3200" u="none">
                <a:solidFill>
                  <a:srgbClr val="FF3399"/>
                </a:solidFill>
                <a:latin typeface="Arial"/>
                <a:ea typeface="Arial"/>
                <a:cs typeface="Arial"/>
                <a:sym typeface="Arial"/>
              </a:rPr>
              <a:t>Chemical properties</a:t>
            </a:r>
            <a:r>
              <a:rPr b="0" i="0" lang="en-US" sz="3200" u="none">
                <a:solidFill>
                  <a:schemeClr val="dk1"/>
                </a:solidFill>
                <a:latin typeface="Arial"/>
                <a:ea typeface="Arial"/>
                <a:cs typeface="Arial"/>
                <a:sym typeface="Arial"/>
              </a:rPr>
              <a:t> are those that can be observed only when there is a change in the composition of the substance.</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Rusting is a chemical reaction in which iron combines with oxygen to form a new substance, iron oxide.</a:t>
            </a:r>
          </a:p>
        </p:txBody>
      </p:sp>
      <p:pic>
        <p:nvPicPr>
          <p:cNvPr id="425" name="Shape 425"/>
          <p:cNvPicPr preferRelativeResize="0"/>
          <p:nvPr/>
        </p:nvPicPr>
        <p:blipFill rotWithShape="1">
          <a:blip r:embed="rId3">
            <a:alphaModFix/>
          </a:blip>
          <a:srcRect b="0" l="0" r="0" t="0"/>
          <a:stretch/>
        </p:blipFill>
        <p:spPr>
          <a:xfrm>
            <a:off x="7467600" y="2819400"/>
            <a:ext cx="393700" cy="368299"/>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500"/>
                                        <p:tgtEl>
                                          <p:spTgt spid="4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429" name="Shape 429"/>
        <p:cNvGrpSpPr/>
        <p:nvPr/>
      </p:nvGrpSpPr>
      <p:grpSpPr>
        <a:xfrm>
          <a:off x="0" y="0"/>
          <a:ext cx="0" cy="0"/>
          <a:chOff x="0" y="0"/>
          <a:chExt cx="0" cy="0"/>
        </a:xfrm>
      </p:grpSpPr>
      <p:sp>
        <p:nvSpPr>
          <p:cNvPr id="430" name="Shape 430"/>
          <p:cNvSpPr txBox="1"/>
          <p:nvPr/>
        </p:nvSpPr>
        <p:spPr>
          <a:xfrm>
            <a:off x="2514600" y="0"/>
            <a:ext cx="3301999" cy="457200"/>
          </a:xfrm>
          <a:prstGeom prst="rect">
            <a:avLst/>
          </a:prstGeom>
          <a:noFill/>
          <a:ln>
            <a:noFill/>
          </a:ln>
          <a:effectLst>
            <a:outerShdw blurRad="63500" dir="2700000" dist="53880">
              <a:srgbClr val="000000"/>
            </a:outerShdw>
          </a:effectLst>
        </p:spPr>
        <p:txBody>
          <a:bodyPr anchorCtr="0" anchor="t" bIns="45700" lIns="91425" rIns="91425" tIns="45700">
            <a:noAutofit/>
          </a:bodyPr>
          <a:lstStyle/>
          <a:p>
            <a:pPr indent="0" lvl="0" marL="0" marR="0" rtl="0" algn="l">
              <a:lnSpc>
                <a:spcPct val="100000"/>
              </a:lnSpc>
              <a:spcBef>
                <a:spcPts val="0"/>
              </a:spcBef>
              <a:spcAft>
                <a:spcPts val="0"/>
              </a:spcAft>
              <a:buClr>
                <a:srgbClr val="ECCA22"/>
              </a:buClr>
              <a:buSzPct val="25000"/>
              <a:buFont typeface="Arial"/>
              <a:buNone/>
            </a:pPr>
            <a:r>
              <a:rPr b="0" i="0" lang="en-US" sz="2400" u="none">
                <a:solidFill>
                  <a:srgbClr val="ECCA22"/>
                </a:solidFill>
                <a:latin typeface="Arial"/>
                <a:ea typeface="Arial"/>
                <a:cs typeface="Arial"/>
                <a:sym typeface="Arial"/>
              </a:rPr>
              <a:t>Assessment Questions</a:t>
            </a:r>
          </a:p>
        </p:txBody>
      </p:sp>
      <p:sp>
        <p:nvSpPr>
          <p:cNvPr id="431" name="Shape 431"/>
          <p:cNvSpPr txBox="1"/>
          <p:nvPr/>
        </p:nvSpPr>
        <p:spPr>
          <a:xfrm>
            <a:off x="646112" y="4565650"/>
            <a:ext cx="755967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2" name="Shape 432"/>
          <p:cNvSpPr txBox="1"/>
          <p:nvPr/>
        </p:nvSpPr>
        <p:spPr>
          <a:xfrm>
            <a:off x="5105400" y="2514600"/>
            <a:ext cx="1989136"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ECCA22"/>
              </a:buClr>
              <a:buSzPct val="25000"/>
              <a:buFont typeface="Arial"/>
              <a:buNone/>
            </a:pPr>
            <a:r>
              <a:rPr b="1" i="0" lang="en-US" sz="3200" u="none">
                <a:solidFill>
                  <a:srgbClr val="ECCA22"/>
                </a:solidFill>
                <a:latin typeface="Arial"/>
                <a:ea typeface="Arial"/>
                <a:cs typeface="Arial"/>
                <a:sym typeface="Arial"/>
              </a:rPr>
              <a:t>Answers </a:t>
            </a:r>
          </a:p>
        </p:txBody>
      </p:sp>
      <p:sp>
        <p:nvSpPr>
          <p:cNvPr id="433" name="Shape 433"/>
          <p:cNvSpPr txBox="1"/>
          <p:nvPr/>
        </p:nvSpPr>
        <p:spPr>
          <a:xfrm>
            <a:off x="457200" y="3114675"/>
            <a:ext cx="207962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A.  density</a:t>
            </a:r>
          </a:p>
        </p:txBody>
      </p:sp>
      <p:sp>
        <p:nvSpPr>
          <p:cNvPr id="434" name="Shape 434"/>
          <p:cNvSpPr txBox="1"/>
          <p:nvPr/>
        </p:nvSpPr>
        <p:spPr>
          <a:xfrm>
            <a:off x="457200" y="3903662"/>
            <a:ext cx="3557586"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B.  reactivity</a:t>
            </a:r>
          </a:p>
        </p:txBody>
      </p:sp>
      <p:sp>
        <p:nvSpPr>
          <p:cNvPr id="435" name="Shape 435"/>
          <p:cNvSpPr txBox="1"/>
          <p:nvPr/>
        </p:nvSpPr>
        <p:spPr>
          <a:xfrm>
            <a:off x="457200" y="4741862"/>
            <a:ext cx="3252787"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C. color</a:t>
            </a:r>
          </a:p>
        </p:txBody>
      </p:sp>
      <p:sp>
        <p:nvSpPr>
          <p:cNvPr id="436" name="Shape 436"/>
          <p:cNvSpPr txBox="1"/>
          <p:nvPr/>
        </p:nvSpPr>
        <p:spPr>
          <a:xfrm>
            <a:off x="457200" y="5567362"/>
            <a:ext cx="3252787"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D. melting point</a:t>
            </a:r>
          </a:p>
        </p:txBody>
      </p:sp>
      <p:sp>
        <p:nvSpPr>
          <p:cNvPr id="437" name="Shape 437"/>
          <p:cNvSpPr txBox="1"/>
          <p:nvPr/>
        </p:nvSpPr>
        <p:spPr>
          <a:xfrm>
            <a:off x="4572000" y="3113086"/>
            <a:ext cx="3557586"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ECCA22"/>
              </a:buClr>
              <a:buSzPct val="25000"/>
              <a:buFont typeface="Arial"/>
              <a:buNone/>
            </a:pPr>
            <a:r>
              <a:rPr b="0" i="0" lang="en-US" sz="3200" u="none">
                <a:solidFill>
                  <a:srgbClr val="ECCA22"/>
                </a:solidFill>
                <a:latin typeface="Arial"/>
                <a:ea typeface="Arial"/>
                <a:cs typeface="Arial"/>
                <a:sym typeface="Arial"/>
              </a:rPr>
              <a:t>physical property</a:t>
            </a:r>
          </a:p>
        </p:txBody>
      </p:sp>
      <p:sp>
        <p:nvSpPr>
          <p:cNvPr id="438" name="Shape 438"/>
          <p:cNvSpPr txBox="1"/>
          <p:nvPr/>
        </p:nvSpPr>
        <p:spPr>
          <a:xfrm>
            <a:off x="4572000" y="3898900"/>
            <a:ext cx="3557586"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ECCA22"/>
              </a:buClr>
              <a:buSzPct val="25000"/>
              <a:buFont typeface="Arial"/>
              <a:buNone/>
            </a:pPr>
            <a:r>
              <a:rPr b="0" i="0" lang="en-US" sz="3200" u="none">
                <a:solidFill>
                  <a:srgbClr val="ECCA22"/>
                </a:solidFill>
                <a:latin typeface="Arial"/>
                <a:ea typeface="Arial"/>
                <a:cs typeface="Arial"/>
                <a:sym typeface="Arial"/>
              </a:rPr>
              <a:t>chemical property</a:t>
            </a:r>
          </a:p>
        </p:txBody>
      </p:sp>
      <p:sp>
        <p:nvSpPr>
          <p:cNvPr id="439" name="Shape 439"/>
          <p:cNvSpPr txBox="1"/>
          <p:nvPr/>
        </p:nvSpPr>
        <p:spPr>
          <a:xfrm>
            <a:off x="4572000" y="4737100"/>
            <a:ext cx="3557586"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ECCA22"/>
              </a:buClr>
              <a:buSzPct val="25000"/>
              <a:buFont typeface="Arial"/>
              <a:buNone/>
            </a:pPr>
            <a:r>
              <a:rPr b="0" i="0" lang="en-US" sz="3200" u="none">
                <a:solidFill>
                  <a:srgbClr val="ECCA22"/>
                </a:solidFill>
                <a:latin typeface="Arial"/>
                <a:ea typeface="Arial"/>
                <a:cs typeface="Arial"/>
                <a:sym typeface="Arial"/>
              </a:rPr>
              <a:t>physical property</a:t>
            </a:r>
          </a:p>
        </p:txBody>
      </p:sp>
      <p:sp>
        <p:nvSpPr>
          <p:cNvPr id="440" name="Shape 440"/>
          <p:cNvSpPr txBox="1"/>
          <p:nvPr/>
        </p:nvSpPr>
        <p:spPr>
          <a:xfrm>
            <a:off x="4572000" y="5562600"/>
            <a:ext cx="3557586"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ECCA22"/>
              </a:buClr>
              <a:buSzPct val="25000"/>
              <a:buFont typeface="Arial"/>
              <a:buNone/>
            </a:pPr>
            <a:r>
              <a:rPr b="0" i="0" lang="en-US" sz="3200" u="none">
                <a:solidFill>
                  <a:srgbClr val="ECCA22"/>
                </a:solidFill>
                <a:latin typeface="Arial"/>
                <a:ea typeface="Arial"/>
                <a:cs typeface="Arial"/>
                <a:sym typeface="Arial"/>
              </a:rPr>
              <a:t>physical property</a:t>
            </a:r>
          </a:p>
        </p:txBody>
      </p:sp>
      <p:sp>
        <p:nvSpPr>
          <p:cNvPr id="441" name="Shape 441"/>
          <p:cNvSpPr txBox="1"/>
          <p:nvPr/>
        </p:nvSpPr>
        <p:spPr>
          <a:xfrm>
            <a:off x="1676400" y="762000"/>
            <a:ext cx="2054225"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ECCA22"/>
              </a:buClr>
              <a:buSzPct val="25000"/>
              <a:buFont typeface="Arial"/>
              <a:buNone/>
            </a:pPr>
            <a:r>
              <a:rPr b="1" i="0" lang="en-US" sz="3200" u="none">
                <a:solidFill>
                  <a:srgbClr val="ECCA22"/>
                </a:solidFill>
                <a:latin typeface="Arial"/>
                <a:ea typeface="Arial"/>
                <a:cs typeface="Arial"/>
                <a:sym typeface="Arial"/>
              </a:rPr>
              <a:t>Question </a:t>
            </a:r>
          </a:p>
        </p:txBody>
      </p:sp>
      <p:sp>
        <p:nvSpPr>
          <p:cNvPr id="442" name="Shape 442"/>
          <p:cNvSpPr txBox="1"/>
          <p:nvPr/>
        </p:nvSpPr>
        <p:spPr>
          <a:xfrm>
            <a:off x="609600" y="1371600"/>
            <a:ext cx="7407274" cy="1066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Classify each of the following as a chemical or physical property.</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500"/>
                                        <p:tgtEl>
                                          <p:spTgt spid="4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500"/>
                                        <p:tgtEl>
                                          <p:spTgt spid="43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500"/>
                                        <p:tgtEl>
                                          <p:spTgt spid="4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500"/>
                                        <p:tgtEl>
                                          <p:spTgt spid="43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500"/>
                                        <p:tgtEl>
                                          <p:spTgt spid="43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500"/>
                                        <p:tgtEl>
                                          <p:spTgt spid="4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500"/>
                                        <p:tgtEl>
                                          <p:spTgt spid="4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446" name="Shape 446"/>
        <p:cNvGrpSpPr/>
        <p:nvPr/>
      </p:nvGrpSpPr>
      <p:grpSpPr>
        <a:xfrm>
          <a:off x="0" y="0"/>
          <a:ext cx="0" cy="0"/>
          <a:chOff x="0" y="0"/>
          <a:chExt cx="0" cy="0"/>
        </a:xfrm>
      </p:grpSpPr>
      <p:sp>
        <p:nvSpPr>
          <p:cNvPr id="447" name="Shape 447"/>
          <p:cNvSpPr txBox="1"/>
          <p:nvPr>
            <p:ph type="title"/>
          </p:nvPr>
        </p:nvSpPr>
        <p:spPr>
          <a:xfrm>
            <a:off x="457200" y="2057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STOP HERE</a:t>
            </a:r>
            <a:br>
              <a:rPr b="0" i="0" lang="en-US" sz="4400" u="none" cap="none" strike="noStrike">
                <a:solidFill>
                  <a:schemeClr val="dk2"/>
                </a:solidFill>
                <a:latin typeface="Arial"/>
                <a:ea typeface="Arial"/>
                <a:cs typeface="Arial"/>
                <a:sym typeface="Arial"/>
              </a:rPr>
            </a:br>
            <a:r>
              <a:rPr b="0" i="0" lang="en-US" sz="4400" u="none" cap="none" strike="noStrike">
                <a:solidFill>
                  <a:schemeClr val="dk2"/>
                </a:solidFill>
                <a:latin typeface="Arial"/>
                <a:ea typeface="Arial"/>
                <a:cs typeface="Arial"/>
                <a:sym typeface="Arial"/>
              </a:rPr>
              <a:t>(End of Day 1)</a:t>
            </a: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451" name="Shape 451"/>
        <p:cNvGrpSpPr/>
        <p:nvPr/>
      </p:nvGrpSpPr>
      <p:grpSpPr>
        <a:xfrm>
          <a:off x="0" y="0"/>
          <a:ext cx="0" cy="0"/>
          <a:chOff x="0" y="0"/>
          <a:chExt cx="0" cy="0"/>
        </a:xfrm>
      </p:grpSpPr>
      <p:sp>
        <p:nvSpPr>
          <p:cNvPr id="452" name="Shape 452"/>
          <p:cNvSpPr txBox="1"/>
          <p:nvPr>
            <p:ph type="title"/>
          </p:nvPr>
        </p:nvSpPr>
        <p:spPr>
          <a:xfrm>
            <a:off x="457200" y="685800"/>
            <a:ext cx="82296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Mixtures</a:t>
            </a:r>
          </a:p>
        </p:txBody>
      </p:sp>
      <p:sp>
        <p:nvSpPr>
          <p:cNvPr id="453" name="Shape 453"/>
          <p:cNvSpPr txBox="1"/>
          <p:nvPr>
            <p:ph idx="1" type="body"/>
          </p:nvPr>
        </p:nvSpPr>
        <p:spPr>
          <a:xfrm>
            <a:off x="609600" y="1905000"/>
            <a:ext cx="7772400" cy="4648199"/>
          </a:xfrm>
          <a:prstGeom prst="rect">
            <a:avLst/>
          </a:prstGeom>
          <a:noFill/>
          <a:ln>
            <a:noFill/>
          </a:ln>
        </p:spPr>
        <p:txBody>
          <a:bodyPr anchorCtr="0" anchor="t" bIns="46025" lIns="92075" rIns="92075" tIns="46025">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Recall that a sample of matter is either pure - made up of only one kind of matter - or it is a mixture of different kinds of matter.</a:t>
            </a:r>
          </a:p>
          <a:p>
            <a:pPr indent="-342900" lvl="0" marL="342900" marR="0" rtl="0" algn="l">
              <a:lnSpc>
                <a:spcPct val="90000"/>
              </a:lnSpc>
              <a:spcBef>
                <a:spcPts val="64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Mixtures are made up of two or more substances.</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206" name="Shape 206"/>
        <p:cNvGrpSpPr/>
        <p:nvPr/>
      </p:nvGrpSpPr>
      <p:grpSpPr>
        <a:xfrm>
          <a:off x="0" y="0"/>
          <a:ext cx="0" cy="0"/>
          <a:chOff x="0" y="0"/>
          <a:chExt cx="0" cy="0"/>
        </a:xfrm>
      </p:grpSpPr>
      <p:sp>
        <p:nvSpPr>
          <p:cNvPr id="207" name="Shape 207"/>
          <p:cNvSpPr txBox="1"/>
          <p:nvPr>
            <p:ph type="title"/>
          </p:nvPr>
        </p:nvSpPr>
        <p:spPr>
          <a:xfrm>
            <a:off x="457200" y="685800"/>
            <a:ext cx="8229600" cy="763586"/>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What is Chemistry?</a:t>
            </a:r>
          </a:p>
        </p:txBody>
      </p:sp>
      <p:sp>
        <p:nvSpPr>
          <p:cNvPr id="208" name="Shape 208"/>
          <p:cNvSpPr txBox="1"/>
          <p:nvPr>
            <p:ph idx="1" type="body"/>
          </p:nvPr>
        </p:nvSpPr>
        <p:spPr>
          <a:xfrm>
            <a:off x="457200" y="1981200"/>
            <a:ext cx="8229600" cy="4530724"/>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Applied Chemistry is the using chemistry to attain certain goals, in fields like medicine, agriculture, and manufacturing.</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Pure chemistry gathers knowledge for knowledge sake.</a:t>
            </a: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457" name="Shape 457"/>
        <p:cNvGrpSpPr/>
        <p:nvPr/>
      </p:nvGrpSpPr>
      <p:grpSpPr>
        <a:xfrm>
          <a:off x="0" y="0"/>
          <a:ext cx="0" cy="0"/>
          <a:chOff x="0" y="0"/>
          <a:chExt cx="0" cy="0"/>
        </a:xfrm>
      </p:grpSpPr>
      <p:sp>
        <p:nvSpPr>
          <p:cNvPr id="458" name="Shape 458"/>
          <p:cNvSpPr txBox="1"/>
          <p:nvPr>
            <p:ph type="title"/>
          </p:nvPr>
        </p:nvSpPr>
        <p:spPr>
          <a:xfrm>
            <a:off x="457200" y="685800"/>
            <a:ext cx="82296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Heterogeneous Mixtures</a:t>
            </a:r>
          </a:p>
        </p:txBody>
      </p:sp>
      <p:sp>
        <p:nvSpPr>
          <p:cNvPr id="459" name="Shape 459"/>
          <p:cNvSpPr txBox="1"/>
          <p:nvPr>
            <p:ph idx="1" type="body"/>
          </p:nvPr>
        </p:nvSpPr>
        <p:spPr>
          <a:xfrm>
            <a:off x="609600" y="1676400"/>
            <a:ext cx="5257799" cy="41909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A </a:t>
            </a:r>
            <a:r>
              <a:rPr b="1" i="0" lang="en-US" sz="3200" u="none">
                <a:solidFill>
                  <a:srgbClr val="FF3399"/>
                </a:solidFill>
                <a:latin typeface="Arial"/>
                <a:ea typeface="Arial"/>
                <a:cs typeface="Arial"/>
                <a:sym typeface="Arial"/>
              </a:rPr>
              <a:t>heterogeneous mixture</a:t>
            </a:r>
            <a:r>
              <a:rPr b="0" i="0" lang="en-US" sz="3200" u="none">
                <a:solidFill>
                  <a:schemeClr val="dk1"/>
                </a:solidFill>
                <a:latin typeface="Arial"/>
                <a:ea typeface="Arial"/>
                <a:cs typeface="Arial"/>
                <a:sym typeface="Arial"/>
              </a:rPr>
              <a:t> is one with different compositions, depending upon where you look. </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The components of the heterogeneous mixture exist as distinct regions, often called phases.</a:t>
            </a:r>
          </a:p>
        </p:txBody>
      </p:sp>
      <p:pic>
        <p:nvPicPr>
          <p:cNvPr id="460" name="Shape 460"/>
          <p:cNvPicPr preferRelativeResize="0"/>
          <p:nvPr/>
        </p:nvPicPr>
        <p:blipFill rotWithShape="1">
          <a:blip r:embed="rId3">
            <a:alphaModFix/>
          </a:blip>
          <a:srcRect b="0" l="0" r="0" t="0"/>
          <a:stretch/>
        </p:blipFill>
        <p:spPr>
          <a:xfrm>
            <a:off x="2819400" y="3733800"/>
            <a:ext cx="393700" cy="368299"/>
          </a:xfrm>
          <a:prstGeom prst="rect">
            <a:avLst/>
          </a:prstGeom>
          <a:noFill/>
          <a:ln>
            <a:noFill/>
          </a:ln>
        </p:spPr>
      </p:pic>
      <p:pic>
        <p:nvPicPr>
          <p:cNvPr id="461" name="Shape 461"/>
          <p:cNvPicPr preferRelativeResize="0"/>
          <p:nvPr/>
        </p:nvPicPr>
        <p:blipFill rotWithShape="1">
          <a:blip r:embed="rId4">
            <a:alphaModFix/>
          </a:blip>
          <a:srcRect b="0" l="0" r="0" t="0"/>
          <a:stretch/>
        </p:blipFill>
        <p:spPr>
          <a:xfrm>
            <a:off x="5867400" y="1981200"/>
            <a:ext cx="2266949" cy="3892550"/>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500"/>
                                        <p:tgtEl>
                                          <p:spTgt spid="46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500"/>
                                        <p:tgtEl>
                                          <p:spTgt spid="4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465" name="Shape 465"/>
        <p:cNvGrpSpPr/>
        <p:nvPr/>
      </p:nvGrpSpPr>
      <p:grpSpPr>
        <a:xfrm>
          <a:off x="0" y="0"/>
          <a:ext cx="0" cy="0"/>
          <a:chOff x="0" y="0"/>
          <a:chExt cx="0" cy="0"/>
        </a:xfrm>
      </p:grpSpPr>
      <p:sp>
        <p:nvSpPr>
          <p:cNvPr id="466" name="Shape 466"/>
          <p:cNvSpPr txBox="1"/>
          <p:nvPr>
            <p:ph type="title"/>
          </p:nvPr>
        </p:nvSpPr>
        <p:spPr>
          <a:xfrm>
            <a:off x="457200" y="762000"/>
            <a:ext cx="82296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Heterogeneous Mixtures</a:t>
            </a:r>
          </a:p>
        </p:txBody>
      </p:sp>
      <p:sp>
        <p:nvSpPr>
          <p:cNvPr id="467" name="Shape 467"/>
          <p:cNvSpPr txBox="1"/>
          <p:nvPr>
            <p:ph idx="1" type="body"/>
          </p:nvPr>
        </p:nvSpPr>
        <p:spPr>
          <a:xfrm>
            <a:off x="609600" y="1981200"/>
            <a:ext cx="7848599" cy="25145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Examples</a:t>
            </a:r>
          </a:p>
        </p:txBody>
      </p:sp>
      <p:sp>
        <p:nvSpPr>
          <p:cNvPr id="468" name="Shape 468"/>
          <p:cNvSpPr txBox="1"/>
          <p:nvPr/>
        </p:nvSpPr>
        <p:spPr>
          <a:xfrm>
            <a:off x="1295400" y="2667000"/>
            <a:ext cx="4572000" cy="6857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chocolate chip cookie</a:t>
            </a:r>
          </a:p>
        </p:txBody>
      </p:sp>
      <p:pic>
        <p:nvPicPr>
          <p:cNvPr id="469" name="Shape 469"/>
          <p:cNvPicPr preferRelativeResize="0"/>
          <p:nvPr/>
        </p:nvPicPr>
        <p:blipFill rotWithShape="1">
          <a:blip r:embed="rId3">
            <a:alphaModFix/>
          </a:blip>
          <a:srcRect b="0" l="0" r="0" t="0"/>
          <a:stretch/>
        </p:blipFill>
        <p:spPr>
          <a:xfrm>
            <a:off x="4495800" y="3429000"/>
            <a:ext cx="3200399" cy="2624137"/>
          </a:xfrm>
          <a:prstGeom prst="rect">
            <a:avLst/>
          </a:prstGeom>
          <a:noFill/>
          <a:ln>
            <a:noFill/>
          </a:ln>
        </p:spPr>
      </p:pic>
      <p:sp>
        <p:nvSpPr>
          <p:cNvPr id="470" name="Shape 470"/>
          <p:cNvSpPr txBox="1"/>
          <p:nvPr/>
        </p:nvSpPr>
        <p:spPr>
          <a:xfrm>
            <a:off x="1295400" y="3429000"/>
            <a:ext cx="2438399" cy="6095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gravel</a:t>
            </a:r>
          </a:p>
        </p:txBody>
      </p:sp>
      <p:sp>
        <p:nvSpPr>
          <p:cNvPr id="471" name="Shape 471"/>
          <p:cNvSpPr txBox="1"/>
          <p:nvPr/>
        </p:nvSpPr>
        <p:spPr>
          <a:xfrm>
            <a:off x="1295400" y="4191000"/>
            <a:ext cx="4724400" cy="7620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soil</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
                                        <p:tgtEl>
                                          <p:spTgt spid="468"/>
                                        </p:tgtEl>
                                      </p:cBhvr>
                                    </p:animEffect>
                                  </p:childTnLst>
                                </p:cTn>
                              </p:par>
                            </p:childTnLst>
                          </p:cTn>
                        </p:par>
                        <p:par>
                          <p:cTn fill="hold">
                            <p:stCondLst>
                              <p:cond delay="1"/>
                            </p:stCondLst>
                            <p:childTnLst>
                              <p:par>
                                <p:cTn fill="hold" nodeType="after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1"/>
                                        <p:tgtEl>
                                          <p:spTgt spid="470"/>
                                        </p:tgtEl>
                                      </p:cBhvr>
                                    </p:animEffect>
                                  </p:childTnLst>
                                </p:cTn>
                              </p:par>
                              <p:par>
                                <p:cTn fill="hold" nodeType="with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
                                        <p:tgtEl>
                                          <p:spTgt spid="469"/>
                                        </p:tgtEl>
                                      </p:cBhvr>
                                    </p:animEffect>
                                  </p:childTnLst>
                                </p:cTn>
                              </p:par>
                            </p:childTnLst>
                          </p:cTn>
                        </p:par>
                        <p:par>
                          <p:cTn fill="hold">
                            <p:stCondLst>
                              <p:cond delay="2"/>
                            </p:stCondLst>
                            <p:childTnLst>
                              <p:par>
                                <p:cTn fill="hold" nodeType="after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1"/>
                                        <p:tgtEl>
                                          <p:spTgt spid="4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475" name="Shape 475"/>
        <p:cNvGrpSpPr/>
        <p:nvPr/>
      </p:nvGrpSpPr>
      <p:grpSpPr>
        <a:xfrm>
          <a:off x="0" y="0"/>
          <a:ext cx="0" cy="0"/>
          <a:chOff x="0" y="0"/>
          <a:chExt cx="0" cy="0"/>
        </a:xfrm>
      </p:grpSpPr>
      <p:sp>
        <p:nvSpPr>
          <p:cNvPr id="476" name="Shape 476"/>
          <p:cNvSpPr txBox="1"/>
          <p:nvPr>
            <p:ph type="title"/>
          </p:nvPr>
        </p:nvSpPr>
        <p:spPr>
          <a:xfrm>
            <a:off x="457200" y="685800"/>
            <a:ext cx="82296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Homogeneous Mixtures</a:t>
            </a:r>
          </a:p>
        </p:txBody>
      </p:sp>
      <p:sp>
        <p:nvSpPr>
          <p:cNvPr id="477" name="Shape 477"/>
          <p:cNvSpPr txBox="1"/>
          <p:nvPr>
            <p:ph idx="1" type="body"/>
          </p:nvPr>
        </p:nvSpPr>
        <p:spPr>
          <a:xfrm>
            <a:off x="685800" y="1905000"/>
            <a:ext cx="7696199" cy="3276600"/>
          </a:xfrm>
          <a:prstGeom prst="rect">
            <a:avLst/>
          </a:prstGeom>
          <a:noFill/>
          <a:ln>
            <a:noFill/>
          </a:ln>
        </p:spPr>
        <p:txBody>
          <a:bodyPr anchorCtr="0" anchor="t" bIns="46025" lIns="92075" rIns="92075" tIns="46025">
            <a:noAutofit/>
          </a:bodyPr>
          <a:lstStyle/>
          <a:p>
            <a:pPr indent="-342900" lvl="0" marL="342900" marR="0" rtl="0" algn="l">
              <a:lnSpc>
                <a:spcPct val="90000"/>
              </a:lnSpc>
              <a:spcBef>
                <a:spcPts val="0"/>
              </a:spcBef>
              <a:spcAft>
                <a:spcPts val="0"/>
              </a:spcAft>
              <a:buClr>
                <a:srgbClr val="FF3399"/>
              </a:buClr>
              <a:buSzPct val="100000"/>
              <a:buFont typeface="Arial"/>
              <a:buChar char="•"/>
            </a:pPr>
            <a:r>
              <a:rPr b="1" i="0" lang="en-US" sz="3200" u="none">
                <a:solidFill>
                  <a:srgbClr val="FF3399"/>
                </a:solidFill>
                <a:latin typeface="Arial"/>
                <a:ea typeface="Arial"/>
                <a:cs typeface="Arial"/>
                <a:sym typeface="Arial"/>
              </a:rPr>
              <a:t>Homogeneous mixtures</a:t>
            </a:r>
            <a:r>
              <a:rPr b="0" i="0" lang="en-US" sz="3200" u="none">
                <a:solidFill>
                  <a:schemeClr val="dk1"/>
                </a:solidFill>
                <a:latin typeface="Arial"/>
                <a:ea typeface="Arial"/>
                <a:cs typeface="Arial"/>
                <a:sym typeface="Arial"/>
              </a:rPr>
              <a:t> are the same or uniform throughout.</a:t>
            </a:r>
          </a:p>
          <a:p>
            <a:pPr indent="-342900" lvl="0" marL="342900" marR="0" rtl="0" algn="l">
              <a:lnSpc>
                <a:spcPct val="90000"/>
              </a:lnSpc>
              <a:spcBef>
                <a:spcPts val="64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Another name for a homogeneous mixture is a </a:t>
            </a:r>
            <a:r>
              <a:rPr b="1" i="0" lang="en-US" sz="3200" u="none">
                <a:solidFill>
                  <a:srgbClr val="FF3399"/>
                </a:solidFill>
                <a:latin typeface="Arial"/>
                <a:ea typeface="Arial"/>
                <a:cs typeface="Arial"/>
                <a:sym typeface="Arial"/>
              </a:rPr>
              <a:t>solution</a:t>
            </a:r>
            <a:r>
              <a:rPr b="1" i="0" lang="en-US" sz="3200" u="none">
                <a:solidFill>
                  <a:schemeClr val="dk1"/>
                </a:solidFill>
                <a:latin typeface="Arial"/>
                <a:ea typeface="Arial"/>
                <a:cs typeface="Arial"/>
                <a:sym typeface="Arial"/>
              </a:rPr>
              <a:t>.</a:t>
            </a:r>
          </a:p>
          <a:p>
            <a:pPr indent="-342900" lvl="0" marL="342900" marR="0" rtl="0" algn="l">
              <a:lnSpc>
                <a:spcPct val="90000"/>
              </a:lnSpc>
              <a:spcBef>
                <a:spcPts val="64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Every part keeps its properties.</a:t>
            </a:r>
          </a:p>
        </p:txBody>
      </p:sp>
      <p:pic>
        <p:nvPicPr>
          <p:cNvPr id="478" name="Shape 478"/>
          <p:cNvPicPr preferRelativeResize="0"/>
          <p:nvPr/>
        </p:nvPicPr>
        <p:blipFill rotWithShape="1">
          <a:blip r:embed="rId3">
            <a:alphaModFix/>
          </a:blip>
          <a:srcRect b="0" l="0" r="0" t="0"/>
          <a:stretch/>
        </p:blipFill>
        <p:spPr>
          <a:xfrm>
            <a:off x="5181600" y="2362200"/>
            <a:ext cx="393700" cy="368299"/>
          </a:xfrm>
          <a:prstGeom prst="rect">
            <a:avLst/>
          </a:prstGeom>
          <a:noFill/>
          <a:ln>
            <a:noFill/>
          </a:ln>
        </p:spPr>
      </p:pic>
      <p:pic>
        <p:nvPicPr>
          <p:cNvPr id="479" name="Shape 479"/>
          <p:cNvPicPr preferRelativeResize="0"/>
          <p:nvPr/>
        </p:nvPicPr>
        <p:blipFill rotWithShape="1">
          <a:blip r:embed="rId3">
            <a:alphaModFix/>
          </a:blip>
          <a:srcRect b="0" l="0" r="0" t="0"/>
          <a:stretch/>
        </p:blipFill>
        <p:spPr>
          <a:xfrm>
            <a:off x="5181600" y="3429000"/>
            <a:ext cx="393700" cy="368299"/>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500"/>
                                        <p:tgtEl>
                                          <p:spTgt spid="4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500"/>
                                        <p:tgtEl>
                                          <p:spTgt spid="4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483" name="Shape 483"/>
        <p:cNvGrpSpPr/>
        <p:nvPr/>
      </p:nvGrpSpPr>
      <p:grpSpPr>
        <a:xfrm>
          <a:off x="0" y="0"/>
          <a:ext cx="0" cy="0"/>
          <a:chOff x="0" y="0"/>
          <a:chExt cx="0" cy="0"/>
        </a:xfrm>
      </p:grpSpPr>
      <p:sp>
        <p:nvSpPr>
          <p:cNvPr id="484" name="Shape 484"/>
          <p:cNvSpPr txBox="1"/>
          <p:nvPr>
            <p:ph type="title"/>
          </p:nvPr>
        </p:nvSpPr>
        <p:spPr>
          <a:xfrm>
            <a:off x="457200" y="685800"/>
            <a:ext cx="82296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Homogeneous Mixtures</a:t>
            </a:r>
          </a:p>
        </p:txBody>
      </p:sp>
      <p:sp>
        <p:nvSpPr>
          <p:cNvPr id="485" name="Shape 485"/>
          <p:cNvSpPr txBox="1"/>
          <p:nvPr>
            <p:ph idx="1" type="body"/>
          </p:nvPr>
        </p:nvSpPr>
        <p:spPr>
          <a:xfrm>
            <a:off x="685800" y="1905000"/>
            <a:ext cx="7696199" cy="32766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Examples</a:t>
            </a:r>
          </a:p>
        </p:txBody>
      </p:sp>
      <p:sp>
        <p:nvSpPr>
          <p:cNvPr id="486" name="Shape 486"/>
          <p:cNvSpPr txBox="1"/>
          <p:nvPr/>
        </p:nvSpPr>
        <p:spPr>
          <a:xfrm>
            <a:off x="1371600" y="2590800"/>
            <a:ext cx="4953000" cy="31241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air</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Kool-aid</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soda</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tea</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contact-lens cleaner</a:t>
            </a: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490" name="Shape 490"/>
        <p:cNvGrpSpPr/>
        <p:nvPr/>
      </p:nvGrpSpPr>
      <p:grpSpPr>
        <a:xfrm>
          <a:off x="0" y="0"/>
          <a:ext cx="0" cy="0"/>
          <a:chOff x="0" y="0"/>
          <a:chExt cx="0" cy="0"/>
        </a:xfrm>
      </p:grpSpPr>
      <p:sp>
        <p:nvSpPr>
          <p:cNvPr id="491" name="Shape 491"/>
          <p:cNvSpPr txBox="1"/>
          <p:nvPr>
            <p:ph type="title"/>
          </p:nvPr>
        </p:nvSpPr>
        <p:spPr>
          <a:xfrm>
            <a:off x="457200" y="685800"/>
            <a:ext cx="82296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Homogeneous Mixtures</a:t>
            </a:r>
          </a:p>
        </p:txBody>
      </p:sp>
      <p:sp>
        <p:nvSpPr>
          <p:cNvPr id="492" name="Shape 492"/>
          <p:cNvSpPr txBox="1"/>
          <p:nvPr>
            <p:ph idx="1" type="body"/>
          </p:nvPr>
        </p:nvSpPr>
        <p:spPr>
          <a:xfrm>
            <a:off x="685800" y="1905000"/>
            <a:ext cx="7772400" cy="4648199"/>
          </a:xfrm>
          <a:prstGeom prst="rect">
            <a:avLst/>
          </a:prstGeom>
          <a:noFill/>
          <a:ln>
            <a:noFill/>
          </a:ln>
        </p:spPr>
        <p:txBody>
          <a:bodyPr anchorCtr="0" anchor="t" bIns="46025" lIns="92075" rIns="92075" tIns="46025">
            <a:noAutofit/>
          </a:bodyPr>
          <a:lstStyle/>
          <a:p>
            <a:pPr indent="-342900" lvl="0" marL="342900" marR="0" rtl="0" algn="l">
              <a:lnSpc>
                <a:spcPct val="90000"/>
              </a:lnSpc>
              <a:spcBef>
                <a:spcPts val="0"/>
              </a:spcBef>
              <a:spcAft>
                <a:spcPts val="0"/>
              </a:spcAft>
              <a:buClr>
                <a:srgbClr val="FF3399"/>
              </a:buClr>
              <a:buSzPct val="100000"/>
              <a:buFont typeface="Arial"/>
              <a:buChar char="•"/>
            </a:pPr>
            <a:r>
              <a:rPr b="1" i="0" lang="en-US" sz="3200" u="none">
                <a:solidFill>
                  <a:srgbClr val="FF3399"/>
                </a:solidFill>
                <a:latin typeface="Arial"/>
                <a:ea typeface="Arial"/>
                <a:cs typeface="Arial"/>
                <a:sym typeface="Arial"/>
              </a:rPr>
              <a:t>Alloys</a:t>
            </a:r>
            <a:r>
              <a:rPr b="0" i="0" lang="en-US" sz="3200" u="none">
                <a:solidFill>
                  <a:schemeClr val="dk1"/>
                </a:solidFill>
                <a:latin typeface="Arial"/>
                <a:ea typeface="Arial"/>
                <a:cs typeface="Arial"/>
                <a:sym typeface="Arial"/>
              </a:rPr>
              <a:t> are solid solutions that contain different metals and sometimes nonmetallic substances.</a:t>
            </a:r>
          </a:p>
        </p:txBody>
      </p:sp>
      <p:pic>
        <p:nvPicPr>
          <p:cNvPr id="493" name="Shape 493"/>
          <p:cNvPicPr preferRelativeResize="0"/>
          <p:nvPr/>
        </p:nvPicPr>
        <p:blipFill rotWithShape="1">
          <a:blip r:embed="rId3">
            <a:alphaModFix/>
          </a:blip>
          <a:srcRect b="0" l="0" r="0" t="0"/>
          <a:stretch/>
        </p:blipFill>
        <p:spPr>
          <a:xfrm>
            <a:off x="5562600" y="2895600"/>
            <a:ext cx="393700" cy="368299"/>
          </a:xfrm>
          <a:prstGeom prst="rect">
            <a:avLst/>
          </a:prstGeom>
          <a:noFill/>
          <a:ln>
            <a:noFill/>
          </a:ln>
        </p:spPr>
      </p:pic>
      <p:pic>
        <p:nvPicPr>
          <p:cNvPr id="494" name="Shape 494"/>
          <p:cNvPicPr preferRelativeResize="0"/>
          <p:nvPr/>
        </p:nvPicPr>
        <p:blipFill rotWithShape="1">
          <a:blip r:embed="rId4">
            <a:alphaModFix/>
          </a:blip>
          <a:srcRect b="0" l="0" r="0" t="0"/>
          <a:stretch/>
        </p:blipFill>
        <p:spPr>
          <a:xfrm>
            <a:off x="2971800" y="3505200"/>
            <a:ext cx="3235324" cy="2520949"/>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500"/>
                                        <p:tgtEl>
                                          <p:spTgt spid="49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500"/>
                                        <p:tgtEl>
                                          <p:spTgt spid="4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498" name="Shape 498"/>
        <p:cNvGrpSpPr/>
        <p:nvPr/>
      </p:nvGrpSpPr>
      <p:grpSpPr>
        <a:xfrm>
          <a:off x="0" y="0"/>
          <a:ext cx="0" cy="0"/>
          <a:chOff x="0" y="0"/>
          <a:chExt cx="0" cy="0"/>
        </a:xfrm>
      </p:grpSpPr>
      <p:sp>
        <p:nvSpPr>
          <p:cNvPr id="499" name="Shape 499"/>
          <p:cNvSpPr txBox="1"/>
          <p:nvPr>
            <p:ph type="title"/>
          </p:nvPr>
        </p:nvSpPr>
        <p:spPr>
          <a:xfrm>
            <a:off x="457200" y="609600"/>
            <a:ext cx="82296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Homogeneous Mixtures</a:t>
            </a:r>
          </a:p>
        </p:txBody>
      </p:sp>
      <p:sp>
        <p:nvSpPr>
          <p:cNvPr id="500" name="Shape 500"/>
          <p:cNvSpPr txBox="1"/>
          <p:nvPr>
            <p:ph idx="1" type="body"/>
          </p:nvPr>
        </p:nvSpPr>
        <p:spPr>
          <a:xfrm>
            <a:off x="457200" y="1828800"/>
            <a:ext cx="8153399" cy="18288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Like all mixtures, homogeneous mixtures (solutions) keep the properties of the components.</a:t>
            </a:r>
          </a:p>
        </p:txBody>
      </p:sp>
      <p:sp>
        <p:nvSpPr>
          <p:cNvPr id="501" name="Shape 501"/>
          <p:cNvSpPr txBox="1"/>
          <p:nvPr/>
        </p:nvSpPr>
        <p:spPr>
          <a:xfrm>
            <a:off x="457200" y="3581400"/>
            <a:ext cx="8153399" cy="26669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They are not easily separated, but they </a:t>
            </a:r>
            <a:r>
              <a:rPr b="0" i="0" lang="en-US" sz="3200" u="none">
                <a:solidFill>
                  <a:schemeClr val="dk2"/>
                </a:solidFill>
                <a:latin typeface="Arial"/>
                <a:ea typeface="Arial"/>
                <a:cs typeface="Arial"/>
                <a:sym typeface="Arial"/>
              </a:rPr>
              <a:t>can</a:t>
            </a:r>
            <a:r>
              <a:rPr b="0" i="0" lang="en-US" sz="3200" u="none">
                <a:solidFill>
                  <a:schemeClr val="dk1"/>
                </a:solidFill>
                <a:latin typeface="Arial"/>
                <a:ea typeface="Arial"/>
                <a:cs typeface="Arial"/>
                <a:sym typeface="Arial"/>
              </a:rPr>
              <a:t> be separated.</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500"/>
                                        <p:tgtEl>
                                          <p:spTgt spid="5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505" name="Shape 505"/>
        <p:cNvGrpSpPr/>
        <p:nvPr/>
      </p:nvGrpSpPr>
      <p:grpSpPr>
        <a:xfrm>
          <a:off x="0" y="0"/>
          <a:ext cx="0" cy="0"/>
          <a:chOff x="0" y="0"/>
          <a:chExt cx="0" cy="0"/>
        </a:xfrm>
      </p:grpSpPr>
      <p:sp>
        <p:nvSpPr>
          <p:cNvPr id="506" name="Shape 506"/>
          <p:cNvSpPr txBox="1"/>
          <p:nvPr>
            <p:ph type="title"/>
          </p:nvPr>
        </p:nvSpPr>
        <p:spPr>
          <a:xfrm>
            <a:off x="457200" y="609600"/>
            <a:ext cx="82296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Homogeneous Mixtures</a:t>
            </a:r>
          </a:p>
        </p:txBody>
      </p:sp>
      <p:grpSp>
        <p:nvGrpSpPr>
          <p:cNvPr id="507" name="Shape 507"/>
          <p:cNvGrpSpPr/>
          <p:nvPr/>
        </p:nvGrpSpPr>
        <p:grpSpPr>
          <a:xfrm>
            <a:off x="3886200" y="1981200"/>
            <a:ext cx="4343399" cy="3733800"/>
            <a:chOff x="3886200" y="1981200"/>
            <a:chExt cx="4343399" cy="3733800"/>
          </a:xfrm>
        </p:grpSpPr>
        <p:pic>
          <p:nvPicPr>
            <p:cNvPr id="508" name="Shape 508"/>
            <p:cNvPicPr preferRelativeResize="0"/>
            <p:nvPr/>
          </p:nvPicPr>
          <p:blipFill rotWithShape="1">
            <a:blip r:embed="rId3">
              <a:alphaModFix/>
            </a:blip>
            <a:srcRect b="0" l="0" r="0" t="0"/>
            <a:stretch/>
          </p:blipFill>
          <p:spPr>
            <a:xfrm>
              <a:off x="4038600" y="2209800"/>
              <a:ext cx="4190999" cy="3427412"/>
            </a:xfrm>
            <a:prstGeom prst="rect">
              <a:avLst/>
            </a:prstGeom>
            <a:noFill/>
            <a:ln>
              <a:noFill/>
            </a:ln>
          </p:spPr>
        </p:pic>
        <p:cxnSp>
          <p:nvCxnSpPr>
            <p:cNvPr id="509" name="Shape 509"/>
            <p:cNvCxnSpPr/>
            <p:nvPr/>
          </p:nvCxnSpPr>
          <p:spPr>
            <a:xfrm>
              <a:off x="6019800" y="2209800"/>
              <a:ext cx="0" cy="3352799"/>
            </a:xfrm>
            <a:prstGeom prst="straightConnector1">
              <a:avLst/>
            </a:prstGeom>
            <a:noFill/>
            <a:ln cap="flat" cmpd="sng" w="76200">
              <a:solidFill>
                <a:srgbClr val="FF0000"/>
              </a:solidFill>
              <a:prstDash val="solid"/>
              <a:miter/>
              <a:headEnd len="med" w="med" type="none"/>
              <a:tailEnd len="med" w="med" type="none"/>
            </a:ln>
          </p:spPr>
        </p:cxnSp>
        <p:sp>
          <p:nvSpPr>
            <p:cNvPr id="510" name="Shape 510"/>
            <p:cNvSpPr/>
            <p:nvPr/>
          </p:nvSpPr>
          <p:spPr>
            <a:xfrm>
              <a:off x="3886200" y="1981200"/>
              <a:ext cx="2133599" cy="3733800"/>
            </a:xfrm>
            <a:prstGeom prst="rect">
              <a:avLst/>
            </a:prstGeom>
            <a:solidFill>
              <a:schemeClr val="lt1"/>
            </a:solidFill>
            <a:ln cap="flat" cmpd="sng" w="9525">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511" name="Shape 511"/>
          <p:cNvSpPr txBox="1"/>
          <p:nvPr/>
        </p:nvSpPr>
        <p:spPr>
          <a:xfrm>
            <a:off x="838200" y="1905000"/>
            <a:ext cx="4953000" cy="44958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The mixture of table salt and water in the beaker to the right is colorless and appears the same as pure water.</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How can you determine if it is a mixture?</a:t>
            </a: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515" name="Shape 515"/>
        <p:cNvGrpSpPr/>
        <p:nvPr/>
      </p:nvGrpSpPr>
      <p:grpSpPr>
        <a:xfrm>
          <a:off x="0" y="0"/>
          <a:ext cx="0" cy="0"/>
          <a:chOff x="0" y="0"/>
          <a:chExt cx="0" cy="0"/>
        </a:xfrm>
      </p:grpSpPr>
      <p:sp>
        <p:nvSpPr>
          <p:cNvPr id="516" name="Shape 516"/>
          <p:cNvSpPr txBox="1"/>
          <p:nvPr>
            <p:ph type="title"/>
          </p:nvPr>
        </p:nvSpPr>
        <p:spPr>
          <a:xfrm>
            <a:off x="457200" y="609600"/>
            <a:ext cx="82296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Homogeneous Mixtures</a:t>
            </a:r>
          </a:p>
        </p:txBody>
      </p:sp>
      <p:sp>
        <p:nvSpPr>
          <p:cNvPr id="517" name="Shape 517"/>
          <p:cNvSpPr txBox="1"/>
          <p:nvPr/>
        </p:nvSpPr>
        <p:spPr>
          <a:xfrm>
            <a:off x="609600" y="1981200"/>
            <a:ext cx="4648199" cy="35813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If you were to boil away the water, you would see a white residue. That residue is the salt. Thus, the colorless mixture actually contained two separate substances. </a:t>
            </a:r>
          </a:p>
        </p:txBody>
      </p:sp>
      <p:pic>
        <p:nvPicPr>
          <p:cNvPr id="518" name="Shape 518"/>
          <p:cNvPicPr preferRelativeResize="0"/>
          <p:nvPr/>
        </p:nvPicPr>
        <p:blipFill rotWithShape="1">
          <a:blip r:embed="rId3">
            <a:alphaModFix/>
          </a:blip>
          <a:srcRect b="0" l="0" r="0" t="0"/>
          <a:stretch/>
        </p:blipFill>
        <p:spPr>
          <a:xfrm>
            <a:off x="5257800" y="2438400"/>
            <a:ext cx="3144837" cy="2571749"/>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500"/>
                                        <p:tgtEl>
                                          <p:spTgt spid="5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522" name="Shape 522"/>
        <p:cNvGrpSpPr/>
        <p:nvPr/>
      </p:nvGrpSpPr>
      <p:grpSpPr>
        <a:xfrm>
          <a:off x="0" y="0"/>
          <a:ext cx="0" cy="0"/>
          <a:chOff x="0" y="0"/>
          <a:chExt cx="0" cy="0"/>
        </a:xfrm>
      </p:grpSpPr>
      <p:sp>
        <p:nvSpPr>
          <p:cNvPr id="523" name="Shape 523"/>
          <p:cNvSpPr txBox="1"/>
          <p:nvPr>
            <p:ph type="title"/>
          </p:nvPr>
        </p:nvSpPr>
        <p:spPr>
          <a:xfrm>
            <a:off x="457200" y="685800"/>
            <a:ext cx="82296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Pure Substances</a:t>
            </a:r>
          </a:p>
        </p:txBody>
      </p:sp>
      <p:sp>
        <p:nvSpPr>
          <p:cNvPr id="524" name="Shape 524"/>
          <p:cNvSpPr txBox="1"/>
          <p:nvPr>
            <p:ph idx="1" type="body"/>
          </p:nvPr>
        </p:nvSpPr>
        <p:spPr>
          <a:xfrm>
            <a:off x="762000" y="1828800"/>
            <a:ext cx="7543800" cy="4648199"/>
          </a:xfrm>
          <a:prstGeom prst="rect">
            <a:avLst/>
          </a:prstGeom>
          <a:noFill/>
          <a:ln>
            <a:noFill/>
          </a:ln>
        </p:spPr>
        <p:txBody>
          <a:bodyPr anchorCtr="0" anchor="t" bIns="46025" lIns="92075" rIns="92075" tIns="46025">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Recall that pure substance is either an element or compound, with the same fixed composition and properties.</a:t>
            </a: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528" name="Shape 528"/>
        <p:cNvGrpSpPr/>
        <p:nvPr/>
      </p:nvGrpSpPr>
      <p:grpSpPr>
        <a:xfrm>
          <a:off x="0" y="0"/>
          <a:ext cx="0" cy="0"/>
          <a:chOff x="0" y="0"/>
          <a:chExt cx="0" cy="0"/>
        </a:xfrm>
      </p:grpSpPr>
      <p:sp>
        <p:nvSpPr>
          <p:cNvPr id="529" name="Shape 529"/>
          <p:cNvSpPr txBox="1"/>
          <p:nvPr>
            <p:ph type="title"/>
          </p:nvPr>
        </p:nvSpPr>
        <p:spPr>
          <a:xfrm>
            <a:off x="457200" y="685800"/>
            <a:ext cx="82296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Pure Substances</a:t>
            </a:r>
          </a:p>
        </p:txBody>
      </p:sp>
      <p:sp>
        <p:nvSpPr>
          <p:cNvPr id="530" name="Shape 530"/>
          <p:cNvSpPr txBox="1"/>
          <p:nvPr>
            <p:ph idx="1" type="body"/>
          </p:nvPr>
        </p:nvSpPr>
        <p:spPr>
          <a:xfrm>
            <a:off x="762000" y="1828800"/>
            <a:ext cx="7543800" cy="22860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One type of pure substance cannot be broken down into simpler substances. Such a substance is called an </a:t>
            </a:r>
            <a:r>
              <a:rPr b="1" i="0" lang="en-US" sz="3200" u="none">
                <a:solidFill>
                  <a:srgbClr val="FF3399"/>
                </a:solidFill>
                <a:latin typeface="Arial"/>
                <a:ea typeface="Arial"/>
                <a:cs typeface="Arial"/>
                <a:sym typeface="Arial"/>
              </a:rPr>
              <a:t>element</a:t>
            </a:r>
            <a:r>
              <a:rPr b="0" i="0" lang="en-US" sz="3200" u="none">
                <a:solidFill>
                  <a:schemeClr val="dk1"/>
                </a:solidFill>
                <a:latin typeface="Arial"/>
                <a:ea typeface="Arial"/>
                <a:cs typeface="Arial"/>
                <a:sym typeface="Arial"/>
              </a:rPr>
              <a:t>.</a:t>
            </a:r>
          </a:p>
        </p:txBody>
      </p:sp>
      <p:pic>
        <p:nvPicPr>
          <p:cNvPr id="531" name="Shape 531"/>
          <p:cNvPicPr preferRelativeResize="0"/>
          <p:nvPr/>
        </p:nvPicPr>
        <p:blipFill rotWithShape="1">
          <a:blip r:embed="rId3">
            <a:alphaModFix/>
          </a:blip>
          <a:srcRect b="0" l="0" r="0" t="0"/>
          <a:stretch/>
        </p:blipFill>
        <p:spPr>
          <a:xfrm>
            <a:off x="2971800" y="3352800"/>
            <a:ext cx="393700" cy="368299"/>
          </a:xfrm>
          <a:prstGeom prst="rect">
            <a:avLst/>
          </a:prstGeom>
          <a:noFill/>
          <a:ln>
            <a:noFill/>
          </a:ln>
        </p:spPr>
      </p:pic>
      <p:sp>
        <p:nvSpPr>
          <p:cNvPr id="532" name="Shape 532"/>
          <p:cNvSpPr txBox="1"/>
          <p:nvPr/>
        </p:nvSpPr>
        <p:spPr>
          <a:xfrm>
            <a:off x="762000" y="3962400"/>
            <a:ext cx="7543800" cy="22097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Elements</a:t>
            </a:r>
            <a:r>
              <a:rPr b="0" i="0" lang="en-US" sz="3200" u="none">
                <a:solidFill>
                  <a:schemeClr val="dk2"/>
                </a:solidFill>
                <a:latin typeface="Arial"/>
                <a:ea typeface="Arial"/>
                <a:cs typeface="Arial"/>
                <a:sym typeface="Arial"/>
              </a:rPr>
              <a:t> </a:t>
            </a:r>
            <a:r>
              <a:rPr b="0" i="0" lang="en-US" sz="3200" u="none">
                <a:solidFill>
                  <a:schemeClr val="dk1"/>
                </a:solidFill>
                <a:latin typeface="Arial"/>
                <a:ea typeface="Arial"/>
                <a:cs typeface="Arial"/>
                <a:sym typeface="Arial"/>
              </a:rPr>
              <a:t>are the simplest kind of matter.</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All one kind of atom.</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500"/>
                                        <p:tgtEl>
                                          <p:spTgt spid="5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212" name="Shape 212"/>
        <p:cNvGrpSpPr/>
        <p:nvPr/>
      </p:nvGrpSpPr>
      <p:grpSpPr>
        <a:xfrm>
          <a:off x="0" y="0"/>
          <a:ext cx="0" cy="0"/>
          <a:chOff x="0" y="0"/>
          <a:chExt cx="0" cy="0"/>
        </a:xfrm>
      </p:grpSpPr>
      <p:sp>
        <p:nvSpPr>
          <p:cNvPr id="213" name="Shape 213"/>
          <p:cNvSpPr txBox="1"/>
          <p:nvPr>
            <p:ph type="title"/>
          </p:nvPr>
        </p:nvSpPr>
        <p:spPr>
          <a:xfrm>
            <a:off x="457200" y="609600"/>
            <a:ext cx="8229600" cy="763586"/>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Types of Chemistry</a:t>
            </a:r>
          </a:p>
        </p:txBody>
      </p:sp>
      <p:sp>
        <p:nvSpPr>
          <p:cNvPr id="214" name="Shape 214"/>
          <p:cNvSpPr txBox="1"/>
          <p:nvPr>
            <p:ph idx="1" type="body"/>
          </p:nvPr>
        </p:nvSpPr>
        <p:spPr>
          <a:xfrm>
            <a:off x="457200" y="1600200"/>
            <a:ext cx="8229600" cy="4530724"/>
          </a:xfrm>
          <a:prstGeom prst="rect">
            <a:avLst/>
          </a:prstGeom>
          <a:noFill/>
          <a:ln>
            <a:noFill/>
          </a:ln>
        </p:spPr>
        <p:txBody>
          <a:bodyPr anchorCtr="0" anchor="t" bIns="46025" lIns="92075" rIns="92075" tIns="46025">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Analytical Chemistry studies the composition of substances.</a:t>
            </a:r>
          </a:p>
          <a:p>
            <a:pPr indent="-342900" lvl="0" marL="342900" marR="0" rtl="0" algn="l">
              <a:lnSpc>
                <a:spcPct val="90000"/>
              </a:lnSpc>
              <a:spcBef>
                <a:spcPts val="64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Inorganic Chemistry studies substances without carbon.</a:t>
            </a:r>
          </a:p>
          <a:p>
            <a:pPr indent="-342900" lvl="0" marL="342900" marR="0" rtl="0" algn="l">
              <a:lnSpc>
                <a:spcPct val="90000"/>
              </a:lnSpc>
              <a:spcBef>
                <a:spcPts val="64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Organic Chemistry studies compounds containing carbon.</a:t>
            </a:r>
          </a:p>
          <a:p>
            <a:pPr indent="-342900" lvl="0" marL="342900" marR="0" rtl="0" algn="l">
              <a:lnSpc>
                <a:spcPct val="90000"/>
              </a:lnSpc>
              <a:spcBef>
                <a:spcPts val="64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Biochemistry is the chemistry of living things.</a:t>
            </a:r>
          </a:p>
          <a:p>
            <a:pPr indent="-342900" lvl="0" marL="342900" marR="0" rtl="0" algn="l">
              <a:lnSpc>
                <a:spcPct val="90000"/>
              </a:lnSpc>
              <a:spcBef>
                <a:spcPts val="64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Physical Chemistry studies behavior of substances.</a:t>
            </a: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536" name="Shape 536"/>
        <p:cNvGrpSpPr/>
        <p:nvPr/>
      </p:nvGrpSpPr>
      <p:grpSpPr>
        <a:xfrm>
          <a:off x="0" y="0"/>
          <a:ext cx="0" cy="0"/>
          <a:chOff x="0" y="0"/>
          <a:chExt cx="0" cy="0"/>
        </a:xfrm>
      </p:grpSpPr>
      <p:sp>
        <p:nvSpPr>
          <p:cNvPr id="537" name="Shape 537"/>
          <p:cNvSpPr txBox="1"/>
          <p:nvPr>
            <p:ph type="title"/>
          </p:nvPr>
        </p:nvSpPr>
        <p:spPr>
          <a:xfrm>
            <a:off x="457200" y="685800"/>
            <a:ext cx="82296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Pure Substances</a:t>
            </a:r>
          </a:p>
        </p:txBody>
      </p:sp>
      <p:sp>
        <p:nvSpPr>
          <p:cNvPr id="538" name="Shape 538"/>
          <p:cNvSpPr txBox="1"/>
          <p:nvPr>
            <p:ph idx="1" type="body"/>
          </p:nvPr>
        </p:nvSpPr>
        <p:spPr>
          <a:xfrm>
            <a:off x="685800" y="1905000"/>
            <a:ext cx="7772400" cy="4648199"/>
          </a:xfrm>
          <a:prstGeom prst="rect">
            <a:avLst/>
          </a:prstGeom>
          <a:noFill/>
          <a:ln>
            <a:noFill/>
          </a:ln>
        </p:spPr>
        <p:txBody>
          <a:bodyPr anchorCtr="0" anchor="t" bIns="46025" lIns="92075" rIns="92075" tIns="46025">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Another type of pure substance can be broken down into simpler substances. This type of substance is called a </a:t>
            </a:r>
            <a:r>
              <a:rPr b="1" i="0" lang="en-US" sz="3200" u="none">
                <a:solidFill>
                  <a:srgbClr val="FF3399"/>
                </a:solidFill>
                <a:latin typeface="Arial"/>
                <a:ea typeface="Arial"/>
                <a:cs typeface="Arial"/>
                <a:sym typeface="Arial"/>
              </a:rPr>
              <a:t>compound</a:t>
            </a:r>
            <a:r>
              <a:rPr b="0" i="0" lang="en-US" sz="3200" u="none">
                <a:solidFill>
                  <a:schemeClr val="dk1"/>
                </a:solidFill>
                <a:latin typeface="Arial"/>
                <a:ea typeface="Arial"/>
                <a:cs typeface="Arial"/>
                <a:sym typeface="Arial"/>
              </a:rPr>
              <a:t>. </a:t>
            </a:r>
          </a:p>
          <a:p>
            <a:pPr indent="-342900" lvl="0" marL="342900" marR="0" rtl="0" algn="l">
              <a:lnSpc>
                <a:spcPct val="90000"/>
              </a:lnSpc>
              <a:spcBef>
                <a:spcPts val="64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A more complete definition is that a compound is a chemical combination of two or more different elements joined together.</a:t>
            </a:r>
          </a:p>
        </p:txBody>
      </p:sp>
      <p:pic>
        <p:nvPicPr>
          <p:cNvPr id="539" name="Shape 539"/>
          <p:cNvPicPr preferRelativeResize="0"/>
          <p:nvPr/>
        </p:nvPicPr>
        <p:blipFill rotWithShape="1">
          <a:blip r:embed="rId3">
            <a:alphaModFix/>
          </a:blip>
          <a:srcRect b="0" l="0" r="0" t="0"/>
          <a:stretch/>
        </p:blipFill>
        <p:spPr>
          <a:xfrm>
            <a:off x="3505200" y="3276600"/>
            <a:ext cx="393700" cy="368299"/>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500"/>
                                        <p:tgtEl>
                                          <p:spTgt spid="5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543" name="Shape 543"/>
        <p:cNvGrpSpPr/>
        <p:nvPr/>
      </p:nvGrpSpPr>
      <p:grpSpPr>
        <a:xfrm>
          <a:off x="0" y="0"/>
          <a:ext cx="0" cy="0"/>
          <a:chOff x="0" y="0"/>
          <a:chExt cx="0" cy="0"/>
        </a:xfrm>
      </p:grpSpPr>
      <p:sp>
        <p:nvSpPr>
          <p:cNvPr id="544" name="Shape 544"/>
          <p:cNvSpPr txBox="1"/>
          <p:nvPr>
            <p:ph type="title"/>
          </p:nvPr>
        </p:nvSpPr>
        <p:spPr>
          <a:xfrm>
            <a:off x="457200" y="685800"/>
            <a:ext cx="82296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Pure Substances</a:t>
            </a:r>
          </a:p>
        </p:txBody>
      </p:sp>
      <p:sp>
        <p:nvSpPr>
          <p:cNvPr id="545" name="Shape 545"/>
          <p:cNvSpPr txBox="1"/>
          <p:nvPr>
            <p:ph idx="1" type="body"/>
          </p:nvPr>
        </p:nvSpPr>
        <p:spPr>
          <a:xfrm>
            <a:off x="685800" y="1905000"/>
            <a:ext cx="7772400" cy="4648199"/>
          </a:xfrm>
          <a:prstGeom prst="rect">
            <a:avLst/>
          </a:prstGeom>
          <a:noFill/>
          <a:ln>
            <a:noFill/>
          </a:ln>
        </p:spPr>
        <p:txBody>
          <a:bodyPr anchorCtr="0" anchor="t" bIns="46025" lIns="92075" rIns="92075" tIns="46025">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Compounds can be broken down by chemical methods. </a:t>
            </a:r>
          </a:p>
          <a:p>
            <a:pPr indent="-342900" lvl="0" marL="342900" marR="0" rtl="0" algn="l">
              <a:lnSpc>
                <a:spcPct val="90000"/>
              </a:lnSpc>
              <a:spcBef>
                <a:spcPts val="64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When they are broken down, the pieces, elements, have completely different properties than the compound.</a:t>
            </a:r>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549" name="Shape 549"/>
        <p:cNvGrpSpPr/>
        <p:nvPr/>
      </p:nvGrpSpPr>
      <p:grpSpPr>
        <a:xfrm>
          <a:off x="0" y="0"/>
          <a:ext cx="0" cy="0"/>
          <a:chOff x="0" y="0"/>
          <a:chExt cx="0" cy="0"/>
        </a:xfrm>
      </p:grpSpPr>
      <p:sp>
        <p:nvSpPr>
          <p:cNvPr id="550" name="Shape 550"/>
          <p:cNvSpPr txBox="1"/>
          <p:nvPr>
            <p:ph type="title"/>
          </p:nvPr>
        </p:nvSpPr>
        <p:spPr>
          <a:xfrm>
            <a:off x="457200" y="685800"/>
            <a:ext cx="82296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Pure Substances</a:t>
            </a:r>
          </a:p>
        </p:txBody>
      </p:sp>
      <p:pic>
        <p:nvPicPr>
          <p:cNvPr id="551" name="Shape 551"/>
          <p:cNvPicPr preferRelativeResize="0"/>
          <p:nvPr/>
        </p:nvPicPr>
        <p:blipFill rotWithShape="1">
          <a:blip r:embed="rId3">
            <a:alphaModFix/>
          </a:blip>
          <a:srcRect b="0" l="0" r="0" t="0"/>
          <a:stretch/>
        </p:blipFill>
        <p:spPr>
          <a:xfrm>
            <a:off x="574675" y="3363912"/>
            <a:ext cx="2349499" cy="750887"/>
          </a:xfrm>
          <a:prstGeom prst="rect">
            <a:avLst/>
          </a:prstGeom>
          <a:noFill/>
          <a:ln>
            <a:noFill/>
          </a:ln>
        </p:spPr>
      </p:pic>
      <p:pic>
        <p:nvPicPr>
          <p:cNvPr id="552" name="Shape 552"/>
          <p:cNvPicPr preferRelativeResize="0"/>
          <p:nvPr/>
        </p:nvPicPr>
        <p:blipFill rotWithShape="1">
          <a:blip r:embed="rId4">
            <a:alphaModFix/>
          </a:blip>
          <a:srcRect b="0" l="0" r="0" t="0"/>
          <a:stretch/>
        </p:blipFill>
        <p:spPr>
          <a:xfrm>
            <a:off x="6400800" y="3124200"/>
            <a:ext cx="1762124" cy="962024"/>
          </a:xfrm>
          <a:prstGeom prst="rect">
            <a:avLst/>
          </a:prstGeom>
          <a:noFill/>
          <a:ln>
            <a:noFill/>
          </a:ln>
        </p:spPr>
      </p:pic>
      <p:sp>
        <p:nvSpPr>
          <p:cNvPr id="553" name="Shape 553"/>
          <p:cNvSpPr txBox="1"/>
          <p:nvPr/>
        </p:nvSpPr>
        <p:spPr>
          <a:xfrm>
            <a:off x="533400" y="4221162"/>
            <a:ext cx="802005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3200" u="none">
                <a:solidFill>
                  <a:schemeClr val="dk1"/>
                </a:solidFill>
                <a:latin typeface="Times New Roman"/>
                <a:ea typeface="Times New Roman"/>
                <a:cs typeface="Times New Roman"/>
                <a:sym typeface="Times New Roman"/>
              </a:rPr>
              <a:t>    silver        +       bromine   =  silver bromide</a:t>
            </a:r>
          </a:p>
        </p:txBody>
      </p:sp>
      <p:pic>
        <p:nvPicPr>
          <p:cNvPr id="554" name="Shape 554"/>
          <p:cNvPicPr preferRelativeResize="0"/>
          <p:nvPr/>
        </p:nvPicPr>
        <p:blipFill rotWithShape="1">
          <a:blip r:embed="rId5">
            <a:alphaModFix/>
          </a:blip>
          <a:srcRect b="0" l="0" r="0" t="0"/>
          <a:stretch/>
        </p:blipFill>
        <p:spPr>
          <a:xfrm>
            <a:off x="3429000" y="1752600"/>
            <a:ext cx="2057400" cy="2311400"/>
          </a:xfrm>
          <a:prstGeom prst="rect">
            <a:avLst/>
          </a:prstGeom>
          <a:noFill/>
          <a:ln>
            <a:noFill/>
          </a:ln>
        </p:spPr>
      </p:pic>
      <p:sp>
        <p:nvSpPr>
          <p:cNvPr id="555" name="Shape 555"/>
          <p:cNvSpPr txBox="1"/>
          <p:nvPr>
            <p:ph idx="1" type="body"/>
          </p:nvPr>
        </p:nvSpPr>
        <p:spPr>
          <a:xfrm>
            <a:off x="457200" y="5181600"/>
            <a:ext cx="7772400" cy="12954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Silver and bromine are elements, and silver bromide is a compound.</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55">
                                            <p:txEl>
                                              <p:pRg end="0" st="0"/>
                                            </p:txEl>
                                          </p:spTgt>
                                        </p:tgtEl>
                                        <p:attrNameLst>
                                          <p:attrName>style.visibility</p:attrName>
                                        </p:attrNameLst>
                                      </p:cBhvr>
                                      <p:to>
                                        <p:strVal val="visible"/>
                                      </p:to>
                                    </p:set>
                                    <p:anim calcmode="lin" valueType="num">
                                      <p:cBhvr additive="base">
                                        <p:cTn dur="500"/>
                                        <p:tgtEl>
                                          <p:spTgt spid="55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559" name="Shape 559"/>
        <p:cNvGrpSpPr/>
        <p:nvPr/>
      </p:nvGrpSpPr>
      <p:grpSpPr>
        <a:xfrm>
          <a:off x="0" y="0"/>
          <a:ext cx="0" cy="0"/>
          <a:chOff x="0" y="0"/>
          <a:chExt cx="0" cy="0"/>
        </a:xfrm>
      </p:grpSpPr>
      <p:sp>
        <p:nvSpPr>
          <p:cNvPr id="560" name="Shape 560"/>
          <p:cNvSpPr txBox="1"/>
          <p:nvPr>
            <p:ph type="title"/>
          </p:nvPr>
        </p:nvSpPr>
        <p:spPr>
          <a:xfrm>
            <a:off x="457200" y="685800"/>
            <a:ext cx="82296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Recap</a:t>
            </a:r>
          </a:p>
        </p:txBody>
      </p:sp>
      <p:pic>
        <p:nvPicPr>
          <p:cNvPr id="561" name="Shape 561"/>
          <p:cNvPicPr preferRelativeResize="0"/>
          <p:nvPr/>
        </p:nvPicPr>
        <p:blipFill rotWithShape="1">
          <a:blip r:embed="rId3">
            <a:alphaModFix/>
          </a:blip>
          <a:srcRect b="0" l="0" r="0" t="0"/>
          <a:stretch/>
        </p:blipFill>
        <p:spPr>
          <a:xfrm>
            <a:off x="762000" y="1752600"/>
            <a:ext cx="7696199" cy="4122736"/>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500"/>
                                        <p:tgtEl>
                                          <p:spTgt spid="5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565" name="Shape 565"/>
        <p:cNvGrpSpPr/>
        <p:nvPr/>
      </p:nvGrpSpPr>
      <p:grpSpPr>
        <a:xfrm>
          <a:off x="0" y="0"/>
          <a:ext cx="0" cy="0"/>
          <a:chOff x="0" y="0"/>
          <a:chExt cx="0" cy="0"/>
        </a:xfrm>
      </p:grpSpPr>
      <p:sp>
        <p:nvSpPr>
          <p:cNvPr id="566" name="Shape 566"/>
          <p:cNvSpPr txBox="1"/>
          <p:nvPr/>
        </p:nvSpPr>
        <p:spPr>
          <a:xfrm>
            <a:off x="2514600" y="0"/>
            <a:ext cx="3301999" cy="457200"/>
          </a:xfrm>
          <a:prstGeom prst="rect">
            <a:avLst/>
          </a:prstGeom>
          <a:noFill/>
          <a:ln>
            <a:noFill/>
          </a:ln>
          <a:effectLst>
            <a:outerShdw blurRad="63500" dir="2700000" dist="53880">
              <a:srgbClr val="000000"/>
            </a:outerShdw>
          </a:effectLst>
        </p:spPr>
        <p:txBody>
          <a:bodyPr anchorCtr="0" anchor="t" bIns="45700" lIns="91425" rIns="91425" tIns="45700">
            <a:noAutofit/>
          </a:bodyPr>
          <a:lstStyle/>
          <a:p>
            <a:pPr indent="0" lvl="0" marL="0" marR="0" rtl="0" algn="l">
              <a:lnSpc>
                <a:spcPct val="100000"/>
              </a:lnSpc>
              <a:spcBef>
                <a:spcPts val="0"/>
              </a:spcBef>
              <a:spcAft>
                <a:spcPts val="0"/>
              </a:spcAft>
              <a:buClr>
                <a:srgbClr val="ECCA22"/>
              </a:buClr>
              <a:buSzPct val="25000"/>
              <a:buFont typeface="Arial"/>
              <a:buNone/>
            </a:pPr>
            <a:r>
              <a:rPr b="0" i="0" lang="en-US" sz="2400" u="none">
                <a:solidFill>
                  <a:srgbClr val="ECCA22"/>
                </a:solidFill>
                <a:latin typeface="Arial"/>
                <a:ea typeface="Arial"/>
                <a:cs typeface="Arial"/>
                <a:sym typeface="Arial"/>
              </a:rPr>
              <a:t>Assessment Questions</a:t>
            </a:r>
          </a:p>
        </p:txBody>
      </p:sp>
      <p:sp>
        <p:nvSpPr>
          <p:cNvPr id="567" name="Shape 567"/>
          <p:cNvSpPr txBox="1"/>
          <p:nvPr/>
        </p:nvSpPr>
        <p:spPr>
          <a:xfrm>
            <a:off x="4556125" y="3829050"/>
            <a:ext cx="382587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8" name="Shape 568"/>
          <p:cNvSpPr txBox="1"/>
          <p:nvPr/>
        </p:nvSpPr>
        <p:spPr>
          <a:xfrm>
            <a:off x="1644650" y="752475"/>
            <a:ext cx="2054225"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ECCA22"/>
              </a:buClr>
              <a:buSzPct val="25000"/>
              <a:buFont typeface="Arial"/>
              <a:buNone/>
            </a:pPr>
            <a:r>
              <a:rPr b="1" i="0" lang="en-US" sz="3200" u="none">
                <a:solidFill>
                  <a:srgbClr val="ECCA22"/>
                </a:solidFill>
                <a:latin typeface="Arial"/>
                <a:ea typeface="Arial"/>
                <a:cs typeface="Arial"/>
                <a:sym typeface="Arial"/>
              </a:rPr>
              <a:t>Question </a:t>
            </a:r>
          </a:p>
        </p:txBody>
      </p:sp>
      <p:sp>
        <p:nvSpPr>
          <p:cNvPr id="569" name="Shape 569"/>
          <p:cNvSpPr txBox="1"/>
          <p:nvPr/>
        </p:nvSpPr>
        <p:spPr>
          <a:xfrm>
            <a:off x="593725" y="1398587"/>
            <a:ext cx="7407274" cy="1066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Identify each of the following as either a compound or a mixture.</a:t>
            </a:r>
          </a:p>
        </p:txBody>
      </p:sp>
      <p:sp>
        <p:nvSpPr>
          <p:cNvPr id="570" name="Shape 570"/>
          <p:cNvSpPr txBox="1"/>
          <p:nvPr/>
        </p:nvSpPr>
        <p:spPr>
          <a:xfrm>
            <a:off x="533400" y="3352800"/>
            <a:ext cx="2073274"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A. sand</a:t>
            </a:r>
          </a:p>
        </p:txBody>
      </p:sp>
      <p:sp>
        <p:nvSpPr>
          <p:cNvPr id="571" name="Shape 571"/>
          <p:cNvSpPr txBox="1"/>
          <p:nvPr/>
        </p:nvSpPr>
        <p:spPr>
          <a:xfrm>
            <a:off x="533400" y="4191000"/>
            <a:ext cx="2073274"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B. water</a:t>
            </a:r>
          </a:p>
        </p:txBody>
      </p:sp>
      <p:sp>
        <p:nvSpPr>
          <p:cNvPr id="572" name="Shape 572"/>
          <p:cNvSpPr txBox="1"/>
          <p:nvPr/>
        </p:nvSpPr>
        <p:spPr>
          <a:xfrm>
            <a:off x="533400" y="5029200"/>
            <a:ext cx="3429000" cy="1066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C. fresh orange 	juice</a:t>
            </a:r>
          </a:p>
        </p:txBody>
      </p:sp>
      <p:sp>
        <p:nvSpPr>
          <p:cNvPr id="573" name="Shape 573"/>
          <p:cNvSpPr txBox="1"/>
          <p:nvPr/>
        </p:nvSpPr>
        <p:spPr>
          <a:xfrm>
            <a:off x="4038600" y="2590800"/>
            <a:ext cx="1989136"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ECCA22"/>
              </a:buClr>
              <a:buSzPct val="25000"/>
              <a:buFont typeface="Arial"/>
              <a:buNone/>
            </a:pPr>
            <a:r>
              <a:rPr b="1" i="0" lang="en-US" sz="3200" u="none">
                <a:solidFill>
                  <a:srgbClr val="ECCA22"/>
                </a:solidFill>
                <a:latin typeface="Arial"/>
                <a:ea typeface="Arial"/>
                <a:cs typeface="Arial"/>
                <a:sym typeface="Arial"/>
              </a:rPr>
              <a:t>Answers </a:t>
            </a:r>
          </a:p>
        </p:txBody>
      </p:sp>
      <p:sp>
        <p:nvSpPr>
          <p:cNvPr id="574" name="Shape 574"/>
          <p:cNvSpPr txBox="1"/>
          <p:nvPr/>
        </p:nvSpPr>
        <p:spPr>
          <a:xfrm>
            <a:off x="4267200" y="3352800"/>
            <a:ext cx="3557586"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ECCA22"/>
              </a:buClr>
              <a:buSzPct val="25000"/>
              <a:buFont typeface="Arial"/>
              <a:buNone/>
            </a:pPr>
            <a:r>
              <a:rPr b="0" i="0" lang="en-US" sz="3200" u="none">
                <a:solidFill>
                  <a:srgbClr val="ECCA22"/>
                </a:solidFill>
                <a:latin typeface="Arial"/>
                <a:ea typeface="Arial"/>
                <a:cs typeface="Arial"/>
                <a:sym typeface="Arial"/>
              </a:rPr>
              <a:t>mixture</a:t>
            </a:r>
          </a:p>
        </p:txBody>
      </p:sp>
      <p:sp>
        <p:nvSpPr>
          <p:cNvPr id="575" name="Shape 575"/>
          <p:cNvSpPr txBox="1"/>
          <p:nvPr/>
        </p:nvSpPr>
        <p:spPr>
          <a:xfrm>
            <a:off x="4267200" y="5029200"/>
            <a:ext cx="3557586"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ECCA22"/>
              </a:buClr>
              <a:buSzPct val="25000"/>
              <a:buFont typeface="Arial"/>
              <a:buNone/>
            </a:pPr>
            <a:r>
              <a:rPr b="0" i="0" lang="en-US" sz="3200" u="none">
                <a:solidFill>
                  <a:srgbClr val="ECCA22"/>
                </a:solidFill>
                <a:latin typeface="Arial"/>
                <a:ea typeface="Arial"/>
                <a:cs typeface="Arial"/>
                <a:sym typeface="Arial"/>
              </a:rPr>
              <a:t>mixture</a:t>
            </a:r>
          </a:p>
        </p:txBody>
      </p:sp>
      <p:sp>
        <p:nvSpPr>
          <p:cNvPr id="576" name="Shape 576"/>
          <p:cNvSpPr txBox="1"/>
          <p:nvPr/>
        </p:nvSpPr>
        <p:spPr>
          <a:xfrm>
            <a:off x="4267200" y="4191000"/>
            <a:ext cx="3557586"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ECCA22"/>
              </a:buClr>
              <a:buSzPct val="25000"/>
              <a:buFont typeface="Arial"/>
              <a:buNone/>
            </a:pPr>
            <a:r>
              <a:rPr b="0" i="0" lang="en-US" sz="3200" u="none">
                <a:solidFill>
                  <a:srgbClr val="ECCA22"/>
                </a:solidFill>
                <a:latin typeface="Arial"/>
                <a:ea typeface="Arial"/>
                <a:cs typeface="Arial"/>
                <a:sym typeface="Arial"/>
              </a:rPr>
              <a:t>compound</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500"/>
                                        <p:tgtEl>
                                          <p:spTgt spid="5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1"/>
                                        </p:tgtEl>
                                        <p:attrNameLst>
                                          <p:attrName>style.visibility</p:attrName>
                                        </p:attrNameLst>
                                      </p:cBhvr>
                                      <p:to>
                                        <p:strVal val="visible"/>
                                      </p:to>
                                    </p:set>
                                    <p:animEffect filter="fade" transition="in">
                                      <p:cBhvr>
                                        <p:cTn dur="500"/>
                                        <p:tgtEl>
                                          <p:spTgt spid="5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500"/>
                                        <p:tgtEl>
                                          <p:spTgt spid="5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500"/>
                                        <p:tgtEl>
                                          <p:spTgt spid="5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500"/>
                                        <p:tgtEl>
                                          <p:spTgt spid="5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580" name="Shape 580"/>
        <p:cNvGrpSpPr/>
        <p:nvPr/>
      </p:nvGrpSpPr>
      <p:grpSpPr>
        <a:xfrm>
          <a:off x="0" y="0"/>
          <a:ext cx="0" cy="0"/>
          <a:chOff x="0" y="0"/>
          <a:chExt cx="0" cy="0"/>
        </a:xfrm>
      </p:grpSpPr>
      <p:sp>
        <p:nvSpPr>
          <p:cNvPr id="581" name="Shape 581"/>
          <p:cNvSpPr txBox="1"/>
          <p:nvPr/>
        </p:nvSpPr>
        <p:spPr>
          <a:xfrm>
            <a:off x="2514600" y="0"/>
            <a:ext cx="3301999" cy="457200"/>
          </a:xfrm>
          <a:prstGeom prst="rect">
            <a:avLst/>
          </a:prstGeom>
          <a:noFill/>
          <a:ln>
            <a:noFill/>
          </a:ln>
          <a:effectLst>
            <a:outerShdw blurRad="63500" dir="2700000" dist="53880">
              <a:srgbClr val="000000"/>
            </a:outerShdw>
          </a:effectLst>
        </p:spPr>
        <p:txBody>
          <a:bodyPr anchorCtr="0" anchor="t" bIns="45700" lIns="91425" rIns="91425" tIns="45700">
            <a:noAutofit/>
          </a:bodyPr>
          <a:lstStyle/>
          <a:p>
            <a:pPr indent="0" lvl="0" marL="0" marR="0" rtl="0" algn="l">
              <a:lnSpc>
                <a:spcPct val="100000"/>
              </a:lnSpc>
              <a:spcBef>
                <a:spcPts val="0"/>
              </a:spcBef>
              <a:spcAft>
                <a:spcPts val="0"/>
              </a:spcAft>
              <a:buClr>
                <a:srgbClr val="ECCA22"/>
              </a:buClr>
              <a:buSzPct val="25000"/>
              <a:buFont typeface="Arial"/>
              <a:buNone/>
            </a:pPr>
            <a:r>
              <a:rPr b="0" i="0" lang="en-US" sz="2400" u="none">
                <a:solidFill>
                  <a:srgbClr val="ECCA22"/>
                </a:solidFill>
                <a:latin typeface="Arial"/>
                <a:ea typeface="Arial"/>
                <a:cs typeface="Arial"/>
                <a:sym typeface="Arial"/>
              </a:rPr>
              <a:t>Assessment Questions</a:t>
            </a:r>
          </a:p>
        </p:txBody>
      </p:sp>
      <p:sp>
        <p:nvSpPr>
          <p:cNvPr id="582" name="Shape 582"/>
          <p:cNvSpPr txBox="1"/>
          <p:nvPr/>
        </p:nvSpPr>
        <p:spPr>
          <a:xfrm>
            <a:off x="4556125" y="3829050"/>
            <a:ext cx="382587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3" name="Shape 583"/>
          <p:cNvSpPr txBox="1"/>
          <p:nvPr/>
        </p:nvSpPr>
        <p:spPr>
          <a:xfrm>
            <a:off x="1644650" y="752475"/>
            <a:ext cx="2054225"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ECCA22"/>
              </a:buClr>
              <a:buSzPct val="25000"/>
              <a:buFont typeface="Arial"/>
              <a:buNone/>
            </a:pPr>
            <a:r>
              <a:rPr b="1" i="0" lang="en-US" sz="3200" u="none">
                <a:solidFill>
                  <a:srgbClr val="ECCA22"/>
                </a:solidFill>
                <a:latin typeface="Arial"/>
                <a:ea typeface="Arial"/>
                <a:cs typeface="Arial"/>
                <a:sym typeface="Arial"/>
              </a:rPr>
              <a:t>Question </a:t>
            </a:r>
          </a:p>
        </p:txBody>
      </p:sp>
      <p:sp>
        <p:nvSpPr>
          <p:cNvPr id="584" name="Shape 584"/>
          <p:cNvSpPr txBox="1"/>
          <p:nvPr/>
        </p:nvSpPr>
        <p:spPr>
          <a:xfrm>
            <a:off x="609600" y="1524000"/>
            <a:ext cx="7407274" cy="20415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Determine whether each of the following is a homogeneous mixture, heterogeneous mixture or pure substance.</a:t>
            </a:r>
          </a:p>
        </p:txBody>
      </p:sp>
      <p:sp>
        <p:nvSpPr>
          <p:cNvPr id="585" name="Shape 585"/>
          <p:cNvSpPr txBox="1"/>
          <p:nvPr/>
        </p:nvSpPr>
        <p:spPr>
          <a:xfrm>
            <a:off x="533400" y="3810000"/>
            <a:ext cx="7407274"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1.  Italian salad dressing	</a:t>
            </a:r>
          </a:p>
        </p:txBody>
      </p:sp>
      <p:sp>
        <p:nvSpPr>
          <p:cNvPr id="586" name="Shape 586"/>
          <p:cNvSpPr txBox="1"/>
          <p:nvPr/>
        </p:nvSpPr>
        <p:spPr>
          <a:xfrm>
            <a:off x="533400" y="5105400"/>
            <a:ext cx="7407274"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2.  an automobile</a:t>
            </a:r>
          </a:p>
        </p:txBody>
      </p:sp>
      <p:sp>
        <p:nvSpPr>
          <p:cNvPr id="587" name="Shape 587"/>
          <p:cNvSpPr txBox="1"/>
          <p:nvPr/>
        </p:nvSpPr>
        <p:spPr>
          <a:xfrm>
            <a:off x="3733800" y="4495800"/>
            <a:ext cx="47244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AFD00"/>
              </a:buClr>
              <a:buSzPct val="25000"/>
              <a:buFont typeface="Arial"/>
              <a:buNone/>
            </a:pPr>
            <a:r>
              <a:rPr b="0" i="0" lang="en-US" sz="3200" u="none">
                <a:solidFill>
                  <a:srgbClr val="FAFD00"/>
                </a:solidFill>
                <a:latin typeface="Arial"/>
                <a:ea typeface="Arial"/>
                <a:cs typeface="Arial"/>
                <a:sym typeface="Arial"/>
              </a:rPr>
              <a:t>heterogeneous mixture</a:t>
            </a:r>
          </a:p>
        </p:txBody>
      </p:sp>
      <p:sp>
        <p:nvSpPr>
          <p:cNvPr id="588" name="Shape 588"/>
          <p:cNvSpPr txBox="1"/>
          <p:nvPr/>
        </p:nvSpPr>
        <p:spPr>
          <a:xfrm>
            <a:off x="3733800" y="5715000"/>
            <a:ext cx="47244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AFD00"/>
              </a:buClr>
              <a:buSzPct val="25000"/>
              <a:buFont typeface="Arial"/>
              <a:buNone/>
            </a:pPr>
            <a:r>
              <a:rPr b="0" i="0" lang="en-US" sz="3200" u="none">
                <a:solidFill>
                  <a:srgbClr val="FAFD00"/>
                </a:solidFill>
                <a:latin typeface="Arial"/>
                <a:ea typeface="Arial"/>
                <a:cs typeface="Arial"/>
                <a:sym typeface="Arial"/>
              </a:rPr>
              <a:t>heterogeneous mixture</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1"/>
                                        <p:tgtEl>
                                          <p:spTgt spid="5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500"/>
                                        <p:tgtEl>
                                          <p:spTgt spid="5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1"/>
                                        <p:tgtEl>
                                          <p:spTgt spid="5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592" name="Shape 592"/>
        <p:cNvGrpSpPr/>
        <p:nvPr/>
      </p:nvGrpSpPr>
      <p:grpSpPr>
        <a:xfrm>
          <a:off x="0" y="0"/>
          <a:ext cx="0" cy="0"/>
          <a:chOff x="0" y="0"/>
          <a:chExt cx="0" cy="0"/>
        </a:xfrm>
      </p:grpSpPr>
      <p:sp>
        <p:nvSpPr>
          <p:cNvPr id="593" name="Shape 593"/>
          <p:cNvSpPr txBox="1"/>
          <p:nvPr/>
        </p:nvSpPr>
        <p:spPr>
          <a:xfrm>
            <a:off x="2514600" y="0"/>
            <a:ext cx="3301999" cy="457200"/>
          </a:xfrm>
          <a:prstGeom prst="rect">
            <a:avLst/>
          </a:prstGeom>
          <a:noFill/>
          <a:ln>
            <a:noFill/>
          </a:ln>
          <a:effectLst>
            <a:outerShdw blurRad="63500" dir="2700000" dist="53880">
              <a:srgbClr val="000000"/>
            </a:outerShdw>
          </a:effectLst>
        </p:spPr>
        <p:txBody>
          <a:bodyPr anchorCtr="0" anchor="t" bIns="45700" lIns="91425" rIns="91425" tIns="45700">
            <a:noAutofit/>
          </a:bodyPr>
          <a:lstStyle/>
          <a:p>
            <a:pPr indent="0" lvl="0" marL="0" marR="0" rtl="0" algn="l">
              <a:lnSpc>
                <a:spcPct val="100000"/>
              </a:lnSpc>
              <a:spcBef>
                <a:spcPts val="0"/>
              </a:spcBef>
              <a:spcAft>
                <a:spcPts val="0"/>
              </a:spcAft>
              <a:buClr>
                <a:srgbClr val="ECCA22"/>
              </a:buClr>
              <a:buSzPct val="25000"/>
              <a:buFont typeface="Arial"/>
              <a:buNone/>
            </a:pPr>
            <a:r>
              <a:rPr b="0" i="0" lang="en-US" sz="2400" u="none">
                <a:solidFill>
                  <a:srgbClr val="ECCA22"/>
                </a:solidFill>
                <a:latin typeface="Arial"/>
                <a:ea typeface="Arial"/>
                <a:cs typeface="Arial"/>
                <a:sym typeface="Arial"/>
              </a:rPr>
              <a:t>Assessment Questions</a:t>
            </a:r>
          </a:p>
        </p:txBody>
      </p:sp>
      <p:sp>
        <p:nvSpPr>
          <p:cNvPr id="594" name="Shape 594"/>
          <p:cNvSpPr txBox="1"/>
          <p:nvPr/>
        </p:nvSpPr>
        <p:spPr>
          <a:xfrm>
            <a:off x="4556125" y="3829050"/>
            <a:ext cx="382587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5" name="Shape 595"/>
          <p:cNvSpPr txBox="1"/>
          <p:nvPr/>
        </p:nvSpPr>
        <p:spPr>
          <a:xfrm>
            <a:off x="1644650" y="752475"/>
            <a:ext cx="2054225"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ECCA22"/>
              </a:buClr>
              <a:buSzPct val="25000"/>
              <a:buFont typeface="Arial"/>
              <a:buNone/>
            </a:pPr>
            <a:r>
              <a:rPr b="1" i="0" lang="en-US" sz="3200" u="none">
                <a:solidFill>
                  <a:srgbClr val="ECCA22"/>
                </a:solidFill>
                <a:latin typeface="Arial"/>
                <a:ea typeface="Arial"/>
                <a:cs typeface="Arial"/>
                <a:sym typeface="Arial"/>
              </a:rPr>
              <a:t>Question </a:t>
            </a:r>
          </a:p>
        </p:txBody>
      </p:sp>
      <p:sp>
        <p:nvSpPr>
          <p:cNvPr id="596" name="Shape 596"/>
          <p:cNvSpPr txBox="1"/>
          <p:nvPr/>
        </p:nvSpPr>
        <p:spPr>
          <a:xfrm>
            <a:off x="533400" y="1524000"/>
            <a:ext cx="7407274" cy="1066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Homogeneous mixture, heterogeneous mixture or pure substance?</a:t>
            </a:r>
          </a:p>
        </p:txBody>
      </p:sp>
      <p:sp>
        <p:nvSpPr>
          <p:cNvPr id="597" name="Shape 597"/>
          <p:cNvSpPr txBox="1"/>
          <p:nvPr/>
        </p:nvSpPr>
        <p:spPr>
          <a:xfrm>
            <a:off x="2743200" y="3581400"/>
            <a:ext cx="56388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AFD00"/>
              </a:buClr>
              <a:buSzPct val="25000"/>
              <a:buFont typeface="Arial"/>
              <a:buNone/>
            </a:pPr>
            <a:r>
              <a:rPr b="0" i="0" lang="en-US" sz="3200" u="none">
                <a:solidFill>
                  <a:srgbClr val="FAFD00"/>
                </a:solidFill>
                <a:latin typeface="Arial"/>
                <a:ea typeface="Arial"/>
                <a:cs typeface="Arial"/>
                <a:sym typeface="Arial"/>
              </a:rPr>
              <a:t>pure substance (compound)</a:t>
            </a:r>
          </a:p>
        </p:txBody>
      </p:sp>
      <p:sp>
        <p:nvSpPr>
          <p:cNvPr id="598" name="Shape 598"/>
          <p:cNvSpPr txBox="1"/>
          <p:nvPr/>
        </p:nvSpPr>
        <p:spPr>
          <a:xfrm>
            <a:off x="533400" y="2971800"/>
            <a:ext cx="7407274"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3.  table salt	</a:t>
            </a:r>
          </a:p>
        </p:txBody>
      </p:sp>
      <p:sp>
        <p:nvSpPr>
          <p:cNvPr id="599" name="Shape 599"/>
          <p:cNvSpPr txBox="1"/>
          <p:nvPr/>
        </p:nvSpPr>
        <p:spPr>
          <a:xfrm>
            <a:off x="533400" y="4572000"/>
            <a:ext cx="7407274"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4.  a peach</a:t>
            </a:r>
          </a:p>
        </p:txBody>
      </p:sp>
      <p:sp>
        <p:nvSpPr>
          <p:cNvPr id="600" name="Shape 600"/>
          <p:cNvSpPr txBox="1"/>
          <p:nvPr/>
        </p:nvSpPr>
        <p:spPr>
          <a:xfrm>
            <a:off x="2743200" y="5105400"/>
            <a:ext cx="52577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AFD00"/>
              </a:buClr>
              <a:buSzPct val="25000"/>
              <a:buFont typeface="Arial"/>
              <a:buNone/>
            </a:pPr>
            <a:r>
              <a:rPr b="0" i="0" lang="en-US" sz="3200" u="none">
                <a:solidFill>
                  <a:srgbClr val="FAFD00"/>
                </a:solidFill>
                <a:latin typeface="Arial"/>
                <a:ea typeface="Arial"/>
                <a:cs typeface="Arial"/>
                <a:sym typeface="Arial"/>
              </a:rPr>
              <a:t>heterogeneous mixture</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1"/>
                                        <p:tgtEl>
                                          <p:spTgt spid="5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500"/>
                                        <p:tgtEl>
                                          <p:spTgt spid="5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1"/>
                                        <p:tgtEl>
                                          <p:spTgt spid="6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604" name="Shape 604"/>
        <p:cNvGrpSpPr/>
        <p:nvPr/>
      </p:nvGrpSpPr>
      <p:grpSpPr>
        <a:xfrm>
          <a:off x="0" y="0"/>
          <a:ext cx="0" cy="0"/>
          <a:chOff x="0" y="0"/>
          <a:chExt cx="0" cy="0"/>
        </a:xfrm>
      </p:grpSpPr>
      <p:sp>
        <p:nvSpPr>
          <p:cNvPr id="605" name="Shape 605"/>
          <p:cNvSpPr txBox="1"/>
          <p:nvPr/>
        </p:nvSpPr>
        <p:spPr>
          <a:xfrm>
            <a:off x="2514600" y="0"/>
            <a:ext cx="3301999" cy="457200"/>
          </a:xfrm>
          <a:prstGeom prst="rect">
            <a:avLst/>
          </a:prstGeom>
          <a:noFill/>
          <a:ln>
            <a:noFill/>
          </a:ln>
          <a:effectLst>
            <a:outerShdw blurRad="63500" dir="2700000" dist="53880">
              <a:srgbClr val="000000"/>
            </a:outerShdw>
          </a:effectLst>
        </p:spPr>
        <p:txBody>
          <a:bodyPr anchorCtr="0" anchor="t" bIns="45700" lIns="91425" rIns="91425" tIns="45700">
            <a:noAutofit/>
          </a:bodyPr>
          <a:lstStyle/>
          <a:p>
            <a:pPr indent="0" lvl="0" marL="0" marR="0" rtl="0" algn="l">
              <a:lnSpc>
                <a:spcPct val="100000"/>
              </a:lnSpc>
              <a:spcBef>
                <a:spcPts val="0"/>
              </a:spcBef>
              <a:spcAft>
                <a:spcPts val="0"/>
              </a:spcAft>
              <a:buClr>
                <a:srgbClr val="ECCA22"/>
              </a:buClr>
              <a:buSzPct val="25000"/>
              <a:buFont typeface="Arial"/>
              <a:buNone/>
            </a:pPr>
            <a:r>
              <a:rPr b="0" i="0" lang="en-US" sz="2400" u="none">
                <a:solidFill>
                  <a:srgbClr val="ECCA22"/>
                </a:solidFill>
                <a:latin typeface="Arial"/>
                <a:ea typeface="Arial"/>
                <a:cs typeface="Arial"/>
                <a:sym typeface="Arial"/>
              </a:rPr>
              <a:t>Assessment Questions</a:t>
            </a:r>
          </a:p>
        </p:txBody>
      </p:sp>
      <p:sp>
        <p:nvSpPr>
          <p:cNvPr id="606" name="Shape 606"/>
          <p:cNvSpPr txBox="1"/>
          <p:nvPr/>
        </p:nvSpPr>
        <p:spPr>
          <a:xfrm>
            <a:off x="4556125" y="3829050"/>
            <a:ext cx="382587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7" name="Shape 607"/>
          <p:cNvSpPr txBox="1"/>
          <p:nvPr/>
        </p:nvSpPr>
        <p:spPr>
          <a:xfrm>
            <a:off x="1644650" y="752475"/>
            <a:ext cx="2054225"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ECCA22"/>
              </a:buClr>
              <a:buSzPct val="25000"/>
              <a:buFont typeface="Arial"/>
              <a:buNone/>
            </a:pPr>
            <a:r>
              <a:rPr b="1" i="0" lang="en-US" sz="3200" u="none">
                <a:solidFill>
                  <a:srgbClr val="ECCA22"/>
                </a:solidFill>
                <a:latin typeface="Arial"/>
                <a:ea typeface="Arial"/>
                <a:cs typeface="Arial"/>
                <a:sym typeface="Arial"/>
              </a:rPr>
              <a:t>Question </a:t>
            </a:r>
          </a:p>
        </p:txBody>
      </p:sp>
      <p:sp>
        <p:nvSpPr>
          <p:cNvPr id="608" name="Shape 608"/>
          <p:cNvSpPr txBox="1"/>
          <p:nvPr/>
        </p:nvSpPr>
        <p:spPr>
          <a:xfrm>
            <a:off x="533400" y="1524000"/>
            <a:ext cx="7407274" cy="1066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Homogeneous mixture, heterogeneous mixture or pure substance?</a:t>
            </a:r>
          </a:p>
        </p:txBody>
      </p:sp>
      <p:sp>
        <p:nvSpPr>
          <p:cNvPr id="609" name="Shape 609"/>
          <p:cNvSpPr txBox="1"/>
          <p:nvPr/>
        </p:nvSpPr>
        <p:spPr>
          <a:xfrm>
            <a:off x="533400" y="2895600"/>
            <a:ext cx="7407274"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5.  Na</a:t>
            </a:r>
            <a:r>
              <a:rPr b="0" baseline="-25000" i="0" lang="en-US" sz="3200" u="none">
                <a:solidFill>
                  <a:schemeClr val="dk1"/>
                </a:solidFill>
                <a:latin typeface="Arial"/>
                <a:ea typeface="Arial"/>
                <a:cs typeface="Arial"/>
                <a:sym typeface="Arial"/>
              </a:rPr>
              <a:t>2</a:t>
            </a:r>
            <a:r>
              <a:rPr b="0" i="0" lang="en-US" sz="3200" u="none">
                <a:solidFill>
                  <a:schemeClr val="dk1"/>
                </a:solidFill>
                <a:latin typeface="Arial"/>
                <a:ea typeface="Arial"/>
                <a:cs typeface="Arial"/>
                <a:sym typeface="Arial"/>
              </a:rPr>
              <a:t>SO</a:t>
            </a:r>
            <a:r>
              <a:rPr b="0" baseline="-25000" i="0" lang="en-US" sz="3200" u="none">
                <a:solidFill>
                  <a:schemeClr val="dk1"/>
                </a:solidFill>
                <a:latin typeface="Arial"/>
                <a:ea typeface="Arial"/>
                <a:cs typeface="Arial"/>
                <a:sym typeface="Arial"/>
              </a:rPr>
              <a:t>4</a:t>
            </a:r>
            <a:r>
              <a:rPr b="0" i="0" lang="en-US" sz="3200" u="none">
                <a:solidFill>
                  <a:schemeClr val="dk1"/>
                </a:solidFill>
                <a:latin typeface="Arial"/>
                <a:ea typeface="Arial"/>
                <a:cs typeface="Arial"/>
                <a:sym typeface="Arial"/>
              </a:rPr>
              <a:t>	</a:t>
            </a:r>
          </a:p>
        </p:txBody>
      </p:sp>
      <p:sp>
        <p:nvSpPr>
          <p:cNvPr id="610" name="Shape 610"/>
          <p:cNvSpPr txBox="1"/>
          <p:nvPr/>
        </p:nvSpPr>
        <p:spPr>
          <a:xfrm>
            <a:off x="533400" y="4648200"/>
            <a:ext cx="7407274"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6.  air</a:t>
            </a:r>
          </a:p>
        </p:txBody>
      </p:sp>
      <p:sp>
        <p:nvSpPr>
          <p:cNvPr id="611" name="Shape 611"/>
          <p:cNvSpPr txBox="1"/>
          <p:nvPr/>
        </p:nvSpPr>
        <p:spPr>
          <a:xfrm>
            <a:off x="2209800" y="3657600"/>
            <a:ext cx="59435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AFD00"/>
              </a:buClr>
              <a:buSzPct val="25000"/>
              <a:buFont typeface="Arial"/>
              <a:buNone/>
            </a:pPr>
            <a:r>
              <a:rPr b="0" i="0" lang="en-US" sz="3200" u="none">
                <a:solidFill>
                  <a:srgbClr val="FAFD00"/>
                </a:solidFill>
                <a:latin typeface="Arial"/>
                <a:ea typeface="Arial"/>
                <a:cs typeface="Arial"/>
                <a:sym typeface="Arial"/>
              </a:rPr>
              <a:t>pure substance (compound)</a:t>
            </a:r>
          </a:p>
        </p:txBody>
      </p:sp>
      <p:sp>
        <p:nvSpPr>
          <p:cNvPr id="612" name="Shape 612"/>
          <p:cNvSpPr txBox="1"/>
          <p:nvPr/>
        </p:nvSpPr>
        <p:spPr>
          <a:xfrm>
            <a:off x="2209800" y="5257800"/>
            <a:ext cx="53339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AFD00"/>
              </a:buClr>
              <a:buSzPct val="25000"/>
              <a:buFont typeface="Arial"/>
              <a:buNone/>
            </a:pPr>
            <a:r>
              <a:rPr b="0" i="0" lang="en-US" sz="3200" u="none">
                <a:solidFill>
                  <a:srgbClr val="FAFD00"/>
                </a:solidFill>
                <a:latin typeface="Arial"/>
                <a:ea typeface="Arial"/>
                <a:cs typeface="Arial"/>
                <a:sym typeface="Arial"/>
              </a:rPr>
              <a:t>homogeneous mixture</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1"/>
                                        <p:tgtEl>
                                          <p:spTgt spid="6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0"/>
                                        </p:tgtEl>
                                        <p:attrNameLst>
                                          <p:attrName>style.visibility</p:attrName>
                                        </p:attrNameLst>
                                      </p:cBhvr>
                                      <p:to>
                                        <p:strVal val="visible"/>
                                      </p:to>
                                    </p:set>
                                    <p:animEffect filter="fade" transition="in">
                                      <p:cBhvr>
                                        <p:cTn dur="500"/>
                                        <p:tgtEl>
                                          <p:spTgt spid="6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1"/>
                                        <p:tgtEl>
                                          <p:spTgt spid="6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616" name="Shape 616"/>
        <p:cNvGrpSpPr/>
        <p:nvPr/>
      </p:nvGrpSpPr>
      <p:grpSpPr>
        <a:xfrm>
          <a:off x="0" y="0"/>
          <a:ext cx="0" cy="0"/>
          <a:chOff x="0" y="0"/>
          <a:chExt cx="0" cy="0"/>
        </a:xfrm>
      </p:grpSpPr>
      <p:sp>
        <p:nvSpPr>
          <p:cNvPr id="617" name="Shape 617"/>
          <p:cNvSpPr txBox="1"/>
          <p:nvPr/>
        </p:nvSpPr>
        <p:spPr>
          <a:xfrm>
            <a:off x="2514600" y="0"/>
            <a:ext cx="3301999" cy="457200"/>
          </a:xfrm>
          <a:prstGeom prst="rect">
            <a:avLst/>
          </a:prstGeom>
          <a:noFill/>
          <a:ln>
            <a:noFill/>
          </a:ln>
          <a:effectLst>
            <a:outerShdw blurRad="63500" dir="2700000" dist="53880">
              <a:srgbClr val="000000"/>
            </a:outerShdw>
          </a:effectLst>
        </p:spPr>
        <p:txBody>
          <a:bodyPr anchorCtr="0" anchor="t" bIns="45700" lIns="91425" rIns="91425" tIns="45700">
            <a:noAutofit/>
          </a:bodyPr>
          <a:lstStyle/>
          <a:p>
            <a:pPr indent="0" lvl="0" marL="0" marR="0" rtl="0" algn="l">
              <a:lnSpc>
                <a:spcPct val="100000"/>
              </a:lnSpc>
              <a:spcBef>
                <a:spcPts val="0"/>
              </a:spcBef>
              <a:spcAft>
                <a:spcPts val="0"/>
              </a:spcAft>
              <a:buClr>
                <a:srgbClr val="ECCA22"/>
              </a:buClr>
              <a:buSzPct val="25000"/>
              <a:buFont typeface="Arial"/>
              <a:buNone/>
            </a:pPr>
            <a:r>
              <a:rPr b="0" i="0" lang="en-US" sz="2400" u="none">
                <a:solidFill>
                  <a:srgbClr val="ECCA22"/>
                </a:solidFill>
                <a:latin typeface="Arial"/>
                <a:ea typeface="Arial"/>
                <a:cs typeface="Arial"/>
                <a:sym typeface="Arial"/>
              </a:rPr>
              <a:t>Assessment Questions</a:t>
            </a:r>
          </a:p>
        </p:txBody>
      </p:sp>
      <p:sp>
        <p:nvSpPr>
          <p:cNvPr id="618" name="Shape 618"/>
          <p:cNvSpPr txBox="1"/>
          <p:nvPr/>
        </p:nvSpPr>
        <p:spPr>
          <a:xfrm>
            <a:off x="4556125" y="3829050"/>
            <a:ext cx="382587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9" name="Shape 619"/>
          <p:cNvSpPr txBox="1"/>
          <p:nvPr/>
        </p:nvSpPr>
        <p:spPr>
          <a:xfrm>
            <a:off x="1644650" y="752475"/>
            <a:ext cx="2054225"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ECCA22"/>
              </a:buClr>
              <a:buSzPct val="25000"/>
              <a:buFont typeface="Arial"/>
              <a:buNone/>
            </a:pPr>
            <a:r>
              <a:rPr b="1" i="0" lang="en-US" sz="3200" u="none">
                <a:solidFill>
                  <a:srgbClr val="ECCA22"/>
                </a:solidFill>
                <a:latin typeface="Arial"/>
                <a:ea typeface="Arial"/>
                <a:cs typeface="Arial"/>
                <a:sym typeface="Arial"/>
              </a:rPr>
              <a:t>Question </a:t>
            </a:r>
          </a:p>
        </p:txBody>
      </p:sp>
      <p:sp>
        <p:nvSpPr>
          <p:cNvPr id="620" name="Shape 620"/>
          <p:cNvSpPr txBox="1"/>
          <p:nvPr/>
        </p:nvSpPr>
        <p:spPr>
          <a:xfrm>
            <a:off x="533400" y="1524000"/>
            <a:ext cx="7407274" cy="1066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Homogeneous mixture, heterogeneous mixture or pure substance?	</a:t>
            </a:r>
          </a:p>
        </p:txBody>
      </p:sp>
      <p:sp>
        <p:nvSpPr>
          <p:cNvPr id="621" name="Shape 621"/>
          <p:cNvSpPr txBox="1"/>
          <p:nvPr/>
        </p:nvSpPr>
        <p:spPr>
          <a:xfrm>
            <a:off x="533400" y="2895600"/>
            <a:ext cx="7407274"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7.  quartz	(silicon dioxide)	</a:t>
            </a:r>
          </a:p>
        </p:txBody>
      </p:sp>
      <p:sp>
        <p:nvSpPr>
          <p:cNvPr id="622" name="Shape 622"/>
          <p:cNvSpPr txBox="1"/>
          <p:nvPr/>
        </p:nvSpPr>
        <p:spPr>
          <a:xfrm>
            <a:off x="533400" y="4572000"/>
            <a:ext cx="7407274"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8.  a pencil	</a:t>
            </a:r>
          </a:p>
        </p:txBody>
      </p:sp>
      <p:sp>
        <p:nvSpPr>
          <p:cNvPr id="623" name="Shape 623"/>
          <p:cNvSpPr txBox="1"/>
          <p:nvPr/>
        </p:nvSpPr>
        <p:spPr>
          <a:xfrm>
            <a:off x="3048000" y="3657600"/>
            <a:ext cx="53339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AFD00"/>
              </a:buClr>
              <a:buSzPct val="25000"/>
              <a:buFont typeface="Arial"/>
              <a:buNone/>
            </a:pPr>
            <a:r>
              <a:rPr b="0" i="0" lang="en-US" sz="3200" u="none">
                <a:solidFill>
                  <a:srgbClr val="FAFD00"/>
                </a:solidFill>
                <a:latin typeface="Arial"/>
                <a:ea typeface="Arial"/>
                <a:cs typeface="Arial"/>
                <a:sym typeface="Arial"/>
              </a:rPr>
              <a:t>pure substance (compound)</a:t>
            </a:r>
          </a:p>
        </p:txBody>
      </p:sp>
      <p:sp>
        <p:nvSpPr>
          <p:cNvPr id="624" name="Shape 624"/>
          <p:cNvSpPr txBox="1"/>
          <p:nvPr/>
        </p:nvSpPr>
        <p:spPr>
          <a:xfrm>
            <a:off x="3048000" y="5105400"/>
            <a:ext cx="54102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AFD00"/>
              </a:buClr>
              <a:buSzPct val="25000"/>
              <a:buFont typeface="Arial"/>
              <a:buNone/>
            </a:pPr>
            <a:r>
              <a:rPr b="0" i="0" lang="en-US" sz="3200" u="none">
                <a:solidFill>
                  <a:srgbClr val="FAFD00"/>
                </a:solidFill>
                <a:latin typeface="Arial"/>
                <a:ea typeface="Arial"/>
                <a:cs typeface="Arial"/>
                <a:sym typeface="Arial"/>
              </a:rPr>
              <a:t>heterogeneous mixture</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1"/>
                                        <p:tgtEl>
                                          <p:spTgt spid="6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2"/>
                                        </p:tgtEl>
                                        <p:attrNameLst>
                                          <p:attrName>style.visibility</p:attrName>
                                        </p:attrNameLst>
                                      </p:cBhvr>
                                      <p:to>
                                        <p:strVal val="visible"/>
                                      </p:to>
                                    </p:set>
                                    <p:animEffect filter="fade" transition="in">
                                      <p:cBhvr>
                                        <p:cTn dur="500"/>
                                        <p:tgtEl>
                                          <p:spTgt spid="6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1"/>
                                        <p:tgtEl>
                                          <p:spTgt spid="6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628" name="Shape 628"/>
        <p:cNvGrpSpPr/>
        <p:nvPr/>
      </p:nvGrpSpPr>
      <p:grpSpPr>
        <a:xfrm>
          <a:off x="0" y="0"/>
          <a:ext cx="0" cy="0"/>
          <a:chOff x="0" y="0"/>
          <a:chExt cx="0" cy="0"/>
        </a:xfrm>
      </p:grpSpPr>
      <p:sp>
        <p:nvSpPr>
          <p:cNvPr id="629" name="Shape 629"/>
          <p:cNvSpPr txBox="1"/>
          <p:nvPr/>
        </p:nvSpPr>
        <p:spPr>
          <a:xfrm>
            <a:off x="2514600" y="0"/>
            <a:ext cx="3301999" cy="457200"/>
          </a:xfrm>
          <a:prstGeom prst="rect">
            <a:avLst/>
          </a:prstGeom>
          <a:noFill/>
          <a:ln>
            <a:noFill/>
          </a:ln>
          <a:effectLst>
            <a:outerShdw blurRad="63500" dir="2700000" dist="53880">
              <a:srgbClr val="000000"/>
            </a:outerShdw>
          </a:effectLst>
        </p:spPr>
        <p:txBody>
          <a:bodyPr anchorCtr="0" anchor="t" bIns="45700" lIns="91425" rIns="91425" tIns="45700">
            <a:noAutofit/>
          </a:bodyPr>
          <a:lstStyle/>
          <a:p>
            <a:pPr indent="0" lvl="0" marL="0" marR="0" rtl="0" algn="l">
              <a:lnSpc>
                <a:spcPct val="100000"/>
              </a:lnSpc>
              <a:spcBef>
                <a:spcPts val="0"/>
              </a:spcBef>
              <a:spcAft>
                <a:spcPts val="0"/>
              </a:spcAft>
              <a:buClr>
                <a:srgbClr val="ECCA22"/>
              </a:buClr>
              <a:buSzPct val="25000"/>
              <a:buFont typeface="Arial"/>
              <a:buNone/>
            </a:pPr>
            <a:r>
              <a:rPr b="0" i="0" lang="en-US" sz="2400" u="none">
                <a:solidFill>
                  <a:srgbClr val="ECCA22"/>
                </a:solidFill>
                <a:latin typeface="Arial"/>
                <a:ea typeface="Arial"/>
                <a:cs typeface="Arial"/>
                <a:sym typeface="Arial"/>
              </a:rPr>
              <a:t>Assessment Questions</a:t>
            </a:r>
          </a:p>
        </p:txBody>
      </p:sp>
      <p:sp>
        <p:nvSpPr>
          <p:cNvPr id="630" name="Shape 630"/>
          <p:cNvSpPr txBox="1"/>
          <p:nvPr/>
        </p:nvSpPr>
        <p:spPr>
          <a:xfrm>
            <a:off x="4556125" y="3829050"/>
            <a:ext cx="382587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31" name="Shape 631"/>
          <p:cNvSpPr txBox="1"/>
          <p:nvPr/>
        </p:nvSpPr>
        <p:spPr>
          <a:xfrm>
            <a:off x="1644650" y="752475"/>
            <a:ext cx="2054225"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ECCA22"/>
              </a:buClr>
              <a:buSzPct val="25000"/>
              <a:buFont typeface="Arial"/>
              <a:buNone/>
            </a:pPr>
            <a:r>
              <a:rPr b="1" i="0" lang="en-US" sz="3200" u="none">
                <a:solidFill>
                  <a:srgbClr val="ECCA22"/>
                </a:solidFill>
                <a:latin typeface="Arial"/>
                <a:ea typeface="Arial"/>
                <a:cs typeface="Arial"/>
                <a:sym typeface="Arial"/>
              </a:rPr>
              <a:t>Question </a:t>
            </a:r>
          </a:p>
        </p:txBody>
      </p:sp>
      <p:sp>
        <p:nvSpPr>
          <p:cNvPr id="632" name="Shape 632"/>
          <p:cNvSpPr txBox="1"/>
          <p:nvPr/>
        </p:nvSpPr>
        <p:spPr>
          <a:xfrm>
            <a:off x="533400" y="1524000"/>
            <a:ext cx="7407274" cy="1066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Homogeneous mixture, heterogeneous mixture or pure substance?</a:t>
            </a:r>
          </a:p>
        </p:txBody>
      </p:sp>
      <p:sp>
        <p:nvSpPr>
          <p:cNvPr id="633" name="Shape 633"/>
          <p:cNvSpPr txBox="1"/>
          <p:nvPr/>
        </p:nvSpPr>
        <p:spPr>
          <a:xfrm>
            <a:off x="609600" y="2895600"/>
            <a:ext cx="7407274"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9.  ice water</a:t>
            </a:r>
          </a:p>
        </p:txBody>
      </p:sp>
      <p:sp>
        <p:nvSpPr>
          <p:cNvPr id="634" name="Shape 634"/>
          <p:cNvSpPr txBox="1"/>
          <p:nvPr/>
        </p:nvSpPr>
        <p:spPr>
          <a:xfrm>
            <a:off x="381000" y="4572000"/>
            <a:ext cx="7407274"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10.  vegetable soup</a:t>
            </a:r>
          </a:p>
        </p:txBody>
      </p:sp>
      <p:sp>
        <p:nvSpPr>
          <p:cNvPr id="635" name="Shape 635"/>
          <p:cNvSpPr txBox="1"/>
          <p:nvPr/>
        </p:nvSpPr>
        <p:spPr>
          <a:xfrm>
            <a:off x="2819400" y="3581400"/>
            <a:ext cx="56388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AFD00"/>
              </a:buClr>
              <a:buSzPct val="25000"/>
              <a:buFont typeface="Arial"/>
              <a:buNone/>
            </a:pPr>
            <a:r>
              <a:rPr b="0" i="0" lang="en-US" sz="3200" u="none">
                <a:solidFill>
                  <a:srgbClr val="FAFD00"/>
                </a:solidFill>
                <a:latin typeface="Arial"/>
                <a:ea typeface="Arial"/>
                <a:cs typeface="Arial"/>
                <a:sym typeface="Arial"/>
              </a:rPr>
              <a:t>heterogeneous mixture</a:t>
            </a:r>
          </a:p>
        </p:txBody>
      </p:sp>
      <p:sp>
        <p:nvSpPr>
          <p:cNvPr id="636" name="Shape 636"/>
          <p:cNvSpPr txBox="1"/>
          <p:nvPr/>
        </p:nvSpPr>
        <p:spPr>
          <a:xfrm>
            <a:off x="2819400" y="5257800"/>
            <a:ext cx="56388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AFD00"/>
              </a:buClr>
              <a:buSzPct val="25000"/>
              <a:buFont typeface="Arial"/>
              <a:buNone/>
            </a:pPr>
            <a:r>
              <a:rPr b="0" i="0" lang="en-US" sz="3200" u="none">
                <a:solidFill>
                  <a:srgbClr val="FAFD00"/>
                </a:solidFill>
                <a:latin typeface="Arial"/>
                <a:ea typeface="Arial"/>
                <a:cs typeface="Arial"/>
                <a:sym typeface="Arial"/>
              </a:rPr>
              <a:t>heterogeneous mixture</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5"/>
                                        </p:tgtEl>
                                        <p:attrNameLst>
                                          <p:attrName>style.visibility</p:attrName>
                                        </p:attrNameLst>
                                      </p:cBhvr>
                                      <p:to>
                                        <p:strVal val="visible"/>
                                      </p:to>
                                    </p:set>
                                    <p:animEffect filter="fade" transition="in">
                                      <p:cBhvr>
                                        <p:cTn dur="1"/>
                                        <p:tgtEl>
                                          <p:spTgt spid="6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4"/>
                                        </p:tgtEl>
                                        <p:attrNameLst>
                                          <p:attrName>style.visibility</p:attrName>
                                        </p:attrNameLst>
                                      </p:cBhvr>
                                      <p:to>
                                        <p:strVal val="visible"/>
                                      </p:to>
                                    </p:set>
                                    <p:animEffect filter="fade" transition="in">
                                      <p:cBhvr>
                                        <p:cTn dur="500"/>
                                        <p:tgtEl>
                                          <p:spTgt spid="6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6"/>
                                        </p:tgtEl>
                                        <p:attrNameLst>
                                          <p:attrName>style.visibility</p:attrName>
                                        </p:attrNameLst>
                                      </p:cBhvr>
                                      <p:to>
                                        <p:strVal val="visible"/>
                                      </p:to>
                                    </p:set>
                                    <p:animEffect filter="fade" transition="in">
                                      <p:cBhvr>
                                        <p:cTn dur="1"/>
                                        <p:tgtEl>
                                          <p:spTgt spid="6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218" name="Shape 218"/>
        <p:cNvGrpSpPr/>
        <p:nvPr/>
      </p:nvGrpSpPr>
      <p:grpSpPr>
        <a:xfrm>
          <a:off x="0" y="0"/>
          <a:ext cx="0" cy="0"/>
          <a:chOff x="0" y="0"/>
          <a:chExt cx="0" cy="0"/>
        </a:xfrm>
      </p:grpSpPr>
      <p:sp>
        <p:nvSpPr>
          <p:cNvPr id="219" name="Shape 219"/>
          <p:cNvSpPr txBox="1"/>
          <p:nvPr>
            <p:ph type="title"/>
          </p:nvPr>
        </p:nvSpPr>
        <p:spPr>
          <a:xfrm>
            <a:off x="457200" y="762000"/>
            <a:ext cx="8229600" cy="763586"/>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Chemistry is</a:t>
            </a:r>
          </a:p>
        </p:txBody>
      </p:sp>
      <p:sp>
        <p:nvSpPr>
          <p:cNvPr id="220" name="Shape 220"/>
          <p:cNvSpPr txBox="1"/>
          <p:nvPr>
            <p:ph idx="1" type="body"/>
          </p:nvPr>
        </p:nvSpPr>
        <p:spPr>
          <a:xfrm>
            <a:off x="457200" y="2133600"/>
            <a:ext cx="8229600" cy="4530724"/>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a natural science.</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a language with its own vocabulary.</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a way of thinking.</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0">
                                            <p:txEl>
                                              <p:pRg end="0" st="0"/>
                                            </p:txEl>
                                          </p:spTgt>
                                        </p:tgtEl>
                                        <p:attrNameLst>
                                          <p:attrName>style.visibility</p:attrName>
                                        </p:attrNameLst>
                                      </p:cBhvr>
                                      <p:to>
                                        <p:strVal val="visible"/>
                                      </p:to>
                                    </p:set>
                                    <p:animEffect filter="fade" transition="in">
                                      <p:cBhvr>
                                        <p:cTn dur="1"/>
                                        <p:tgtEl>
                                          <p:spTgt spid="22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0">
                                            <p:txEl>
                                              <p:pRg end="1" st="1"/>
                                            </p:txEl>
                                          </p:spTgt>
                                        </p:tgtEl>
                                        <p:attrNameLst>
                                          <p:attrName>style.visibility</p:attrName>
                                        </p:attrNameLst>
                                      </p:cBhvr>
                                      <p:to>
                                        <p:strVal val="visible"/>
                                      </p:to>
                                    </p:set>
                                    <p:animEffect filter="fade" transition="in">
                                      <p:cBhvr>
                                        <p:cTn dur="1"/>
                                        <p:tgtEl>
                                          <p:spTgt spid="22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0">
                                            <p:txEl>
                                              <p:pRg end="2" st="2"/>
                                            </p:txEl>
                                          </p:spTgt>
                                        </p:tgtEl>
                                        <p:attrNameLst>
                                          <p:attrName>style.visibility</p:attrName>
                                        </p:attrNameLst>
                                      </p:cBhvr>
                                      <p:to>
                                        <p:strVal val="visible"/>
                                      </p:to>
                                    </p:set>
                                    <p:animEffect filter="fade" transition="in">
                                      <p:cBhvr>
                                        <p:cTn dur="1"/>
                                        <p:tgtEl>
                                          <p:spTgt spid="22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640" name="Shape 640"/>
        <p:cNvGrpSpPr/>
        <p:nvPr/>
      </p:nvGrpSpPr>
      <p:grpSpPr>
        <a:xfrm>
          <a:off x="0" y="0"/>
          <a:ext cx="0" cy="0"/>
          <a:chOff x="0" y="0"/>
          <a:chExt cx="0" cy="0"/>
        </a:xfrm>
      </p:grpSpPr>
      <p:sp>
        <p:nvSpPr>
          <p:cNvPr id="641" name="Shape 641"/>
          <p:cNvSpPr txBox="1"/>
          <p:nvPr/>
        </p:nvSpPr>
        <p:spPr>
          <a:xfrm>
            <a:off x="2514600" y="0"/>
            <a:ext cx="3301999" cy="457200"/>
          </a:xfrm>
          <a:prstGeom prst="rect">
            <a:avLst/>
          </a:prstGeom>
          <a:noFill/>
          <a:ln>
            <a:noFill/>
          </a:ln>
          <a:effectLst>
            <a:outerShdw blurRad="63500" dir="2700000" dist="53880">
              <a:srgbClr val="000000"/>
            </a:outerShdw>
          </a:effectLst>
        </p:spPr>
        <p:txBody>
          <a:bodyPr anchorCtr="0" anchor="t" bIns="45700" lIns="91425" rIns="91425" tIns="45700">
            <a:noAutofit/>
          </a:bodyPr>
          <a:lstStyle/>
          <a:p>
            <a:pPr indent="0" lvl="0" marL="0" marR="0" rtl="0" algn="l">
              <a:lnSpc>
                <a:spcPct val="100000"/>
              </a:lnSpc>
              <a:spcBef>
                <a:spcPts val="0"/>
              </a:spcBef>
              <a:spcAft>
                <a:spcPts val="0"/>
              </a:spcAft>
              <a:buClr>
                <a:srgbClr val="ECCA22"/>
              </a:buClr>
              <a:buSzPct val="25000"/>
              <a:buFont typeface="Arial"/>
              <a:buNone/>
            </a:pPr>
            <a:r>
              <a:rPr b="0" i="0" lang="en-US" sz="2400" u="none">
                <a:solidFill>
                  <a:srgbClr val="ECCA22"/>
                </a:solidFill>
                <a:latin typeface="Arial"/>
                <a:ea typeface="Arial"/>
                <a:cs typeface="Arial"/>
                <a:sym typeface="Arial"/>
              </a:rPr>
              <a:t>Assessment Questions</a:t>
            </a:r>
          </a:p>
        </p:txBody>
      </p:sp>
      <p:sp>
        <p:nvSpPr>
          <p:cNvPr id="642" name="Shape 642"/>
          <p:cNvSpPr txBox="1"/>
          <p:nvPr/>
        </p:nvSpPr>
        <p:spPr>
          <a:xfrm>
            <a:off x="4556125" y="3829050"/>
            <a:ext cx="382587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43" name="Shape 643"/>
          <p:cNvSpPr txBox="1"/>
          <p:nvPr/>
        </p:nvSpPr>
        <p:spPr>
          <a:xfrm>
            <a:off x="1644650" y="752475"/>
            <a:ext cx="2054225"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ECCA22"/>
              </a:buClr>
              <a:buSzPct val="25000"/>
              <a:buFont typeface="Arial"/>
              <a:buNone/>
            </a:pPr>
            <a:r>
              <a:rPr b="1" i="0" lang="en-US" sz="3200" u="none">
                <a:solidFill>
                  <a:srgbClr val="ECCA22"/>
                </a:solidFill>
                <a:latin typeface="Arial"/>
                <a:ea typeface="Arial"/>
                <a:cs typeface="Arial"/>
                <a:sym typeface="Arial"/>
              </a:rPr>
              <a:t>Question </a:t>
            </a:r>
          </a:p>
        </p:txBody>
      </p:sp>
      <p:sp>
        <p:nvSpPr>
          <p:cNvPr id="644" name="Shape 644"/>
          <p:cNvSpPr txBox="1"/>
          <p:nvPr/>
        </p:nvSpPr>
        <p:spPr>
          <a:xfrm>
            <a:off x="533400" y="1524000"/>
            <a:ext cx="7407274" cy="1066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Homogeneous mixture, heterogeneous mixture or pure substance?</a:t>
            </a:r>
          </a:p>
        </p:txBody>
      </p:sp>
      <p:sp>
        <p:nvSpPr>
          <p:cNvPr id="645" name="Shape 645"/>
          <p:cNvSpPr txBox="1"/>
          <p:nvPr/>
        </p:nvSpPr>
        <p:spPr>
          <a:xfrm>
            <a:off x="533400" y="2895600"/>
            <a:ext cx="7407274"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11.  aluminum	</a:t>
            </a:r>
          </a:p>
        </p:txBody>
      </p:sp>
      <p:sp>
        <p:nvSpPr>
          <p:cNvPr id="646" name="Shape 646"/>
          <p:cNvSpPr txBox="1"/>
          <p:nvPr/>
        </p:nvSpPr>
        <p:spPr>
          <a:xfrm>
            <a:off x="533400" y="4495800"/>
            <a:ext cx="7407274"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12.  glass</a:t>
            </a:r>
          </a:p>
        </p:txBody>
      </p:sp>
      <p:sp>
        <p:nvSpPr>
          <p:cNvPr id="647" name="Shape 647"/>
          <p:cNvSpPr txBox="1"/>
          <p:nvPr/>
        </p:nvSpPr>
        <p:spPr>
          <a:xfrm>
            <a:off x="2667000" y="3581400"/>
            <a:ext cx="48006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AFD00"/>
              </a:buClr>
              <a:buSzPct val="25000"/>
              <a:buFont typeface="Arial"/>
              <a:buNone/>
            </a:pPr>
            <a:r>
              <a:rPr b="0" i="0" lang="en-US" sz="3200" u="none">
                <a:solidFill>
                  <a:srgbClr val="FAFD00"/>
                </a:solidFill>
                <a:latin typeface="Arial"/>
                <a:ea typeface="Arial"/>
                <a:cs typeface="Arial"/>
                <a:sym typeface="Arial"/>
              </a:rPr>
              <a:t>pure substance (element)</a:t>
            </a:r>
          </a:p>
        </p:txBody>
      </p:sp>
      <p:sp>
        <p:nvSpPr>
          <p:cNvPr id="648" name="Shape 648"/>
          <p:cNvSpPr txBox="1"/>
          <p:nvPr/>
        </p:nvSpPr>
        <p:spPr>
          <a:xfrm>
            <a:off x="2667000" y="5105400"/>
            <a:ext cx="49530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AFD00"/>
              </a:buClr>
              <a:buSzPct val="25000"/>
              <a:buFont typeface="Arial"/>
              <a:buNone/>
            </a:pPr>
            <a:r>
              <a:rPr b="0" i="0" lang="en-US" sz="3200" u="none">
                <a:solidFill>
                  <a:srgbClr val="FAFD00"/>
                </a:solidFill>
                <a:latin typeface="Arial"/>
                <a:ea typeface="Arial"/>
                <a:cs typeface="Arial"/>
                <a:sym typeface="Arial"/>
              </a:rPr>
              <a:t>homogeneous mixture</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7"/>
                                        </p:tgtEl>
                                        <p:attrNameLst>
                                          <p:attrName>style.visibility</p:attrName>
                                        </p:attrNameLst>
                                      </p:cBhvr>
                                      <p:to>
                                        <p:strVal val="visible"/>
                                      </p:to>
                                    </p:set>
                                    <p:animEffect filter="fade" transition="in">
                                      <p:cBhvr>
                                        <p:cTn dur="1"/>
                                        <p:tgtEl>
                                          <p:spTgt spid="6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6"/>
                                        </p:tgtEl>
                                        <p:attrNameLst>
                                          <p:attrName>style.visibility</p:attrName>
                                        </p:attrNameLst>
                                      </p:cBhvr>
                                      <p:to>
                                        <p:strVal val="visible"/>
                                      </p:to>
                                    </p:set>
                                    <p:animEffect filter="fade" transition="in">
                                      <p:cBhvr>
                                        <p:cTn dur="500"/>
                                        <p:tgtEl>
                                          <p:spTgt spid="6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8"/>
                                        </p:tgtEl>
                                        <p:attrNameLst>
                                          <p:attrName>style.visibility</p:attrName>
                                        </p:attrNameLst>
                                      </p:cBhvr>
                                      <p:to>
                                        <p:strVal val="visible"/>
                                      </p:to>
                                    </p:set>
                                    <p:animEffect filter="fade" transition="in">
                                      <p:cBhvr>
                                        <p:cTn dur="1"/>
                                        <p:tgtEl>
                                          <p:spTgt spid="6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652" name="Shape 652"/>
        <p:cNvGrpSpPr/>
        <p:nvPr/>
      </p:nvGrpSpPr>
      <p:grpSpPr>
        <a:xfrm>
          <a:off x="0" y="0"/>
          <a:ext cx="0" cy="0"/>
          <a:chOff x="0" y="0"/>
          <a:chExt cx="0" cy="0"/>
        </a:xfrm>
      </p:grpSpPr>
      <p:sp>
        <p:nvSpPr>
          <p:cNvPr id="653" name="Shape 653"/>
          <p:cNvSpPr txBox="1"/>
          <p:nvPr/>
        </p:nvSpPr>
        <p:spPr>
          <a:xfrm>
            <a:off x="2514600" y="0"/>
            <a:ext cx="3301999" cy="457200"/>
          </a:xfrm>
          <a:prstGeom prst="rect">
            <a:avLst/>
          </a:prstGeom>
          <a:noFill/>
          <a:ln>
            <a:noFill/>
          </a:ln>
          <a:effectLst>
            <a:outerShdw blurRad="63500" dir="2700000" dist="53880">
              <a:srgbClr val="000000"/>
            </a:outerShdw>
          </a:effectLst>
        </p:spPr>
        <p:txBody>
          <a:bodyPr anchorCtr="0" anchor="t" bIns="45700" lIns="91425" rIns="91425" tIns="45700">
            <a:noAutofit/>
          </a:bodyPr>
          <a:lstStyle/>
          <a:p>
            <a:pPr indent="0" lvl="0" marL="0" marR="0" rtl="0" algn="l">
              <a:lnSpc>
                <a:spcPct val="100000"/>
              </a:lnSpc>
              <a:spcBef>
                <a:spcPts val="0"/>
              </a:spcBef>
              <a:spcAft>
                <a:spcPts val="0"/>
              </a:spcAft>
              <a:buClr>
                <a:srgbClr val="ECCA22"/>
              </a:buClr>
              <a:buSzPct val="25000"/>
              <a:buFont typeface="Arial"/>
              <a:buNone/>
            </a:pPr>
            <a:r>
              <a:rPr b="0" i="0" lang="en-US" sz="2400" u="none">
                <a:solidFill>
                  <a:srgbClr val="ECCA22"/>
                </a:solidFill>
                <a:latin typeface="Arial"/>
                <a:ea typeface="Arial"/>
                <a:cs typeface="Arial"/>
                <a:sym typeface="Arial"/>
              </a:rPr>
              <a:t>Assessment Questions</a:t>
            </a:r>
          </a:p>
        </p:txBody>
      </p:sp>
      <p:sp>
        <p:nvSpPr>
          <p:cNvPr id="654" name="Shape 654"/>
          <p:cNvSpPr txBox="1"/>
          <p:nvPr/>
        </p:nvSpPr>
        <p:spPr>
          <a:xfrm>
            <a:off x="4556125" y="3829050"/>
            <a:ext cx="382587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55" name="Shape 655"/>
          <p:cNvSpPr txBox="1"/>
          <p:nvPr/>
        </p:nvSpPr>
        <p:spPr>
          <a:xfrm>
            <a:off x="1644650" y="752475"/>
            <a:ext cx="2054225"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ECCA22"/>
              </a:buClr>
              <a:buSzPct val="25000"/>
              <a:buFont typeface="Arial"/>
              <a:buNone/>
            </a:pPr>
            <a:r>
              <a:rPr b="1" i="0" lang="en-US" sz="3200" u="none">
                <a:solidFill>
                  <a:srgbClr val="ECCA22"/>
                </a:solidFill>
                <a:latin typeface="Arial"/>
                <a:ea typeface="Arial"/>
                <a:cs typeface="Arial"/>
                <a:sym typeface="Arial"/>
              </a:rPr>
              <a:t>Question </a:t>
            </a:r>
          </a:p>
        </p:txBody>
      </p:sp>
      <p:sp>
        <p:nvSpPr>
          <p:cNvPr id="656" name="Shape 656"/>
          <p:cNvSpPr txBox="1"/>
          <p:nvPr/>
        </p:nvSpPr>
        <p:spPr>
          <a:xfrm>
            <a:off x="533400" y="1524000"/>
            <a:ext cx="7407274" cy="1066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Homogeneous mixture, heterogeneous mixture or pure substance?</a:t>
            </a:r>
          </a:p>
        </p:txBody>
      </p:sp>
      <p:sp>
        <p:nvSpPr>
          <p:cNvPr id="657" name="Shape 657"/>
          <p:cNvSpPr txBox="1"/>
          <p:nvPr/>
        </p:nvSpPr>
        <p:spPr>
          <a:xfrm>
            <a:off x="533400" y="2895600"/>
            <a:ext cx="7407274"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13.  river water	</a:t>
            </a:r>
          </a:p>
        </p:txBody>
      </p:sp>
      <p:sp>
        <p:nvSpPr>
          <p:cNvPr id="658" name="Shape 658"/>
          <p:cNvSpPr txBox="1"/>
          <p:nvPr/>
        </p:nvSpPr>
        <p:spPr>
          <a:xfrm>
            <a:off x="533400" y="4800600"/>
            <a:ext cx="7407274"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14.  gasoline</a:t>
            </a:r>
          </a:p>
        </p:txBody>
      </p:sp>
      <p:sp>
        <p:nvSpPr>
          <p:cNvPr id="659" name="Shape 659"/>
          <p:cNvSpPr txBox="1"/>
          <p:nvPr/>
        </p:nvSpPr>
        <p:spPr>
          <a:xfrm>
            <a:off x="2819400" y="3581400"/>
            <a:ext cx="53339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AFD00"/>
              </a:buClr>
              <a:buSzPct val="25000"/>
              <a:buFont typeface="Arial"/>
              <a:buNone/>
            </a:pPr>
            <a:r>
              <a:rPr b="0" i="0" lang="en-US" sz="3200" u="none">
                <a:solidFill>
                  <a:srgbClr val="FAFD00"/>
                </a:solidFill>
                <a:latin typeface="Arial"/>
                <a:ea typeface="Arial"/>
                <a:cs typeface="Arial"/>
                <a:sym typeface="Arial"/>
              </a:rPr>
              <a:t>heterogeneous mixture</a:t>
            </a:r>
          </a:p>
        </p:txBody>
      </p:sp>
      <p:sp>
        <p:nvSpPr>
          <p:cNvPr id="660" name="Shape 660"/>
          <p:cNvSpPr txBox="1"/>
          <p:nvPr/>
        </p:nvSpPr>
        <p:spPr>
          <a:xfrm>
            <a:off x="2819400" y="5334000"/>
            <a:ext cx="54863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AFD00"/>
              </a:buClr>
              <a:buSzPct val="25000"/>
              <a:buFont typeface="Arial"/>
              <a:buNone/>
            </a:pPr>
            <a:r>
              <a:rPr b="0" i="0" lang="en-US" sz="3200" u="none">
                <a:solidFill>
                  <a:srgbClr val="FAFD00"/>
                </a:solidFill>
                <a:latin typeface="Arial"/>
                <a:ea typeface="Arial"/>
                <a:cs typeface="Arial"/>
                <a:sym typeface="Arial"/>
              </a:rPr>
              <a:t>homogeneous mixture</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1"/>
                                        <p:tgtEl>
                                          <p:spTgt spid="6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8"/>
                                        </p:tgtEl>
                                        <p:attrNameLst>
                                          <p:attrName>style.visibility</p:attrName>
                                        </p:attrNameLst>
                                      </p:cBhvr>
                                      <p:to>
                                        <p:strVal val="visible"/>
                                      </p:to>
                                    </p:set>
                                    <p:animEffect filter="fade" transition="in">
                                      <p:cBhvr>
                                        <p:cTn dur="500"/>
                                        <p:tgtEl>
                                          <p:spTgt spid="6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0"/>
                                        </p:tgtEl>
                                        <p:attrNameLst>
                                          <p:attrName>style.visibility</p:attrName>
                                        </p:attrNameLst>
                                      </p:cBhvr>
                                      <p:to>
                                        <p:strVal val="visible"/>
                                      </p:to>
                                    </p:set>
                                    <p:animEffect filter="fade" transition="in">
                                      <p:cBhvr>
                                        <p:cTn dur="1"/>
                                        <p:tgtEl>
                                          <p:spTgt spid="6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664" name="Shape 664"/>
        <p:cNvGrpSpPr/>
        <p:nvPr/>
      </p:nvGrpSpPr>
      <p:grpSpPr>
        <a:xfrm>
          <a:off x="0" y="0"/>
          <a:ext cx="0" cy="0"/>
          <a:chOff x="0" y="0"/>
          <a:chExt cx="0" cy="0"/>
        </a:xfrm>
      </p:grpSpPr>
      <p:grpSp>
        <p:nvGrpSpPr>
          <p:cNvPr id="665" name="Shape 665"/>
          <p:cNvGrpSpPr/>
          <p:nvPr/>
        </p:nvGrpSpPr>
        <p:grpSpPr>
          <a:xfrm>
            <a:off x="2362200" y="1747420"/>
            <a:ext cx="4022006" cy="4366041"/>
            <a:chOff x="4267200" y="1442620"/>
            <a:chExt cx="4022006" cy="4366041"/>
          </a:xfrm>
        </p:grpSpPr>
        <p:grpSp>
          <p:nvGrpSpPr>
            <p:cNvPr id="666" name="Shape 666"/>
            <p:cNvGrpSpPr/>
            <p:nvPr/>
          </p:nvGrpSpPr>
          <p:grpSpPr>
            <a:xfrm>
              <a:off x="4267200" y="1442620"/>
              <a:ext cx="4022006" cy="3873970"/>
              <a:chOff x="4267200" y="1425157"/>
              <a:chExt cx="4022006" cy="3873970"/>
            </a:xfrm>
          </p:grpSpPr>
          <p:grpSp>
            <p:nvGrpSpPr>
              <p:cNvPr id="667" name="Shape 667"/>
              <p:cNvGrpSpPr/>
              <p:nvPr/>
            </p:nvGrpSpPr>
            <p:grpSpPr>
              <a:xfrm rot="1800000">
                <a:off x="4800600" y="2320924"/>
                <a:ext cx="914399" cy="574674"/>
                <a:chOff x="4800600" y="2320925"/>
                <a:chExt cx="914400" cy="574675"/>
              </a:xfrm>
            </p:grpSpPr>
            <p:sp>
              <p:nvSpPr>
                <p:cNvPr id="668" name="Shape 668"/>
                <p:cNvSpPr/>
                <p:nvPr/>
              </p:nvSpPr>
              <p:spPr>
                <a:xfrm>
                  <a:off x="4800600" y="2438400"/>
                  <a:ext cx="228600" cy="2286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69" name="Shape 669"/>
                <p:cNvSpPr/>
                <p:nvPr/>
              </p:nvSpPr>
              <p:spPr>
                <a:xfrm>
                  <a:off x="5029200" y="2320925"/>
                  <a:ext cx="533399" cy="4572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70" name="Shape 670"/>
                <p:cNvSpPr/>
                <p:nvPr/>
              </p:nvSpPr>
              <p:spPr>
                <a:xfrm>
                  <a:off x="5486400" y="2667000"/>
                  <a:ext cx="228600" cy="2286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671" name="Shape 671"/>
              <p:cNvGrpSpPr/>
              <p:nvPr/>
            </p:nvGrpSpPr>
            <p:grpSpPr>
              <a:xfrm rot="2940000">
                <a:off x="7315199" y="2209800"/>
                <a:ext cx="914400" cy="574675"/>
                <a:chOff x="4800600" y="2320925"/>
                <a:chExt cx="914400" cy="574675"/>
              </a:xfrm>
            </p:grpSpPr>
            <p:sp>
              <p:nvSpPr>
                <p:cNvPr id="672" name="Shape 672"/>
                <p:cNvSpPr/>
                <p:nvPr/>
              </p:nvSpPr>
              <p:spPr>
                <a:xfrm>
                  <a:off x="4800600" y="2438400"/>
                  <a:ext cx="228600" cy="2286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73" name="Shape 673"/>
                <p:cNvSpPr/>
                <p:nvPr/>
              </p:nvSpPr>
              <p:spPr>
                <a:xfrm>
                  <a:off x="5029200" y="2320925"/>
                  <a:ext cx="533399" cy="4572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74" name="Shape 674"/>
                <p:cNvSpPr/>
                <p:nvPr/>
              </p:nvSpPr>
              <p:spPr>
                <a:xfrm>
                  <a:off x="5486400" y="2667000"/>
                  <a:ext cx="228600" cy="2286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675" name="Shape 675"/>
              <p:cNvGrpSpPr/>
              <p:nvPr/>
            </p:nvGrpSpPr>
            <p:grpSpPr>
              <a:xfrm rot="-5160000">
                <a:off x="6095999" y="4114799"/>
                <a:ext cx="914400" cy="574675"/>
                <a:chOff x="4800600" y="2320925"/>
                <a:chExt cx="914400" cy="574675"/>
              </a:xfrm>
            </p:grpSpPr>
            <p:sp>
              <p:nvSpPr>
                <p:cNvPr id="676" name="Shape 676"/>
                <p:cNvSpPr/>
                <p:nvPr/>
              </p:nvSpPr>
              <p:spPr>
                <a:xfrm>
                  <a:off x="4800600" y="2438400"/>
                  <a:ext cx="228600" cy="2286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77" name="Shape 677"/>
                <p:cNvSpPr/>
                <p:nvPr/>
              </p:nvSpPr>
              <p:spPr>
                <a:xfrm>
                  <a:off x="5029200" y="2320925"/>
                  <a:ext cx="533399" cy="4572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78" name="Shape 678"/>
                <p:cNvSpPr/>
                <p:nvPr/>
              </p:nvSpPr>
              <p:spPr>
                <a:xfrm>
                  <a:off x="5486400" y="2667000"/>
                  <a:ext cx="228600" cy="2286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679" name="Shape 679"/>
              <p:cNvGrpSpPr/>
              <p:nvPr/>
            </p:nvGrpSpPr>
            <p:grpSpPr>
              <a:xfrm>
                <a:off x="7086600" y="3581400"/>
                <a:ext cx="914400" cy="574675"/>
                <a:chOff x="4800600" y="2320925"/>
                <a:chExt cx="914400" cy="574675"/>
              </a:xfrm>
            </p:grpSpPr>
            <p:sp>
              <p:nvSpPr>
                <p:cNvPr id="680" name="Shape 680"/>
                <p:cNvSpPr/>
                <p:nvPr/>
              </p:nvSpPr>
              <p:spPr>
                <a:xfrm>
                  <a:off x="4800600" y="2438400"/>
                  <a:ext cx="228600" cy="2286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81" name="Shape 681"/>
                <p:cNvSpPr/>
                <p:nvPr/>
              </p:nvSpPr>
              <p:spPr>
                <a:xfrm>
                  <a:off x="5029200" y="2320925"/>
                  <a:ext cx="533399" cy="4572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82" name="Shape 682"/>
                <p:cNvSpPr/>
                <p:nvPr/>
              </p:nvSpPr>
              <p:spPr>
                <a:xfrm>
                  <a:off x="5486400" y="2667000"/>
                  <a:ext cx="228600" cy="2286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683" name="Shape 683"/>
              <p:cNvGrpSpPr/>
              <p:nvPr/>
            </p:nvGrpSpPr>
            <p:grpSpPr>
              <a:xfrm rot="-4980000">
                <a:off x="4571999" y="4038600"/>
                <a:ext cx="914399" cy="574674"/>
                <a:chOff x="4800600" y="2320925"/>
                <a:chExt cx="914400" cy="574675"/>
              </a:xfrm>
            </p:grpSpPr>
            <p:sp>
              <p:nvSpPr>
                <p:cNvPr id="684" name="Shape 684"/>
                <p:cNvSpPr/>
                <p:nvPr/>
              </p:nvSpPr>
              <p:spPr>
                <a:xfrm>
                  <a:off x="4800600" y="2438400"/>
                  <a:ext cx="228600" cy="2286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85" name="Shape 685"/>
                <p:cNvSpPr/>
                <p:nvPr/>
              </p:nvSpPr>
              <p:spPr>
                <a:xfrm>
                  <a:off x="5029200" y="2320925"/>
                  <a:ext cx="533399" cy="4572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86" name="Shape 686"/>
                <p:cNvSpPr/>
                <p:nvPr/>
              </p:nvSpPr>
              <p:spPr>
                <a:xfrm>
                  <a:off x="5486400" y="2667000"/>
                  <a:ext cx="228600" cy="2286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687" name="Shape 687"/>
              <p:cNvGrpSpPr/>
              <p:nvPr/>
            </p:nvGrpSpPr>
            <p:grpSpPr>
              <a:xfrm rot="2400000">
                <a:off x="5943599" y="2895600"/>
                <a:ext cx="914400" cy="574675"/>
                <a:chOff x="4800600" y="2320925"/>
                <a:chExt cx="914400" cy="574675"/>
              </a:xfrm>
            </p:grpSpPr>
            <p:sp>
              <p:nvSpPr>
                <p:cNvPr id="688" name="Shape 688"/>
                <p:cNvSpPr/>
                <p:nvPr/>
              </p:nvSpPr>
              <p:spPr>
                <a:xfrm>
                  <a:off x="4800600" y="2438400"/>
                  <a:ext cx="228600" cy="2286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89" name="Shape 689"/>
                <p:cNvSpPr/>
                <p:nvPr/>
              </p:nvSpPr>
              <p:spPr>
                <a:xfrm>
                  <a:off x="5029200" y="2320925"/>
                  <a:ext cx="533399" cy="4572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90" name="Shape 690"/>
                <p:cNvSpPr/>
                <p:nvPr/>
              </p:nvSpPr>
              <p:spPr>
                <a:xfrm>
                  <a:off x="5486400" y="2667000"/>
                  <a:ext cx="228600" cy="2286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691" name="Shape 691"/>
              <p:cNvGrpSpPr/>
              <p:nvPr/>
            </p:nvGrpSpPr>
            <p:grpSpPr>
              <a:xfrm rot="-3720000">
                <a:off x="6248399" y="1676400"/>
                <a:ext cx="914399" cy="574674"/>
                <a:chOff x="4800600" y="2320925"/>
                <a:chExt cx="914400" cy="574675"/>
              </a:xfrm>
            </p:grpSpPr>
            <p:sp>
              <p:nvSpPr>
                <p:cNvPr id="692" name="Shape 692"/>
                <p:cNvSpPr/>
                <p:nvPr/>
              </p:nvSpPr>
              <p:spPr>
                <a:xfrm>
                  <a:off x="4800600" y="2438400"/>
                  <a:ext cx="228600" cy="2286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93" name="Shape 693"/>
                <p:cNvSpPr/>
                <p:nvPr/>
              </p:nvSpPr>
              <p:spPr>
                <a:xfrm>
                  <a:off x="5029200" y="2320925"/>
                  <a:ext cx="533399" cy="4572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94" name="Shape 694"/>
                <p:cNvSpPr/>
                <p:nvPr/>
              </p:nvSpPr>
              <p:spPr>
                <a:xfrm>
                  <a:off x="5486400" y="2667000"/>
                  <a:ext cx="228600" cy="2286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695" name="Shape 695"/>
              <p:cNvGrpSpPr/>
              <p:nvPr/>
            </p:nvGrpSpPr>
            <p:grpSpPr>
              <a:xfrm>
                <a:off x="4267200" y="3048000"/>
                <a:ext cx="914400" cy="574675"/>
                <a:chOff x="4800600" y="2320925"/>
                <a:chExt cx="914400" cy="574675"/>
              </a:xfrm>
            </p:grpSpPr>
            <p:sp>
              <p:nvSpPr>
                <p:cNvPr id="696" name="Shape 696"/>
                <p:cNvSpPr/>
                <p:nvPr/>
              </p:nvSpPr>
              <p:spPr>
                <a:xfrm>
                  <a:off x="4800600" y="2438400"/>
                  <a:ext cx="228600" cy="2286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97" name="Shape 697"/>
                <p:cNvSpPr/>
                <p:nvPr/>
              </p:nvSpPr>
              <p:spPr>
                <a:xfrm>
                  <a:off x="5029200" y="2320925"/>
                  <a:ext cx="533399" cy="4572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98" name="Shape 698"/>
                <p:cNvSpPr/>
                <p:nvPr/>
              </p:nvSpPr>
              <p:spPr>
                <a:xfrm>
                  <a:off x="5486400" y="2667000"/>
                  <a:ext cx="228600" cy="2286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699" name="Shape 699"/>
              <p:cNvGrpSpPr/>
              <p:nvPr/>
            </p:nvGrpSpPr>
            <p:grpSpPr>
              <a:xfrm rot="4500000">
                <a:off x="7162800" y="4495799"/>
                <a:ext cx="914399" cy="574674"/>
                <a:chOff x="4800600" y="2320925"/>
                <a:chExt cx="914400" cy="574675"/>
              </a:xfrm>
            </p:grpSpPr>
            <p:sp>
              <p:nvSpPr>
                <p:cNvPr id="700" name="Shape 700"/>
                <p:cNvSpPr/>
                <p:nvPr/>
              </p:nvSpPr>
              <p:spPr>
                <a:xfrm>
                  <a:off x="4800600" y="2438400"/>
                  <a:ext cx="228600" cy="2286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01" name="Shape 701"/>
                <p:cNvSpPr/>
                <p:nvPr/>
              </p:nvSpPr>
              <p:spPr>
                <a:xfrm>
                  <a:off x="5029200" y="2320925"/>
                  <a:ext cx="533399" cy="4572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02" name="Shape 702"/>
                <p:cNvSpPr/>
                <p:nvPr/>
              </p:nvSpPr>
              <p:spPr>
                <a:xfrm>
                  <a:off x="5486400" y="2667000"/>
                  <a:ext cx="228600" cy="2286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sp>
          <p:nvSpPr>
            <p:cNvPr id="703" name="Shape 703"/>
            <p:cNvSpPr txBox="1"/>
            <p:nvPr/>
          </p:nvSpPr>
          <p:spPr>
            <a:xfrm>
              <a:off x="5181600" y="5351462"/>
              <a:ext cx="3048000"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704" name="Shape 704"/>
          <p:cNvGrpSpPr/>
          <p:nvPr/>
        </p:nvGrpSpPr>
        <p:grpSpPr>
          <a:xfrm>
            <a:off x="2819400" y="2590800"/>
            <a:ext cx="3124200" cy="3505200"/>
            <a:chOff x="0" y="2057400"/>
            <a:chExt cx="3124200" cy="3505200"/>
          </a:xfrm>
        </p:grpSpPr>
        <p:grpSp>
          <p:nvGrpSpPr>
            <p:cNvPr id="705" name="Shape 705"/>
            <p:cNvGrpSpPr/>
            <p:nvPr/>
          </p:nvGrpSpPr>
          <p:grpSpPr>
            <a:xfrm>
              <a:off x="0" y="2057400"/>
              <a:ext cx="3124200" cy="2743200"/>
              <a:chOff x="2590800" y="2286000"/>
              <a:chExt cx="3124200" cy="2743200"/>
            </a:xfrm>
          </p:grpSpPr>
          <p:sp>
            <p:nvSpPr>
              <p:cNvPr id="706" name="Shape 706"/>
              <p:cNvSpPr/>
              <p:nvPr/>
            </p:nvSpPr>
            <p:spPr>
              <a:xfrm>
                <a:off x="2819400" y="3048000"/>
                <a:ext cx="228600" cy="2286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07" name="Shape 707"/>
              <p:cNvSpPr/>
              <p:nvPr/>
            </p:nvSpPr>
            <p:spPr>
              <a:xfrm>
                <a:off x="3733800" y="2286000"/>
                <a:ext cx="228600" cy="2286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08" name="Shape 708"/>
              <p:cNvSpPr/>
              <p:nvPr/>
            </p:nvSpPr>
            <p:spPr>
              <a:xfrm>
                <a:off x="2667000" y="2286000"/>
                <a:ext cx="228600" cy="2286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09" name="Shape 709"/>
              <p:cNvSpPr/>
              <p:nvPr/>
            </p:nvSpPr>
            <p:spPr>
              <a:xfrm>
                <a:off x="4191000" y="3581400"/>
                <a:ext cx="228600" cy="2286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10" name="Shape 710"/>
              <p:cNvSpPr/>
              <p:nvPr/>
            </p:nvSpPr>
            <p:spPr>
              <a:xfrm>
                <a:off x="4876800" y="3124200"/>
                <a:ext cx="228600" cy="2286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11" name="Shape 711"/>
              <p:cNvSpPr/>
              <p:nvPr/>
            </p:nvSpPr>
            <p:spPr>
              <a:xfrm>
                <a:off x="5410200" y="2362200"/>
                <a:ext cx="228600" cy="2286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12" name="Shape 712"/>
              <p:cNvSpPr/>
              <p:nvPr/>
            </p:nvSpPr>
            <p:spPr>
              <a:xfrm>
                <a:off x="4191000" y="2895600"/>
                <a:ext cx="228600" cy="2286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13" name="Shape 713"/>
              <p:cNvSpPr/>
              <p:nvPr/>
            </p:nvSpPr>
            <p:spPr>
              <a:xfrm>
                <a:off x="3505200" y="3962400"/>
                <a:ext cx="228600" cy="2286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14" name="Shape 714"/>
              <p:cNvSpPr/>
              <p:nvPr/>
            </p:nvSpPr>
            <p:spPr>
              <a:xfrm>
                <a:off x="5181600" y="4114800"/>
                <a:ext cx="228600" cy="2286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15" name="Shape 715"/>
              <p:cNvSpPr/>
              <p:nvPr/>
            </p:nvSpPr>
            <p:spPr>
              <a:xfrm>
                <a:off x="5486400" y="3657600"/>
                <a:ext cx="228600" cy="2286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16" name="Shape 716"/>
              <p:cNvSpPr/>
              <p:nvPr/>
            </p:nvSpPr>
            <p:spPr>
              <a:xfrm>
                <a:off x="2590800" y="4267200"/>
                <a:ext cx="228600" cy="2286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17" name="Shape 717"/>
              <p:cNvSpPr/>
              <p:nvPr/>
            </p:nvSpPr>
            <p:spPr>
              <a:xfrm>
                <a:off x="4343400" y="4267200"/>
                <a:ext cx="228600" cy="2286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18" name="Shape 718"/>
              <p:cNvSpPr/>
              <p:nvPr/>
            </p:nvSpPr>
            <p:spPr>
              <a:xfrm>
                <a:off x="5029200" y="4724400"/>
                <a:ext cx="228600" cy="2286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19" name="Shape 719"/>
              <p:cNvSpPr/>
              <p:nvPr/>
            </p:nvSpPr>
            <p:spPr>
              <a:xfrm>
                <a:off x="3581400" y="4800600"/>
                <a:ext cx="228600" cy="2286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720" name="Shape 720"/>
            <p:cNvSpPr txBox="1"/>
            <p:nvPr/>
          </p:nvSpPr>
          <p:spPr>
            <a:xfrm>
              <a:off x="609600" y="5105400"/>
              <a:ext cx="21335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721" name="Shape 721"/>
          <p:cNvSpPr txBox="1"/>
          <p:nvPr>
            <p:ph type="title"/>
          </p:nvPr>
        </p:nvSpPr>
        <p:spPr>
          <a:xfrm>
            <a:off x="457200" y="6096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Which is it:</a:t>
            </a:r>
            <a:br>
              <a:rPr b="0" i="0" lang="en-US" sz="4400" u="none" cap="none" strike="noStrike">
                <a:solidFill>
                  <a:schemeClr val="dk2"/>
                </a:solidFill>
                <a:latin typeface="Arial"/>
                <a:ea typeface="Arial"/>
                <a:cs typeface="Arial"/>
                <a:sym typeface="Arial"/>
              </a:rPr>
            </a:br>
            <a:r>
              <a:rPr b="0" i="0" lang="en-US" sz="4400" u="none" cap="none" strike="noStrike">
                <a:solidFill>
                  <a:schemeClr val="dk2"/>
                </a:solidFill>
                <a:latin typeface="Arial"/>
                <a:ea typeface="Arial"/>
                <a:cs typeface="Arial"/>
                <a:sym typeface="Arial"/>
              </a:rPr>
              <a:t>mixture, element, compound?</a:t>
            </a:r>
          </a:p>
        </p:txBody>
      </p:sp>
      <p:grpSp>
        <p:nvGrpSpPr>
          <p:cNvPr id="722" name="Shape 722"/>
          <p:cNvGrpSpPr/>
          <p:nvPr/>
        </p:nvGrpSpPr>
        <p:grpSpPr>
          <a:xfrm>
            <a:off x="2819400" y="2590800"/>
            <a:ext cx="3124200" cy="3689350"/>
            <a:chOff x="0" y="2057400"/>
            <a:chExt cx="3124200" cy="3689350"/>
          </a:xfrm>
        </p:grpSpPr>
        <p:grpSp>
          <p:nvGrpSpPr>
            <p:cNvPr id="723" name="Shape 723"/>
            <p:cNvGrpSpPr/>
            <p:nvPr/>
          </p:nvGrpSpPr>
          <p:grpSpPr>
            <a:xfrm>
              <a:off x="0" y="2057400"/>
              <a:ext cx="3124200" cy="2743200"/>
              <a:chOff x="2590800" y="2286000"/>
              <a:chExt cx="3124200" cy="2743200"/>
            </a:xfrm>
          </p:grpSpPr>
          <p:sp>
            <p:nvSpPr>
              <p:cNvPr id="724" name="Shape 724"/>
              <p:cNvSpPr/>
              <p:nvPr/>
            </p:nvSpPr>
            <p:spPr>
              <a:xfrm>
                <a:off x="2819400" y="3048000"/>
                <a:ext cx="228600" cy="2286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25" name="Shape 725"/>
              <p:cNvSpPr/>
              <p:nvPr/>
            </p:nvSpPr>
            <p:spPr>
              <a:xfrm>
                <a:off x="3733800" y="2286000"/>
                <a:ext cx="228600" cy="2286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26" name="Shape 726"/>
              <p:cNvSpPr/>
              <p:nvPr/>
            </p:nvSpPr>
            <p:spPr>
              <a:xfrm>
                <a:off x="2667000" y="2286000"/>
                <a:ext cx="228600" cy="2286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27" name="Shape 727"/>
              <p:cNvSpPr/>
              <p:nvPr/>
            </p:nvSpPr>
            <p:spPr>
              <a:xfrm>
                <a:off x="4191000" y="3581400"/>
                <a:ext cx="228600" cy="2286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28" name="Shape 728"/>
              <p:cNvSpPr/>
              <p:nvPr/>
            </p:nvSpPr>
            <p:spPr>
              <a:xfrm>
                <a:off x="4876800" y="3124200"/>
                <a:ext cx="228600" cy="2286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29" name="Shape 729"/>
              <p:cNvSpPr/>
              <p:nvPr/>
            </p:nvSpPr>
            <p:spPr>
              <a:xfrm>
                <a:off x="5410200" y="2362200"/>
                <a:ext cx="228600" cy="2286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30" name="Shape 730"/>
              <p:cNvSpPr/>
              <p:nvPr/>
            </p:nvSpPr>
            <p:spPr>
              <a:xfrm>
                <a:off x="4191000" y="2895600"/>
                <a:ext cx="228600" cy="2286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31" name="Shape 731"/>
              <p:cNvSpPr/>
              <p:nvPr/>
            </p:nvSpPr>
            <p:spPr>
              <a:xfrm>
                <a:off x="3505200" y="3962400"/>
                <a:ext cx="228600" cy="2286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32" name="Shape 732"/>
              <p:cNvSpPr/>
              <p:nvPr/>
            </p:nvSpPr>
            <p:spPr>
              <a:xfrm>
                <a:off x="5181600" y="4114800"/>
                <a:ext cx="228600" cy="2286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33" name="Shape 733"/>
              <p:cNvSpPr/>
              <p:nvPr/>
            </p:nvSpPr>
            <p:spPr>
              <a:xfrm>
                <a:off x="5486400" y="3657600"/>
                <a:ext cx="228600" cy="2286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34" name="Shape 734"/>
              <p:cNvSpPr/>
              <p:nvPr/>
            </p:nvSpPr>
            <p:spPr>
              <a:xfrm>
                <a:off x="2590800" y="4267200"/>
                <a:ext cx="228600" cy="2286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35" name="Shape 735"/>
              <p:cNvSpPr/>
              <p:nvPr/>
            </p:nvSpPr>
            <p:spPr>
              <a:xfrm>
                <a:off x="4343400" y="4267200"/>
                <a:ext cx="228600" cy="2286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36" name="Shape 736"/>
              <p:cNvSpPr/>
              <p:nvPr/>
            </p:nvSpPr>
            <p:spPr>
              <a:xfrm>
                <a:off x="5029200" y="4724400"/>
                <a:ext cx="228600" cy="2286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37" name="Shape 737"/>
              <p:cNvSpPr/>
              <p:nvPr/>
            </p:nvSpPr>
            <p:spPr>
              <a:xfrm>
                <a:off x="3581400" y="4800600"/>
                <a:ext cx="228600" cy="2286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738" name="Shape 738"/>
            <p:cNvSpPr txBox="1"/>
            <p:nvPr/>
          </p:nvSpPr>
          <p:spPr>
            <a:xfrm>
              <a:off x="609600" y="5105400"/>
              <a:ext cx="2133599"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600" u="none">
                  <a:solidFill>
                    <a:schemeClr val="dk1"/>
                  </a:solidFill>
                  <a:latin typeface="Arial"/>
                  <a:ea typeface="Arial"/>
                  <a:cs typeface="Arial"/>
                  <a:sym typeface="Arial"/>
                </a:rPr>
                <a:t>Element</a:t>
              </a:r>
            </a:p>
          </p:txBody>
        </p:sp>
      </p:grpSp>
      <p:grpSp>
        <p:nvGrpSpPr>
          <p:cNvPr id="739" name="Shape 739"/>
          <p:cNvGrpSpPr/>
          <p:nvPr/>
        </p:nvGrpSpPr>
        <p:grpSpPr>
          <a:xfrm>
            <a:off x="2362200" y="1747420"/>
            <a:ext cx="4022006" cy="4550192"/>
            <a:chOff x="4267200" y="1442620"/>
            <a:chExt cx="4022006" cy="4550192"/>
          </a:xfrm>
        </p:grpSpPr>
        <p:grpSp>
          <p:nvGrpSpPr>
            <p:cNvPr id="740" name="Shape 740"/>
            <p:cNvGrpSpPr/>
            <p:nvPr/>
          </p:nvGrpSpPr>
          <p:grpSpPr>
            <a:xfrm>
              <a:off x="4267200" y="1442620"/>
              <a:ext cx="4022006" cy="3873970"/>
              <a:chOff x="4267200" y="1425157"/>
              <a:chExt cx="4022006" cy="3873970"/>
            </a:xfrm>
          </p:grpSpPr>
          <p:grpSp>
            <p:nvGrpSpPr>
              <p:cNvPr id="741" name="Shape 741"/>
              <p:cNvGrpSpPr/>
              <p:nvPr/>
            </p:nvGrpSpPr>
            <p:grpSpPr>
              <a:xfrm rot="1800000">
                <a:off x="4800600" y="2320924"/>
                <a:ext cx="914399" cy="574674"/>
                <a:chOff x="4800600" y="2320925"/>
                <a:chExt cx="914400" cy="574675"/>
              </a:xfrm>
            </p:grpSpPr>
            <p:sp>
              <p:nvSpPr>
                <p:cNvPr id="742" name="Shape 742"/>
                <p:cNvSpPr/>
                <p:nvPr/>
              </p:nvSpPr>
              <p:spPr>
                <a:xfrm>
                  <a:off x="4800600" y="2438400"/>
                  <a:ext cx="228600" cy="2286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43" name="Shape 743"/>
                <p:cNvSpPr/>
                <p:nvPr/>
              </p:nvSpPr>
              <p:spPr>
                <a:xfrm>
                  <a:off x="5029200" y="2320925"/>
                  <a:ext cx="533399" cy="4572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44" name="Shape 744"/>
                <p:cNvSpPr/>
                <p:nvPr/>
              </p:nvSpPr>
              <p:spPr>
                <a:xfrm>
                  <a:off x="5486400" y="2667000"/>
                  <a:ext cx="228600" cy="2286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745" name="Shape 745"/>
              <p:cNvGrpSpPr/>
              <p:nvPr/>
            </p:nvGrpSpPr>
            <p:grpSpPr>
              <a:xfrm rot="2940000">
                <a:off x="7315199" y="2209800"/>
                <a:ext cx="914400" cy="574675"/>
                <a:chOff x="4800600" y="2320925"/>
                <a:chExt cx="914400" cy="574675"/>
              </a:xfrm>
            </p:grpSpPr>
            <p:sp>
              <p:nvSpPr>
                <p:cNvPr id="746" name="Shape 746"/>
                <p:cNvSpPr/>
                <p:nvPr/>
              </p:nvSpPr>
              <p:spPr>
                <a:xfrm>
                  <a:off x="4800600" y="2438400"/>
                  <a:ext cx="228600" cy="2286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47" name="Shape 747"/>
                <p:cNvSpPr/>
                <p:nvPr/>
              </p:nvSpPr>
              <p:spPr>
                <a:xfrm>
                  <a:off x="5029200" y="2320925"/>
                  <a:ext cx="533399" cy="4572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48" name="Shape 748"/>
                <p:cNvSpPr/>
                <p:nvPr/>
              </p:nvSpPr>
              <p:spPr>
                <a:xfrm>
                  <a:off x="5486400" y="2667000"/>
                  <a:ext cx="228600" cy="2286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749" name="Shape 749"/>
              <p:cNvGrpSpPr/>
              <p:nvPr/>
            </p:nvGrpSpPr>
            <p:grpSpPr>
              <a:xfrm rot="-5160000">
                <a:off x="6095999" y="4114799"/>
                <a:ext cx="914400" cy="574675"/>
                <a:chOff x="4800600" y="2320925"/>
                <a:chExt cx="914400" cy="574675"/>
              </a:xfrm>
            </p:grpSpPr>
            <p:sp>
              <p:nvSpPr>
                <p:cNvPr id="750" name="Shape 750"/>
                <p:cNvSpPr/>
                <p:nvPr/>
              </p:nvSpPr>
              <p:spPr>
                <a:xfrm>
                  <a:off x="4800600" y="2438400"/>
                  <a:ext cx="228600" cy="2286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51" name="Shape 751"/>
                <p:cNvSpPr/>
                <p:nvPr/>
              </p:nvSpPr>
              <p:spPr>
                <a:xfrm>
                  <a:off x="5029200" y="2320925"/>
                  <a:ext cx="533399" cy="4572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52" name="Shape 752"/>
                <p:cNvSpPr/>
                <p:nvPr/>
              </p:nvSpPr>
              <p:spPr>
                <a:xfrm>
                  <a:off x="5486400" y="2667000"/>
                  <a:ext cx="228600" cy="2286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753" name="Shape 753"/>
              <p:cNvGrpSpPr/>
              <p:nvPr/>
            </p:nvGrpSpPr>
            <p:grpSpPr>
              <a:xfrm>
                <a:off x="7086600" y="3581400"/>
                <a:ext cx="914400" cy="574675"/>
                <a:chOff x="4800600" y="2320925"/>
                <a:chExt cx="914400" cy="574675"/>
              </a:xfrm>
            </p:grpSpPr>
            <p:sp>
              <p:nvSpPr>
                <p:cNvPr id="754" name="Shape 754"/>
                <p:cNvSpPr/>
                <p:nvPr/>
              </p:nvSpPr>
              <p:spPr>
                <a:xfrm>
                  <a:off x="4800600" y="2438400"/>
                  <a:ext cx="228600" cy="2286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55" name="Shape 755"/>
                <p:cNvSpPr/>
                <p:nvPr/>
              </p:nvSpPr>
              <p:spPr>
                <a:xfrm>
                  <a:off x="5029200" y="2320925"/>
                  <a:ext cx="533399" cy="4572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56" name="Shape 756"/>
                <p:cNvSpPr/>
                <p:nvPr/>
              </p:nvSpPr>
              <p:spPr>
                <a:xfrm>
                  <a:off x="5486400" y="2667000"/>
                  <a:ext cx="228600" cy="2286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757" name="Shape 757"/>
              <p:cNvGrpSpPr/>
              <p:nvPr/>
            </p:nvGrpSpPr>
            <p:grpSpPr>
              <a:xfrm rot="-4980000">
                <a:off x="4571999" y="4038600"/>
                <a:ext cx="914399" cy="574674"/>
                <a:chOff x="4800600" y="2320925"/>
                <a:chExt cx="914400" cy="574675"/>
              </a:xfrm>
            </p:grpSpPr>
            <p:sp>
              <p:nvSpPr>
                <p:cNvPr id="758" name="Shape 758"/>
                <p:cNvSpPr/>
                <p:nvPr/>
              </p:nvSpPr>
              <p:spPr>
                <a:xfrm>
                  <a:off x="4800600" y="2438400"/>
                  <a:ext cx="228600" cy="2286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59" name="Shape 759"/>
                <p:cNvSpPr/>
                <p:nvPr/>
              </p:nvSpPr>
              <p:spPr>
                <a:xfrm>
                  <a:off x="5029200" y="2320925"/>
                  <a:ext cx="533399" cy="4572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60" name="Shape 760"/>
                <p:cNvSpPr/>
                <p:nvPr/>
              </p:nvSpPr>
              <p:spPr>
                <a:xfrm>
                  <a:off x="5486400" y="2667000"/>
                  <a:ext cx="228600" cy="2286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761" name="Shape 761"/>
              <p:cNvGrpSpPr/>
              <p:nvPr/>
            </p:nvGrpSpPr>
            <p:grpSpPr>
              <a:xfrm rot="2400000">
                <a:off x="5943599" y="2895600"/>
                <a:ext cx="914400" cy="574675"/>
                <a:chOff x="4800600" y="2320925"/>
                <a:chExt cx="914400" cy="574675"/>
              </a:xfrm>
            </p:grpSpPr>
            <p:sp>
              <p:nvSpPr>
                <p:cNvPr id="762" name="Shape 762"/>
                <p:cNvSpPr/>
                <p:nvPr/>
              </p:nvSpPr>
              <p:spPr>
                <a:xfrm>
                  <a:off x="4800600" y="2438400"/>
                  <a:ext cx="228600" cy="2286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63" name="Shape 763"/>
                <p:cNvSpPr/>
                <p:nvPr/>
              </p:nvSpPr>
              <p:spPr>
                <a:xfrm>
                  <a:off x="5029200" y="2320925"/>
                  <a:ext cx="533399" cy="4572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64" name="Shape 764"/>
                <p:cNvSpPr/>
                <p:nvPr/>
              </p:nvSpPr>
              <p:spPr>
                <a:xfrm>
                  <a:off x="5486400" y="2667000"/>
                  <a:ext cx="228600" cy="2286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765" name="Shape 765"/>
              <p:cNvGrpSpPr/>
              <p:nvPr/>
            </p:nvGrpSpPr>
            <p:grpSpPr>
              <a:xfrm rot="-3720000">
                <a:off x="6248399" y="1676400"/>
                <a:ext cx="914399" cy="574674"/>
                <a:chOff x="4800600" y="2320925"/>
                <a:chExt cx="914400" cy="574675"/>
              </a:xfrm>
            </p:grpSpPr>
            <p:sp>
              <p:nvSpPr>
                <p:cNvPr id="766" name="Shape 766"/>
                <p:cNvSpPr/>
                <p:nvPr/>
              </p:nvSpPr>
              <p:spPr>
                <a:xfrm>
                  <a:off x="4800600" y="2438400"/>
                  <a:ext cx="228600" cy="2286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67" name="Shape 767"/>
                <p:cNvSpPr/>
                <p:nvPr/>
              </p:nvSpPr>
              <p:spPr>
                <a:xfrm>
                  <a:off x="5029200" y="2320925"/>
                  <a:ext cx="533399" cy="4572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68" name="Shape 768"/>
                <p:cNvSpPr/>
                <p:nvPr/>
              </p:nvSpPr>
              <p:spPr>
                <a:xfrm>
                  <a:off x="5486400" y="2667000"/>
                  <a:ext cx="228600" cy="2286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769" name="Shape 769"/>
              <p:cNvGrpSpPr/>
              <p:nvPr/>
            </p:nvGrpSpPr>
            <p:grpSpPr>
              <a:xfrm>
                <a:off x="4267200" y="3048000"/>
                <a:ext cx="914400" cy="574675"/>
                <a:chOff x="4800600" y="2320925"/>
                <a:chExt cx="914400" cy="574675"/>
              </a:xfrm>
            </p:grpSpPr>
            <p:sp>
              <p:nvSpPr>
                <p:cNvPr id="770" name="Shape 770"/>
                <p:cNvSpPr/>
                <p:nvPr/>
              </p:nvSpPr>
              <p:spPr>
                <a:xfrm>
                  <a:off x="4800600" y="2438400"/>
                  <a:ext cx="228600" cy="2286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71" name="Shape 771"/>
                <p:cNvSpPr/>
                <p:nvPr/>
              </p:nvSpPr>
              <p:spPr>
                <a:xfrm>
                  <a:off x="5029200" y="2320925"/>
                  <a:ext cx="533399" cy="4572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72" name="Shape 772"/>
                <p:cNvSpPr/>
                <p:nvPr/>
              </p:nvSpPr>
              <p:spPr>
                <a:xfrm>
                  <a:off x="5486400" y="2667000"/>
                  <a:ext cx="228600" cy="2286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773" name="Shape 773"/>
              <p:cNvGrpSpPr/>
              <p:nvPr/>
            </p:nvGrpSpPr>
            <p:grpSpPr>
              <a:xfrm rot="4500000">
                <a:off x="7162800" y="4495799"/>
                <a:ext cx="914399" cy="574674"/>
                <a:chOff x="4800600" y="2320925"/>
                <a:chExt cx="914400" cy="574675"/>
              </a:xfrm>
            </p:grpSpPr>
            <p:sp>
              <p:nvSpPr>
                <p:cNvPr id="774" name="Shape 774"/>
                <p:cNvSpPr/>
                <p:nvPr/>
              </p:nvSpPr>
              <p:spPr>
                <a:xfrm>
                  <a:off x="4800600" y="2438400"/>
                  <a:ext cx="228600" cy="2286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75" name="Shape 775"/>
                <p:cNvSpPr/>
                <p:nvPr/>
              </p:nvSpPr>
              <p:spPr>
                <a:xfrm>
                  <a:off x="5029200" y="2320925"/>
                  <a:ext cx="533399" cy="457200"/>
                </a:xfrm>
                <a:prstGeom prst="ellipse">
                  <a:avLst/>
                </a:prstGeom>
                <a:solidFill>
                  <a:schemeClr val="accent1"/>
                </a:solidFill>
                <a:ln cap="flat" cmpd="sng" w="127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76" name="Shape 776"/>
                <p:cNvSpPr/>
                <p:nvPr/>
              </p:nvSpPr>
              <p:spPr>
                <a:xfrm>
                  <a:off x="5486400" y="2667000"/>
                  <a:ext cx="228600" cy="2286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sp>
          <p:nvSpPr>
            <p:cNvPr id="777" name="Shape 777"/>
            <p:cNvSpPr txBox="1"/>
            <p:nvPr/>
          </p:nvSpPr>
          <p:spPr>
            <a:xfrm>
              <a:off x="5181600" y="5351462"/>
              <a:ext cx="3048000"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600" u="none">
                  <a:solidFill>
                    <a:schemeClr val="dk1"/>
                  </a:solidFill>
                  <a:latin typeface="Arial"/>
                  <a:ea typeface="Arial"/>
                  <a:cs typeface="Arial"/>
                  <a:sym typeface="Arial"/>
                </a:rPr>
                <a:t>Compound</a:t>
              </a:r>
            </a:p>
          </p:txBody>
        </p:sp>
      </p:grpSp>
      <p:grpSp>
        <p:nvGrpSpPr>
          <p:cNvPr id="778" name="Shape 778"/>
          <p:cNvGrpSpPr/>
          <p:nvPr/>
        </p:nvGrpSpPr>
        <p:grpSpPr>
          <a:xfrm>
            <a:off x="2662636" y="1828800"/>
            <a:ext cx="3818726" cy="4114800"/>
            <a:chOff x="4720036" y="1905000"/>
            <a:chExt cx="3818726" cy="4114800"/>
          </a:xfrm>
        </p:grpSpPr>
        <p:grpSp>
          <p:nvGrpSpPr>
            <p:cNvPr id="779" name="Shape 779"/>
            <p:cNvGrpSpPr/>
            <p:nvPr/>
          </p:nvGrpSpPr>
          <p:grpSpPr>
            <a:xfrm>
              <a:off x="4720036" y="1905000"/>
              <a:ext cx="3818726" cy="3505200"/>
              <a:chOff x="4720036" y="1905000"/>
              <a:chExt cx="3818726" cy="3505200"/>
            </a:xfrm>
          </p:grpSpPr>
          <p:sp>
            <p:nvSpPr>
              <p:cNvPr id="780" name="Shape 780"/>
              <p:cNvSpPr/>
              <p:nvPr/>
            </p:nvSpPr>
            <p:spPr>
              <a:xfrm>
                <a:off x="6172200" y="4572000"/>
                <a:ext cx="228600" cy="228600"/>
              </a:xfrm>
              <a:prstGeom prst="ellipse">
                <a:avLst/>
              </a:prstGeom>
              <a:solidFill>
                <a:schemeClr val="accen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81" name="Shape 781"/>
              <p:cNvSpPr/>
              <p:nvPr/>
            </p:nvSpPr>
            <p:spPr>
              <a:xfrm>
                <a:off x="6629400" y="1981200"/>
                <a:ext cx="228600" cy="228600"/>
              </a:xfrm>
              <a:prstGeom prst="ellipse">
                <a:avLst/>
              </a:prstGeom>
              <a:solidFill>
                <a:schemeClr val="accen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82" name="Shape 782"/>
              <p:cNvSpPr/>
              <p:nvPr/>
            </p:nvSpPr>
            <p:spPr>
              <a:xfrm>
                <a:off x="6553200" y="3657600"/>
                <a:ext cx="228600" cy="228600"/>
              </a:xfrm>
              <a:prstGeom prst="ellipse">
                <a:avLst/>
              </a:prstGeom>
              <a:solidFill>
                <a:schemeClr val="accen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83" name="Shape 783"/>
              <p:cNvSpPr/>
              <p:nvPr/>
            </p:nvSpPr>
            <p:spPr>
              <a:xfrm>
                <a:off x="7924800" y="4724400"/>
                <a:ext cx="228600" cy="228600"/>
              </a:xfrm>
              <a:prstGeom prst="ellipse">
                <a:avLst/>
              </a:prstGeom>
              <a:solidFill>
                <a:schemeClr val="accen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84" name="Shape 784"/>
              <p:cNvSpPr/>
              <p:nvPr/>
            </p:nvSpPr>
            <p:spPr>
              <a:xfrm>
                <a:off x="4876800" y="4267200"/>
                <a:ext cx="228600" cy="228600"/>
              </a:xfrm>
              <a:prstGeom prst="ellipse">
                <a:avLst/>
              </a:prstGeom>
              <a:solidFill>
                <a:schemeClr val="accen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85" name="Shape 785"/>
              <p:cNvSpPr/>
              <p:nvPr/>
            </p:nvSpPr>
            <p:spPr>
              <a:xfrm rot="1680000">
                <a:off x="7277100" y="2105024"/>
                <a:ext cx="457199" cy="457199"/>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86" name="Shape 786"/>
              <p:cNvSpPr/>
              <p:nvPr/>
            </p:nvSpPr>
            <p:spPr>
              <a:xfrm rot="1680000">
                <a:off x="8001000" y="2590799"/>
                <a:ext cx="457199" cy="457199"/>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87" name="Shape 787"/>
              <p:cNvSpPr/>
              <p:nvPr/>
            </p:nvSpPr>
            <p:spPr>
              <a:xfrm rot="1680000">
                <a:off x="7391400" y="3886200"/>
                <a:ext cx="457199" cy="457199"/>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88" name="Shape 788"/>
              <p:cNvSpPr/>
              <p:nvPr/>
            </p:nvSpPr>
            <p:spPr>
              <a:xfrm rot="1680000">
                <a:off x="4800599" y="2285999"/>
                <a:ext cx="457199" cy="457199"/>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89" name="Shape 789"/>
              <p:cNvSpPr/>
              <p:nvPr/>
            </p:nvSpPr>
            <p:spPr>
              <a:xfrm rot="1680000">
                <a:off x="6400799" y="2362199"/>
                <a:ext cx="457199" cy="457199"/>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90" name="Shape 790"/>
              <p:cNvSpPr/>
              <p:nvPr/>
            </p:nvSpPr>
            <p:spPr>
              <a:xfrm>
                <a:off x="5181600" y="1905000"/>
                <a:ext cx="228600" cy="228600"/>
              </a:xfrm>
              <a:prstGeom prst="ellipse">
                <a:avLst/>
              </a:prstGeom>
              <a:solidFill>
                <a:schemeClr val="accen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791" name="Shape 791"/>
              <p:cNvGrpSpPr/>
              <p:nvPr/>
            </p:nvGrpSpPr>
            <p:grpSpPr>
              <a:xfrm rot="-4140000">
                <a:off x="5791199" y="2514600"/>
                <a:ext cx="1981199" cy="2895599"/>
                <a:chOff x="5029200" y="2057400"/>
                <a:chExt cx="1981200" cy="2895600"/>
              </a:xfrm>
            </p:grpSpPr>
            <p:sp>
              <p:nvSpPr>
                <p:cNvPr id="792" name="Shape 792"/>
                <p:cNvSpPr/>
                <p:nvPr/>
              </p:nvSpPr>
              <p:spPr>
                <a:xfrm>
                  <a:off x="6324600" y="4724400"/>
                  <a:ext cx="228600" cy="228600"/>
                </a:xfrm>
                <a:prstGeom prst="ellipse">
                  <a:avLst/>
                </a:prstGeom>
                <a:solidFill>
                  <a:schemeClr val="accen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93" name="Shape 793"/>
                <p:cNvSpPr/>
                <p:nvPr/>
              </p:nvSpPr>
              <p:spPr>
                <a:xfrm>
                  <a:off x="6781800" y="2133600"/>
                  <a:ext cx="228600" cy="228600"/>
                </a:xfrm>
                <a:prstGeom prst="ellipse">
                  <a:avLst/>
                </a:prstGeom>
                <a:solidFill>
                  <a:schemeClr val="accen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94" name="Shape 794"/>
                <p:cNvSpPr/>
                <p:nvPr/>
              </p:nvSpPr>
              <p:spPr>
                <a:xfrm>
                  <a:off x="6705600" y="3810000"/>
                  <a:ext cx="228600" cy="228600"/>
                </a:xfrm>
                <a:prstGeom prst="ellipse">
                  <a:avLst/>
                </a:prstGeom>
                <a:solidFill>
                  <a:schemeClr val="accen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95" name="Shape 795"/>
                <p:cNvSpPr/>
                <p:nvPr/>
              </p:nvSpPr>
              <p:spPr>
                <a:xfrm>
                  <a:off x="5029200" y="4419600"/>
                  <a:ext cx="228600" cy="228600"/>
                </a:xfrm>
                <a:prstGeom prst="ellipse">
                  <a:avLst/>
                </a:prstGeom>
                <a:solidFill>
                  <a:schemeClr val="accen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96" name="Shape 796"/>
                <p:cNvSpPr/>
                <p:nvPr/>
              </p:nvSpPr>
              <p:spPr>
                <a:xfrm>
                  <a:off x="5334000" y="2057400"/>
                  <a:ext cx="228600" cy="228600"/>
                </a:xfrm>
                <a:prstGeom prst="ellipse">
                  <a:avLst/>
                </a:prstGeom>
                <a:solidFill>
                  <a:schemeClr val="accen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797" name="Shape 797"/>
              <p:cNvSpPr/>
              <p:nvPr/>
            </p:nvSpPr>
            <p:spPr>
              <a:xfrm>
                <a:off x="5105400" y="2971800"/>
                <a:ext cx="457200" cy="4572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98" name="Shape 798"/>
              <p:cNvSpPr/>
              <p:nvPr/>
            </p:nvSpPr>
            <p:spPr>
              <a:xfrm>
                <a:off x="6553200" y="3048000"/>
                <a:ext cx="457200" cy="4572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99" name="Shape 799"/>
              <p:cNvSpPr/>
              <p:nvPr/>
            </p:nvSpPr>
            <p:spPr>
              <a:xfrm>
                <a:off x="5867400" y="4953000"/>
                <a:ext cx="457200" cy="4572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00" name="Shape 800"/>
              <p:cNvSpPr/>
              <p:nvPr/>
            </p:nvSpPr>
            <p:spPr>
              <a:xfrm>
                <a:off x="6781800" y="4419600"/>
                <a:ext cx="457200" cy="4572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01" name="Shape 801"/>
              <p:cNvSpPr/>
              <p:nvPr/>
            </p:nvSpPr>
            <p:spPr>
              <a:xfrm>
                <a:off x="5486400" y="4191000"/>
                <a:ext cx="457200" cy="4572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802" name="Shape 802"/>
            <p:cNvSpPr txBox="1"/>
            <p:nvPr/>
          </p:nvSpPr>
          <p:spPr>
            <a:xfrm>
              <a:off x="5867400" y="5562600"/>
              <a:ext cx="19811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803" name="Shape 803"/>
          <p:cNvGrpSpPr/>
          <p:nvPr/>
        </p:nvGrpSpPr>
        <p:grpSpPr>
          <a:xfrm>
            <a:off x="2662636" y="1828800"/>
            <a:ext cx="3818726" cy="4298950"/>
            <a:chOff x="4720036" y="1905000"/>
            <a:chExt cx="3818726" cy="4298950"/>
          </a:xfrm>
        </p:grpSpPr>
        <p:grpSp>
          <p:nvGrpSpPr>
            <p:cNvPr id="804" name="Shape 804"/>
            <p:cNvGrpSpPr/>
            <p:nvPr/>
          </p:nvGrpSpPr>
          <p:grpSpPr>
            <a:xfrm>
              <a:off x="4720036" y="1905000"/>
              <a:ext cx="3818726" cy="3505200"/>
              <a:chOff x="4720036" y="1905000"/>
              <a:chExt cx="3818726" cy="3505200"/>
            </a:xfrm>
          </p:grpSpPr>
          <p:sp>
            <p:nvSpPr>
              <p:cNvPr id="805" name="Shape 805"/>
              <p:cNvSpPr/>
              <p:nvPr/>
            </p:nvSpPr>
            <p:spPr>
              <a:xfrm>
                <a:off x="6172200" y="4572000"/>
                <a:ext cx="228600" cy="228600"/>
              </a:xfrm>
              <a:prstGeom prst="ellipse">
                <a:avLst/>
              </a:prstGeom>
              <a:solidFill>
                <a:schemeClr val="accen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06" name="Shape 806"/>
              <p:cNvSpPr/>
              <p:nvPr/>
            </p:nvSpPr>
            <p:spPr>
              <a:xfrm>
                <a:off x="6629400" y="1981200"/>
                <a:ext cx="228600" cy="228600"/>
              </a:xfrm>
              <a:prstGeom prst="ellipse">
                <a:avLst/>
              </a:prstGeom>
              <a:solidFill>
                <a:schemeClr val="accen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07" name="Shape 807"/>
              <p:cNvSpPr/>
              <p:nvPr/>
            </p:nvSpPr>
            <p:spPr>
              <a:xfrm>
                <a:off x="6553200" y="3657600"/>
                <a:ext cx="228600" cy="228600"/>
              </a:xfrm>
              <a:prstGeom prst="ellipse">
                <a:avLst/>
              </a:prstGeom>
              <a:solidFill>
                <a:schemeClr val="accen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08" name="Shape 808"/>
              <p:cNvSpPr/>
              <p:nvPr/>
            </p:nvSpPr>
            <p:spPr>
              <a:xfrm>
                <a:off x="7924800" y="4724400"/>
                <a:ext cx="228600" cy="228600"/>
              </a:xfrm>
              <a:prstGeom prst="ellipse">
                <a:avLst/>
              </a:prstGeom>
              <a:solidFill>
                <a:schemeClr val="accen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09" name="Shape 809"/>
              <p:cNvSpPr/>
              <p:nvPr/>
            </p:nvSpPr>
            <p:spPr>
              <a:xfrm>
                <a:off x="4876800" y="4267200"/>
                <a:ext cx="228600" cy="228600"/>
              </a:xfrm>
              <a:prstGeom prst="ellipse">
                <a:avLst/>
              </a:prstGeom>
              <a:solidFill>
                <a:schemeClr val="accen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10" name="Shape 810"/>
              <p:cNvSpPr/>
              <p:nvPr/>
            </p:nvSpPr>
            <p:spPr>
              <a:xfrm rot="1680000">
                <a:off x="7277100" y="2105024"/>
                <a:ext cx="457199" cy="457199"/>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11" name="Shape 811"/>
              <p:cNvSpPr/>
              <p:nvPr/>
            </p:nvSpPr>
            <p:spPr>
              <a:xfrm rot="1680000">
                <a:off x="8001000" y="2590799"/>
                <a:ext cx="457199" cy="457199"/>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12" name="Shape 812"/>
              <p:cNvSpPr/>
              <p:nvPr/>
            </p:nvSpPr>
            <p:spPr>
              <a:xfrm rot="1680000">
                <a:off x="7391400" y="3886200"/>
                <a:ext cx="457199" cy="457199"/>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13" name="Shape 813"/>
              <p:cNvSpPr/>
              <p:nvPr/>
            </p:nvSpPr>
            <p:spPr>
              <a:xfrm rot="1680000">
                <a:off x="4800599" y="2285999"/>
                <a:ext cx="457199" cy="457199"/>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14" name="Shape 814"/>
              <p:cNvSpPr/>
              <p:nvPr/>
            </p:nvSpPr>
            <p:spPr>
              <a:xfrm rot="1680000">
                <a:off x="6400799" y="2362199"/>
                <a:ext cx="457199" cy="457199"/>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15" name="Shape 815"/>
              <p:cNvSpPr/>
              <p:nvPr/>
            </p:nvSpPr>
            <p:spPr>
              <a:xfrm>
                <a:off x="5181600" y="1905000"/>
                <a:ext cx="228600" cy="228600"/>
              </a:xfrm>
              <a:prstGeom prst="ellipse">
                <a:avLst/>
              </a:prstGeom>
              <a:solidFill>
                <a:schemeClr val="accen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816" name="Shape 816"/>
              <p:cNvGrpSpPr/>
              <p:nvPr/>
            </p:nvGrpSpPr>
            <p:grpSpPr>
              <a:xfrm rot="-4140000">
                <a:off x="5791199" y="2514600"/>
                <a:ext cx="1981199" cy="2895599"/>
                <a:chOff x="5029200" y="2057400"/>
                <a:chExt cx="1981200" cy="2895600"/>
              </a:xfrm>
            </p:grpSpPr>
            <p:sp>
              <p:nvSpPr>
                <p:cNvPr id="817" name="Shape 817"/>
                <p:cNvSpPr/>
                <p:nvPr/>
              </p:nvSpPr>
              <p:spPr>
                <a:xfrm>
                  <a:off x="6324600" y="4724400"/>
                  <a:ext cx="228600" cy="228600"/>
                </a:xfrm>
                <a:prstGeom prst="ellipse">
                  <a:avLst/>
                </a:prstGeom>
                <a:solidFill>
                  <a:schemeClr val="accen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18" name="Shape 818"/>
                <p:cNvSpPr/>
                <p:nvPr/>
              </p:nvSpPr>
              <p:spPr>
                <a:xfrm>
                  <a:off x="6781800" y="2133600"/>
                  <a:ext cx="228600" cy="228600"/>
                </a:xfrm>
                <a:prstGeom prst="ellipse">
                  <a:avLst/>
                </a:prstGeom>
                <a:solidFill>
                  <a:schemeClr val="accen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19" name="Shape 819"/>
                <p:cNvSpPr/>
                <p:nvPr/>
              </p:nvSpPr>
              <p:spPr>
                <a:xfrm>
                  <a:off x="6705600" y="3810000"/>
                  <a:ext cx="228600" cy="228600"/>
                </a:xfrm>
                <a:prstGeom prst="ellipse">
                  <a:avLst/>
                </a:prstGeom>
                <a:solidFill>
                  <a:schemeClr val="accen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20" name="Shape 820"/>
                <p:cNvSpPr/>
                <p:nvPr/>
              </p:nvSpPr>
              <p:spPr>
                <a:xfrm>
                  <a:off x="5029200" y="4419600"/>
                  <a:ext cx="228600" cy="228600"/>
                </a:xfrm>
                <a:prstGeom prst="ellipse">
                  <a:avLst/>
                </a:prstGeom>
                <a:solidFill>
                  <a:schemeClr val="accen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21" name="Shape 821"/>
                <p:cNvSpPr/>
                <p:nvPr/>
              </p:nvSpPr>
              <p:spPr>
                <a:xfrm>
                  <a:off x="5334000" y="2057400"/>
                  <a:ext cx="228600" cy="228600"/>
                </a:xfrm>
                <a:prstGeom prst="ellipse">
                  <a:avLst/>
                </a:prstGeom>
                <a:solidFill>
                  <a:schemeClr val="accen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822" name="Shape 822"/>
              <p:cNvSpPr/>
              <p:nvPr/>
            </p:nvSpPr>
            <p:spPr>
              <a:xfrm>
                <a:off x="5105400" y="2971800"/>
                <a:ext cx="457200" cy="4572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23" name="Shape 823"/>
              <p:cNvSpPr/>
              <p:nvPr/>
            </p:nvSpPr>
            <p:spPr>
              <a:xfrm>
                <a:off x="6553200" y="3048000"/>
                <a:ext cx="457200" cy="4572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24" name="Shape 824"/>
              <p:cNvSpPr/>
              <p:nvPr/>
            </p:nvSpPr>
            <p:spPr>
              <a:xfrm>
                <a:off x="5867400" y="4953000"/>
                <a:ext cx="457200" cy="4572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25" name="Shape 825"/>
              <p:cNvSpPr/>
              <p:nvPr/>
            </p:nvSpPr>
            <p:spPr>
              <a:xfrm>
                <a:off x="6781800" y="4419600"/>
                <a:ext cx="457200" cy="4572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26" name="Shape 826"/>
              <p:cNvSpPr/>
              <p:nvPr/>
            </p:nvSpPr>
            <p:spPr>
              <a:xfrm>
                <a:off x="5486400" y="4191000"/>
                <a:ext cx="457200" cy="457200"/>
              </a:xfrm>
              <a:prstGeom prst="ellipse">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827" name="Shape 827"/>
            <p:cNvSpPr txBox="1"/>
            <p:nvPr/>
          </p:nvSpPr>
          <p:spPr>
            <a:xfrm>
              <a:off x="5867400" y="5562600"/>
              <a:ext cx="1981199"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600" u="none">
                  <a:solidFill>
                    <a:schemeClr val="dk1"/>
                  </a:solidFill>
                  <a:latin typeface="Arial"/>
                  <a:ea typeface="Arial"/>
                  <a:cs typeface="Arial"/>
                  <a:sym typeface="Arial"/>
                </a:rPr>
                <a:t>Mixture</a:t>
              </a:r>
            </a:p>
          </p:txBody>
        </p:sp>
      </p:grp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831" name="Shape 831"/>
        <p:cNvGrpSpPr/>
        <p:nvPr/>
      </p:nvGrpSpPr>
      <p:grpSpPr>
        <a:xfrm>
          <a:off x="0" y="0"/>
          <a:ext cx="0" cy="0"/>
          <a:chOff x="0" y="0"/>
          <a:chExt cx="0" cy="0"/>
        </a:xfrm>
      </p:grpSpPr>
      <p:sp>
        <p:nvSpPr>
          <p:cNvPr id="832" name="Shape 832"/>
          <p:cNvSpPr txBox="1"/>
          <p:nvPr>
            <p:ph type="title"/>
          </p:nvPr>
        </p:nvSpPr>
        <p:spPr>
          <a:xfrm>
            <a:off x="457200" y="762000"/>
            <a:ext cx="8229600" cy="763586"/>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Matter</a:t>
            </a:r>
          </a:p>
        </p:txBody>
      </p:sp>
      <p:sp>
        <p:nvSpPr>
          <p:cNvPr id="833" name="Shape 833"/>
          <p:cNvSpPr txBox="1"/>
          <p:nvPr>
            <p:ph idx="1" type="body"/>
          </p:nvPr>
        </p:nvSpPr>
        <p:spPr>
          <a:xfrm>
            <a:off x="533400" y="1828800"/>
            <a:ext cx="8077199" cy="2133599"/>
          </a:xfrm>
          <a:prstGeom prst="rect">
            <a:avLst/>
          </a:prstGeom>
          <a:noFill/>
          <a:ln>
            <a:noFill/>
          </a:ln>
        </p:spPr>
        <p:txBody>
          <a:bodyPr anchorCtr="0" anchor="t" bIns="46025" lIns="92075" rIns="92075" tIns="46025">
            <a:noAutofit/>
          </a:bodyPr>
          <a:lstStyle/>
          <a:p>
            <a:pPr indent="-342900" lvl="0" marL="342900" marR="0" rtl="0" algn="l">
              <a:lnSpc>
                <a:spcPct val="90000"/>
              </a:lnSpc>
              <a:spcBef>
                <a:spcPts val="0"/>
              </a:spcBef>
              <a:spcAft>
                <a:spcPts val="0"/>
              </a:spcAft>
              <a:buClr>
                <a:srgbClr val="FF3399"/>
              </a:buClr>
              <a:buSzPct val="100000"/>
              <a:buFont typeface="Arial"/>
              <a:buChar char="•"/>
            </a:pPr>
            <a:r>
              <a:rPr b="1" i="0" lang="en-US" sz="3200" u="none">
                <a:solidFill>
                  <a:srgbClr val="FF3399"/>
                </a:solidFill>
                <a:latin typeface="Arial"/>
                <a:ea typeface="Arial"/>
                <a:cs typeface="Arial"/>
                <a:sym typeface="Arial"/>
              </a:rPr>
              <a:t>Density</a:t>
            </a:r>
            <a:r>
              <a:rPr b="0" i="0" lang="en-US" sz="3200" u="none">
                <a:solidFill>
                  <a:schemeClr val="dk1"/>
                </a:solidFill>
                <a:latin typeface="Arial"/>
                <a:ea typeface="Arial"/>
                <a:cs typeface="Arial"/>
                <a:sym typeface="Arial"/>
              </a:rPr>
              <a:t> is the amount of matter (mass) contained in a unit of volume.</a:t>
            </a:r>
          </a:p>
          <a:p>
            <a:pPr indent="-342900" lvl="0" marL="342900" marR="0" rtl="0" algn="l">
              <a:lnSpc>
                <a:spcPct val="90000"/>
              </a:lnSpc>
              <a:spcBef>
                <a:spcPts val="64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Styrofoam has a low density or small mass per unit of volume.</a:t>
            </a:r>
          </a:p>
        </p:txBody>
      </p:sp>
      <p:pic>
        <p:nvPicPr>
          <p:cNvPr id="834" name="Shape 834"/>
          <p:cNvPicPr preferRelativeResize="0"/>
          <p:nvPr/>
        </p:nvPicPr>
        <p:blipFill rotWithShape="1">
          <a:blip r:embed="rId3">
            <a:alphaModFix/>
          </a:blip>
          <a:srcRect b="0" l="0" r="0" t="0"/>
          <a:stretch/>
        </p:blipFill>
        <p:spPr>
          <a:xfrm>
            <a:off x="6324600" y="2362200"/>
            <a:ext cx="393700" cy="368299"/>
          </a:xfrm>
          <a:prstGeom prst="rect">
            <a:avLst/>
          </a:prstGeom>
          <a:noFill/>
          <a:ln>
            <a:noFill/>
          </a:ln>
        </p:spPr>
      </p:pic>
      <p:grpSp>
        <p:nvGrpSpPr>
          <p:cNvPr id="835" name="Shape 835"/>
          <p:cNvGrpSpPr/>
          <p:nvPr/>
        </p:nvGrpSpPr>
        <p:grpSpPr>
          <a:xfrm>
            <a:off x="1295400" y="3886200"/>
            <a:ext cx="6476999" cy="2133599"/>
            <a:chOff x="1295400" y="3886200"/>
            <a:chExt cx="6476999" cy="2133599"/>
          </a:xfrm>
        </p:grpSpPr>
        <p:sp>
          <p:nvSpPr>
            <p:cNvPr id="836" name="Shape 836"/>
            <p:cNvSpPr txBox="1"/>
            <p:nvPr/>
          </p:nvSpPr>
          <p:spPr>
            <a:xfrm>
              <a:off x="1295400" y="3886200"/>
              <a:ext cx="6476999" cy="21335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Font typeface="Arial"/>
                <a:buNone/>
              </a:pPr>
              <a:r>
                <a:t/>
              </a:r>
              <a:endParaRPr b="1" i="0" sz="3200" u="none">
                <a:solidFill>
                  <a:srgbClr val="FF3399"/>
                </a:solidFill>
                <a:latin typeface="Arial"/>
                <a:ea typeface="Arial"/>
                <a:cs typeface="Arial"/>
                <a:sym typeface="Arial"/>
              </a:endParaRPr>
            </a:p>
            <a:p>
              <a:pPr indent="-342900" lvl="0" marL="342900" marR="0" rtl="0" algn="l">
                <a:lnSpc>
                  <a:spcPct val="100000"/>
                </a:lnSpc>
                <a:spcBef>
                  <a:spcPts val="960"/>
                </a:spcBef>
                <a:spcAft>
                  <a:spcPts val="0"/>
                </a:spcAft>
                <a:buClr>
                  <a:schemeClr val="dk1"/>
                </a:buClr>
                <a:buSzPct val="25000"/>
                <a:buFont typeface="Arial"/>
                <a:buNone/>
              </a:pPr>
              <a:r>
                <a:rPr b="1" i="0" lang="en-US" sz="4800" u="none">
                  <a:solidFill>
                    <a:schemeClr val="dk1"/>
                  </a:solidFill>
                  <a:latin typeface="Arial"/>
                  <a:ea typeface="Arial"/>
                  <a:cs typeface="Arial"/>
                  <a:sym typeface="Arial"/>
                </a:rPr>
                <a:t>Density = </a:t>
              </a:r>
            </a:p>
          </p:txBody>
        </p:sp>
        <p:grpSp>
          <p:nvGrpSpPr>
            <p:cNvPr id="837" name="Shape 837"/>
            <p:cNvGrpSpPr/>
            <p:nvPr/>
          </p:nvGrpSpPr>
          <p:grpSpPr>
            <a:xfrm>
              <a:off x="4419600" y="4114800"/>
              <a:ext cx="3200399" cy="1662112"/>
              <a:chOff x="3810000" y="4114800"/>
              <a:chExt cx="3200399" cy="1662112"/>
            </a:xfrm>
          </p:grpSpPr>
          <p:cxnSp>
            <p:nvCxnSpPr>
              <p:cNvPr id="838" name="Shape 838"/>
              <p:cNvCxnSpPr/>
              <p:nvPr/>
            </p:nvCxnSpPr>
            <p:spPr>
              <a:xfrm>
                <a:off x="3810000" y="4953000"/>
                <a:ext cx="3200399" cy="0"/>
              </a:xfrm>
              <a:prstGeom prst="straightConnector1">
                <a:avLst/>
              </a:prstGeom>
              <a:noFill/>
              <a:ln cap="flat" cmpd="sng" w="57150">
                <a:solidFill>
                  <a:schemeClr val="dk1"/>
                </a:solidFill>
                <a:prstDash val="solid"/>
                <a:miter/>
                <a:headEnd len="med" w="med" type="none"/>
                <a:tailEnd len="med" w="med" type="none"/>
              </a:ln>
            </p:spPr>
          </p:cxnSp>
          <p:sp>
            <p:nvSpPr>
              <p:cNvPr id="839" name="Shape 839"/>
              <p:cNvSpPr txBox="1"/>
              <p:nvPr/>
            </p:nvSpPr>
            <p:spPr>
              <a:xfrm>
                <a:off x="4648200" y="4114800"/>
                <a:ext cx="1641475" cy="8239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4800" u="none">
                    <a:solidFill>
                      <a:schemeClr val="dk1"/>
                    </a:solidFill>
                    <a:latin typeface="Arial"/>
                    <a:ea typeface="Arial"/>
                    <a:cs typeface="Arial"/>
                    <a:sym typeface="Arial"/>
                  </a:rPr>
                  <a:t>mass</a:t>
                </a:r>
              </a:p>
            </p:txBody>
          </p:sp>
          <p:sp>
            <p:nvSpPr>
              <p:cNvPr id="840" name="Shape 840"/>
              <p:cNvSpPr txBox="1"/>
              <p:nvPr/>
            </p:nvSpPr>
            <p:spPr>
              <a:xfrm>
                <a:off x="4343400" y="4953000"/>
                <a:ext cx="2151062" cy="8239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4800" u="none">
                    <a:solidFill>
                      <a:schemeClr val="dk1"/>
                    </a:solidFill>
                    <a:latin typeface="Arial"/>
                    <a:ea typeface="Arial"/>
                    <a:cs typeface="Arial"/>
                    <a:sym typeface="Arial"/>
                  </a:rPr>
                  <a:t>volume</a:t>
                </a:r>
              </a:p>
            </p:txBody>
          </p:sp>
        </p:grpSp>
      </p:gr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34"/>
                                        </p:tgtEl>
                                        <p:attrNameLst>
                                          <p:attrName>style.visibility</p:attrName>
                                        </p:attrNameLst>
                                      </p:cBhvr>
                                      <p:to>
                                        <p:strVal val="visible"/>
                                      </p:to>
                                    </p:set>
                                    <p:animEffect filter="fade" transition="in">
                                      <p:cBhvr>
                                        <p:cTn dur="500"/>
                                        <p:tgtEl>
                                          <p:spTgt spid="8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844" name="Shape 844"/>
        <p:cNvGrpSpPr/>
        <p:nvPr/>
      </p:nvGrpSpPr>
      <p:grpSpPr>
        <a:xfrm>
          <a:off x="0" y="0"/>
          <a:ext cx="0" cy="0"/>
          <a:chOff x="0" y="0"/>
          <a:chExt cx="0" cy="0"/>
        </a:xfrm>
      </p:grpSpPr>
      <p:sp>
        <p:nvSpPr>
          <p:cNvPr id="845" name="Shape 845"/>
          <p:cNvSpPr txBox="1"/>
          <p:nvPr/>
        </p:nvSpPr>
        <p:spPr>
          <a:xfrm>
            <a:off x="2208211" y="0"/>
            <a:ext cx="3301999" cy="457200"/>
          </a:xfrm>
          <a:prstGeom prst="rect">
            <a:avLst/>
          </a:prstGeom>
          <a:noFill/>
          <a:ln>
            <a:noFill/>
          </a:ln>
          <a:effectLst>
            <a:outerShdw blurRad="63500" dir="2700000" dist="53880">
              <a:srgbClr val="000000"/>
            </a:outerShdw>
          </a:effectLst>
        </p:spPr>
        <p:txBody>
          <a:bodyPr anchorCtr="0" anchor="t" bIns="45700" lIns="91425" rIns="91425" tIns="45700">
            <a:noAutofit/>
          </a:bodyPr>
          <a:lstStyle/>
          <a:p>
            <a:pPr indent="0" lvl="0" marL="0" marR="0" rtl="0" algn="l">
              <a:lnSpc>
                <a:spcPct val="100000"/>
              </a:lnSpc>
              <a:spcBef>
                <a:spcPts val="0"/>
              </a:spcBef>
              <a:spcAft>
                <a:spcPts val="0"/>
              </a:spcAft>
              <a:buClr>
                <a:srgbClr val="ECCA22"/>
              </a:buClr>
              <a:buSzPct val="25000"/>
              <a:buFont typeface="Arial"/>
              <a:buNone/>
            </a:pPr>
            <a:r>
              <a:rPr b="0" i="0" lang="en-US" sz="2400" u="none">
                <a:solidFill>
                  <a:srgbClr val="ECCA22"/>
                </a:solidFill>
                <a:latin typeface="Arial"/>
                <a:ea typeface="Arial"/>
                <a:cs typeface="Arial"/>
                <a:sym typeface="Arial"/>
              </a:rPr>
              <a:t>Assessment Questions</a:t>
            </a:r>
          </a:p>
        </p:txBody>
      </p:sp>
      <p:sp>
        <p:nvSpPr>
          <p:cNvPr id="846" name="Shape 846"/>
          <p:cNvSpPr txBox="1"/>
          <p:nvPr/>
        </p:nvSpPr>
        <p:spPr>
          <a:xfrm>
            <a:off x="669925" y="2990850"/>
            <a:ext cx="755967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47" name="Shape 847"/>
          <p:cNvSpPr txBox="1"/>
          <p:nvPr/>
        </p:nvSpPr>
        <p:spPr>
          <a:xfrm>
            <a:off x="533400" y="1570037"/>
            <a:ext cx="8001000" cy="2528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Solve the following density problems.</a:t>
            </a:r>
          </a:p>
          <a:p>
            <a:pPr indent="0" lvl="0" marL="0" marR="0" rtl="0" algn="l">
              <a:lnSpc>
                <a:spcPct val="100000"/>
              </a:lnSpc>
              <a:spcBef>
                <a:spcPts val="0"/>
              </a:spcBef>
              <a:spcAft>
                <a:spcPts val="0"/>
              </a:spcAft>
              <a:buClr>
                <a:schemeClr val="dk1"/>
              </a:buClr>
              <a:buFont typeface="Arial"/>
              <a:buNone/>
            </a:pPr>
            <a:r>
              <a:t/>
            </a:r>
            <a:endParaRPr b="0" i="0" sz="32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1.  The density of sugar is 1.59 g/cm</a:t>
            </a:r>
            <a:r>
              <a:rPr b="0" baseline="30000" i="0" lang="en-US" sz="3200" u="none">
                <a:solidFill>
                  <a:schemeClr val="dk1"/>
                </a:solidFill>
                <a:latin typeface="Arial"/>
                <a:ea typeface="Arial"/>
                <a:cs typeface="Arial"/>
                <a:sym typeface="Arial"/>
              </a:rPr>
              <a:t>3</a:t>
            </a:r>
            <a:r>
              <a:rPr b="0" i="0" lang="en-US" sz="3200" u="none">
                <a:solidFill>
                  <a:schemeClr val="dk1"/>
                </a:solidFill>
                <a:latin typeface="Arial"/>
                <a:ea typeface="Arial"/>
                <a:cs typeface="Arial"/>
                <a:sym typeface="Arial"/>
              </a:rPr>
              <a:t>.  	Calculate the mass of sugar in 15.0 mL.</a:t>
            </a:r>
          </a:p>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	(1 mL = 1 cm</a:t>
            </a:r>
            <a:r>
              <a:rPr b="0" baseline="30000" i="0" lang="en-US" sz="3200" u="none">
                <a:solidFill>
                  <a:schemeClr val="dk1"/>
                </a:solidFill>
                <a:latin typeface="Arial"/>
                <a:ea typeface="Arial"/>
                <a:cs typeface="Arial"/>
                <a:sym typeface="Arial"/>
              </a:rPr>
              <a:t>3</a:t>
            </a:r>
            <a:r>
              <a:rPr b="0" i="0" lang="en-US" sz="3200" u="none">
                <a:solidFill>
                  <a:schemeClr val="dk1"/>
                </a:solidFill>
                <a:latin typeface="Arial"/>
                <a:ea typeface="Arial"/>
                <a:cs typeface="Arial"/>
                <a:sym typeface="Arial"/>
              </a:rPr>
              <a:t>)</a:t>
            </a:r>
          </a:p>
        </p:txBody>
      </p:sp>
      <p:sp>
        <p:nvSpPr>
          <p:cNvPr id="848" name="Shape 848"/>
          <p:cNvSpPr txBox="1"/>
          <p:nvPr/>
        </p:nvSpPr>
        <p:spPr>
          <a:xfrm>
            <a:off x="1644650" y="752475"/>
            <a:ext cx="2054225"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ECCA22"/>
              </a:buClr>
              <a:buSzPct val="25000"/>
              <a:buFont typeface="Arial"/>
              <a:buNone/>
            </a:pPr>
            <a:r>
              <a:rPr b="1" i="0" lang="en-US" sz="3200" u="none">
                <a:solidFill>
                  <a:srgbClr val="ECCA22"/>
                </a:solidFill>
                <a:latin typeface="Arial"/>
                <a:ea typeface="Arial"/>
                <a:cs typeface="Arial"/>
                <a:sym typeface="Arial"/>
              </a:rPr>
              <a:t>Question </a:t>
            </a:r>
          </a:p>
        </p:txBody>
      </p:sp>
      <p:sp>
        <p:nvSpPr>
          <p:cNvPr id="849" name="Shape 849"/>
          <p:cNvSpPr txBox="1"/>
          <p:nvPr/>
        </p:nvSpPr>
        <p:spPr>
          <a:xfrm>
            <a:off x="5715000" y="4572000"/>
            <a:ext cx="15240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AFD00"/>
              </a:buClr>
              <a:buSzPct val="25000"/>
              <a:buFont typeface="Arial"/>
              <a:buNone/>
            </a:pPr>
            <a:r>
              <a:rPr b="0" i="0" lang="en-US" sz="3200" u="none">
                <a:solidFill>
                  <a:srgbClr val="FAFD00"/>
                </a:solidFill>
                <a:latin typeface="Arial"/>
                <a:ea typeface="Arial"/>
                <a:cs typeface="Arial"/>
                <a:sym typeface="Arial"/>
              </a:rPr>
              <a:t>23.9 g</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9"/>
                                        </p:tgtEl>
                                        <p:attrNameLst>
                                          <p:attrName>style.visibility</p:attrName>
                                        </p:attrNameLst>
                                      </p:cBhvr>
                                      <p:to>
                                        <p:strVal val="visible"/>
                                      </p:to>
                                    </p:set>
                                    <p:animEffect filter="fade" transition="in">
                                      <p:cBhvr>
                                        <p:cTn dur="1"/>
                                        <p:tgtEl>
                                          <p:spTgt spid="8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853" name="Shape 853"/>
        <p:cNvGrpSpPr/>
        <p:nvPr/>
      </p:nvGrpSpPr>
      <p:grpSpPr>
        <a:xfrm>
          <a:off x="0" y="0"/>
          <a:ext cx="0" cy="0"/>
          <a:chOff x="0" y="0"/>
          <a:chExt cx="0" cy="0"/>
        </a:xfrm>
      </p:grpSpPr>
      <p:sp>
        <p:nvSpPr>
          <p:cNvPr id="854" name="Shape 854"/>
          <p:cNvSpPr txBox="1"/>
          <p:nvPr/>
        </p:nvSpPr>
        <p:spPr>
          <a:xfrm>
            <a:off x="2208211" y="0"/>
            <a:ext cx="3301999" cy="457200"/>
          </a:xfrm>
          <a:prstGeom prst="rect">
            <a:avLst/>
          </a:prstGeom>
          <a:noFill/>
          <a:ln>
            <a:noFill/>
          </a:ln>
          <a:effectLst>
            <a:outerShdw blurRad="63500" dir="2700000" dist="53880">
              <a:srgbClr val="000000"/>
            </a:outerShdw>
          </a:effectLst>
        </p:spPr>
        <p:txBody>
          <a:bodyPr anchorCtr="0" anchor="t" bIns="45700" lIns="91425" rIns="91425" tIns="45700">
            <a:noAutofit/>
          </a:bodyPr>
          <a:lstStyle/>
          <a:p>
            <a:pPr indent="0" lvl="0" marL="0" marR="0" rtl="0" algn="l">
              <a:lnSpc>
                <a:spcPct val="100000"/>
              </a:lnSpc>
              <a:spcBef>
                <a:spcPts val="0"/>
              </a:spcBef>
              <a:spcAft>
                <a:spcPts val="0"/>
              </a:spcAft>
              <a:buClr>
                <a:srgbClr val="ECCA22"/>
              </a:buClr>
              <a:buSzPct val="25000"/>
              <a:buFont typeface="Arial"/>
              <a:buNone/>
            </a:pPr>
            <a:r>
              <a:rPr b="0" i="0" lang="en-US" sz="2400" u="none">
                <a:solidFill>
                  <a:srgbClr val="ECCA22"/>
                </a:solidFill>
                <a:latin typeface="Arial"/>
                <a:ea typeface="Arial"/>
                <a:cs typeface="Arial"/>
                <a:sym typeface="Arial"/>
              </a:rPr>
              <a:t>Assessment Questions</a:t>
            </a:r>
          </a:p>
        </p:txBody>
      </p:sp>
      <p:sp>
        <p:nvSpPr>
          <p:cNvPr id="855" name="Shape 855"/>
          <p:cNvSpPr txBox="1"/>
          <p:nvPr/>
        </p:nvSpPr>
        <p:spPr>
          <a:xfrm>
            <a:off x="669925" y="2990850"/>
            <a:ext cx="755967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56" name="Shape 856"/>
          <p:cNvSpPr txBox="1"/>
          <p:nvPr/>
        </p:nvSpPr>
        <p:spPr>
          <a:xfrm>
            <a:off x="457200" y="990600"/>
            <a:ext cx="8001000" cy="15541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2.  The density of helium is 0.178 g/L.  	Calculate the volume of helium that has 	a mass of 23.5 g.</a:t>
            </a:r>
          </a:p>
        </p:txBody>
      </p:sp>
      <p:sp>
        <p:nvSpPr>
          <p:cNvPr id="857" name="Shape 857"/>
          <p:cNvSpPr txBox="1"/>
          <p:nvPr/>
        </p:nvSpPr>
        <p:spPr>
          <a:xfrm>
            <a:off x="5029200" y="2971800"/>
            <a:ext cx="16001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AFD00"/>
              </a:buClr>
              <a:buSzPct val="25000"/>
              <a:buFont typeface="Arial"/>
              <a:buNone/>
            </a:pPr>
            <a:r>
              <a:rPr b="0" i="0" lang="en-US" sz="3200" u="none">
                <a:solidFill>
                  <a:srgbClr val="FAFD00"/>
                </a:solidFill>
                <a:latin typeface="Arial"/>
                <a:ea typeface="Arial"/>
                <a:cs typeface="Arial"/>
                <a:sym typeface="Arial"/>
              </a:rPr>
              <a:t>132 L</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7"/>
                                        </p:tgtEl>
                                        <p:attrNameLst>
                                          <p:attrName>style.visibility</p:attrName>
                                        </p:attrNameLst>
                                      </p:cBhvr>
                                      <p:to>
                                        <p:strVal val="visible"/>
                                      </p:to>
                                    </p:set>
                                    <p:animEffect filter="fade" transition="in">
                                      <p:cBhvr>
                                        <p:cTn dur="1"/>
                                        <p:tgtEl>
                                          <p:spTgt spid="8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861" name="Shape 861"/>
        <p:cNvGrpSpPr/>
        <p:nvPr/>
      </p:nvGrpSpPr>
      <p:grpSpPr>
        <a:xfrm>
          <a:off x="0" y="0"/>
          <a:ext cx="0" cy="0"/>
          <a:chOff x="0" y="0"/>
          <a:chExt cx="0" cy="0"/>
        </a:xfrm>
      </p:grpSpPr>
      <p:sp>
        <p:nvSpPr>
          <p:cNvPr id="862" name="Shape 862"/>
          <p:cNvSpPr txBox="1"/>
          <p:nvPr/>
        </p:nvSpPr>
        <p:spPr>
          <a:xfrm>
            <a:off x="2208211" y="0"/>
            <a:ext cx="3301999" cy="457200"/>
          </a:xfrm>
          <a:prstGeom prst="rect">
            <a:avLst/>
          </a:prstGeom>
          <a:noFill/>
          <a:ln>
            <a:noFill/>
          </a:ln>
          <a:effectLst>
            <a:outerShdw blurRad="63500" dir="2700000" dist="53880">
              <a:srgbClr val="000000"/>
            </a:outerShdw>
          </a:effectLst>
        </p:spPr>
        <p:txBody>
          <a:bodyPr anchorCtr="0" anchor="t" bIns="45700" lIns="91425" rIns="91425" tIns="45700">
            <a:noAutofit/>
          </a:bodyPr>
          <a:lstStyle/>
          <a:p>
            <a:pPr indent="0" lvl="0" marL="0" marR="0" rtl="0" algn="l">
              <a:lnSpc>
                <a:spcPct val="100000"/>
              </a:lnSpc>
              <a:spcBef>
                <a:spcPts val="0"/>
              </a:spcBef>
              <a:spcAft>
                <a:spcPts val="0"/>
              </a:spcAft>
              <a:buClr>
                <a:srgbClr val="ECCA22"/>
              </a:buClr>
              <a:buSzPct val="25000"/>
              <a:buFont typeface="Arial"/>
              <a:buNone/>
            </a:pPr>
            <a:r>
              <a:rPr b="0" i="0" lang="en-US" sz="2400" u="none">
                <a:solidFill>
                  <a:srgbClr val="ECCA22"/>
                </a:solidFill>
                <a:latin typeface="Arial"/>
                <a:ea typeface="Arial"/>
                <a:cs typeface="Arial"/>
                <a:sym typeface="Arial"/>
              </a:rPr>
              <a:t>Assessment Questions</a:t>
            </a:r>
          </a:p>
        </p:txBody>
      </p:sp>
      <p:sp>
        <p:nvSpPr>
          <p:cNvPr id="863" name="Shape 863"/>
          <p:cNvSpPr txBox="1"/>
          <p:nvPr/>
        </p:nvSpPr>
        <p:spPr>
          <a:xfrm>
            <a:off x="669925" y="2990850"/>
            <a:ext cx="755967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64" name="Shape 864"/>
          <p:cNvSpPr txBox="1"/>
          <p:nvPr/>
        </p:nvSpPr>
        <p:spPr>
          <a:xfrm>
            <a:off x="533400" y="1066800"/>
            <a:ext cx="8001000" cy="15541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3.  A 14.95 g sample of gold has a volume 	of 0.774 cm</a:t>
            </a:r>
            <a:r>
              <a:rPr b="0" baseline="30000" i="0" lang="en-US" sz="3200" u="none">
                <a:solidFill>
                  <a:schemeClr val="dk1"/>
                </a:solidFill>
                <a:latin typeface="Arial"/>
                <a:ea typeface="Arial"/>
                <a:cs typeface="Arial"/>
                <a:sym typeface="Arial"/>
              </a:rPr>
              <a:t>3</a:t>
            </a:r>
            <a:r>
              <a:rPr b="0" i="0" lang="en-US" sz="3200" u="none">
                <a:solidFill>
                  <a:schemeClr val="dk1"/>
                </a:solidFill>
                <a:latin typeface="Arial"/>
                <a:ea typeface="Arial"/>
                <a:cs typeface="Arial"/>
                <a:sym typeface="Arial"/>
              </a:rPr>
              <a:t>.  Calculate the density of 	gold.</a:t>
            </a:r>
          </a:p>
        </p:txBody>
      </p:sp>
      <p:sp>
        <p:nvSpPr>
          <p:cNvPr id="865" name="Shape 865"/>
          <p:cNvSpPr txBox="1"/>
          <p:nvPr/>
        </p:nvSpPr>
        <p:spPr>
          <a:xfrm>
            <a:off x="4419600" y="2971800"/>
            <a:ext cx="29717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AFD00"/>
              </a:buClr>
              <a:buSzPct val="25000"/>
              <a:buFont typeface="Arial"/>
              <a:buNone/>
            </a:pPr>
            <a:r>
              <a:rPr b="0" i="0" lang="en-US" sz="3200" u="none">
                <a:solidFill>
                  <a:srgbClr val="FAFD00"/>
                </a:solidFill>
                <a:latin typeface="Arial"/>
                <a:ea typeface="Arial"/>
                <a:cs typeface="Arial"/>
                <a:sym typeface="Arial"/>
              </a:rPr>
              <a:t>19.3 g/cm</a:t>
            </a:r>
            <a:r>
              <a:rPr b="0" baseline="30000" i="0" lang="en-US" sz="3200" u="none">
                <a:solidFill>
                  <a:srgbClr val="FAFD00"/>
                </a:solidFill>
                <a:latin typeface="Arial"/>
                <a:ea typeface="Arial"/>
                <a:cs typeface="Arial"/>
                <a:sym typeface="Arial"/>
              </a:rPr>
              <a:t>3</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5"/>
                                        </p:tgtEl>
                                        <p:attrNameLst>
                                          <p:attrName>style.visibility</p:attrName>
                                        </p:attrNameLst>
                                      </p:cBhvr>
                                      <p:to>
                                        <p:strVal val="visible"/>
                                      </p:to>
                                    </p:set>
                                    <p:animEffect filter="fade" transition="in">
                                      <p:cBhvr>
                                        <p:cTn dur="1"/>
                                        <p:tgtEl>
                                          <p:spTgt spid="8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869" name="Shape 869"/>
        <p:cNvGrpSpPr/>
        <p:nvPr/>
      </p:nvGrpSpPr>
      <p:grpSpPr>
        <a:xfrm>
          <a:off x="0" y="0"/>
          <a:ext cx="0" cy="0"/>
          <a:chOff x="0" y="0"/>
          <a:chExt cx="0" cy="0"/>
        </a:xfrm>
      </p:grpSpPr>
      <p:sp>
        <p:nvSpPr>
          <p:cNvPr id="870" name="Shape 870"/>
          <p:cNvSpPr txBox="1"/>
          <p:nvPr/>
        </p:nvSpPr>
        <p:spPr>
          <a:xfrm>
            <a:off x="2208211" y="0"/>
            <a:ext cx="3301999" cy="457200"/>
          </a:xfrm>
          <a:prstGeom prst="rect">
            <a:avLst/>
          </a:prstGeom>
          <a:noFill/>
          <a:ln>
            <a:noFill/>
          </a:ln>
          <a:effectLst>
            <a:outerShdw blurRad="63500" dir="2700000" dist="53880">
              <a:srgbClr val="000000"/>
            </a:outerShdw>
          </a:effectLst>
        </p:spPr>
        <p:txBody>
          <a:bodyPr anchorCtr="0" anchor="t" bIns="45700" lIns="91425" rIns="91425" tIns="45700">
            <a:noAutofit/>
          </a:bodyPr>
          <a:lstStyle/>
          <a:p>
            <a:pPr indent="0" lvl="0" marL="0" marR="0" rtl="0" algn="l">
              <a:lnSpc>
                <a:spcPct val="100000"/>
              </a:lnSpc>
              <a:spcBef>
                <a:spcPts val="0"/>
              </a:spcBef>
              <a:spcAft>
                <a:spcPts val="0"/>
              </a:spcAft>
              <a:buClr>
                <a:srgbClr val="ECCA22"/>
              </a:buClr>
              <a:buSzPct val="25000"/>
              <a:buFont typeface="Arial"/>
              <a:buNone/>
            </a:pPr>
            <a:r>
              <a:rPr b="0" i="0" lang="en-US" sz="2400" u="none">
                <a:solidFill>
                  <a:srgbClr val="ECCA22"/>
                </a:solidFill>
                <a:latin typeface="Arial"/>
                <a:ea typeface="Arial"/>
                <a:cs typeface="Arial"/>
                <a:sym typeface="Arial"/>
              </a:rPr>
              <a:t>Assessment Questions</a:t>
            </a:r>
          </a:p>
        </p:txBody>
      </p:sp>
      <p:sp>
        <p:nvSpPr>
          <p:cNvPr id="871" name="Shape 871"/>
          <p:cNvSpPr txBox="1"/>
          <p:nvPr/>
        </p:nvSpPr>
        <p:spPr>
          <a:xfrm>
            <a:off x="669925" y="2990850"/>
            <a:ext cx="755967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72" name="Shape 872"/>
          <p:cNvSpPr txBox="1"/>
          <p:nvPr/>
        </p:nvSpPr>
        <p:spPr>
          <a:xfrm>
            <a:off x="533400" y="1143000"/>
            <a:ext cx="8001000" cy="20415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4.  Balsa wood has a density of </a:t>
            </a:r>
          </a:p>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	0.12 g/cm</a:t>
            </a:r>
            <a:r>
              <a:rPr b="0" baseline="30000" i="0" lang="en-US" sz="3200" u="none">
                <a:solidFill>
                  <a:schemeClr val="dk1"/>
                </a:solidFill>
                <a:latin typeface="Arial"/>
                <a:ea typeface="Arial"/>
                <a:cs typeface="Arial"/>
                <a:sym typeface="Arial"/>
              </a:rPr>
              <a:t>3</a:t>
            </a:r>
            <a:r>
              <a:rPr b="0" i="0" lang="en-US" sz="3200" u="none">
                <a:solidFill>
                  <a:schemeClr val="dk1"/>
                </a:solidFill>
                <a:latin typeface="Arial"/>
                <a:ea typeface="Arial"/>
                <a:cs typeface="Arial"/>
                <a:sym typeface="Arial"/>
              </a:rPr>
              <a:t>.  What is the mass of a 	sample of balsa wood if its volume is 	134 cm</a:t>
            </a:r>
            <a:r>
              <a:rPr b="0" baseline="30000" i="0" lang="en-US" sz="3200" u="none">
                <a:solidFill>
                  <a:schemeClr val="dk1"/>
                </a:solidFill>
                <a:latin typeface="Arial"/>
                <a:ea typeface="Arial"/>
                <a:cs typeface="Arial"/>
                <a:sym typeface="Arial"/>
              </a:rPr>
              <a:t>3</a:t>
            </a:r>
            <a:r>
              <a:rPr b="0" i="0" lang="en-US" sz="3200" u="none">
                <a:solidFill>
                  <a:schemeClr val="dk1"/>
                </a:solidFill>
                <a:latin typeface="Arial"/>
                <a:ea typeface="Arial"/>
                <a:cs typeface="Arial"/>
                <a:sym typeface="Arial"/>
              </a:rPr>
              <a:t>?</a:t>
            </a:r>
          </a:p>
        </p:txBody>
      </p:sp>
      <p:sp>
        <p:nvSpPr>
          <p:cNvPr id="873" name="Shape 873"/>
          <p:cNvSpPr txBox="1"/>
          <p:nvPr/>
        </p:nvSpPr>
        <p:spPr>
          <a:xfrm>
            <a:off x="5562600" y="3810000"/>
            <a:ext cx="12954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AFD00"/>
              </a:buClr>
              <a:buSzPct val="25000"/>
              <a:buFont typeface="Arial"/>
              <a:buNone/>
            </a:pPr>
            <a:r>
              <a:rPr b="0" i="0" lang="en-US" sz="3200" u="none">
                <a:solidFill>
                  <a:srgbClr val="FAFD00"/>
                </a:solidFill>
                <a:latin typeface="Arial"/>
                <a:ea typeface="Arial"/>
                <a:cs typeface="Arial"/>
                <a:sym typeface="Arial"/>
              </a:rPr>
              <a:t>16 g</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3">
                                            <p:txEl>
                                              <p:pRg end="0" st="0"/>
                                            </p:txEl>
                                          </p:spTgt>
                                        </p:tgtEl>
                                        <p:attrNameLst>
                                          <p:attrName>style.visibility</p:attrName>
                                        </p:attrNameLst>
                                      </p:cBhvr>
                                      <p:to>
                                        <p:strVal val="visible"/>
                                      </p:to>
                                    </p:set>
                                    <p:animEffect filter="fade" transition="in">
                                      <p:cBhvr>
                                        <p:cTn dur="1"/>
                                        <p:tgtEl>
                                          <p:spTgt spid="87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877" name="Shape 877"/>
        <p:cNvGrpSpPr/>
        <p:nvPr/>
      </p:nvGrpSpPr>
      <p:grpSpPr>
        <a:xfrm>
          <a:off x="0" y="0"/>
          <a:ext cx="0" cy="0"/>
          <a:chOff x="0" y="0"/>
          <a:chExt cx="0" cy="0"/>
        </a:xfrm>
      </p:grpSpPr>
      <p:sp>
        <p:nvSpPr>
          <p:cNvPr id="878" name="Shape 878"/>
          <p:cNvSpPr txBox="1"/>
          <p:nvPr/>
        </p:nvSpPr>
        <p:spPr>
          <a:xfrm>
            <a:off x="2208211" y="0"/>
            <a:ext cx="3301999" cy="457200"/>
          </a:xfrm>
          <a:prstGeom prst="rect">
            <a:avLst/>
          </a:prstGeom>
          <a:noFill/>
          <a:ln>
            <a:noFill/>
          </a:ln>
          <a:effectLst>
            <a:outerShdw blurRad="63500" dir="2700000" dist="53880">
              <a:srgbClr val="000000"/>
            </a:outerShdw>
          </a:effectLst>
        </p:spPr>
        <p:txBody>
          <a:bodyPr anchorCtr="0" anchor="t" bIns="45700" lIns="91425" rIns="91425" tIns="45700">
            <a:noAutofit/>
          </a:bodyPr>
          <a:lstStyle/>
          <a:p>
            <a:pPr indent="0" lvl="0" marL="0" marR="0" rtl="0" algn="l">
              <a:lnSpc>
                <a:spcPct val="100000"/>
              </a:lnSpc>
              <a:spcBef>
                <a:spcPts val="0"/>
              </a:spcBef>
              <a:spcAft>
                <a:spcPts val="0"/>
              </a:spcAft>
              <a:buClr>
                <a:srgbClr val="ECCA22"/>
              </a:buClr>
              <a:buSzPct val="25000"/>
              <a:buFont typeface="Arial"/>
              <a:buNone/>
            </a:pPr>
            <a:r>
              <a:rPr b="0" i="0" lang="en-US" sz="2400" u="none">
                <a:solidFill>
                  <a:srgbClr val="ECCA22"/>
                </a:solidFill>
                <a:latin typeface="Arial"/>
                <a:ea typeface="Arial"/>
                <a:cs typeface="Arial"/>
                <a:sym typeface="Arial"/>
              </a:rPr>
              <a:t>Assessment Questions</a:t>
            </a:r>
          </a:p>
        </p:txBody>
      </p:sp>
      <p:sp>
        <p:nvSpPr>
          <p:cNvPr id="879" name="Shape 879"/>
          <p:cNvSpPr txBox="1"/>
          <p:nvPr/>
        </p:nvSpPr>
        <p:spPr>
          <a:xfrm>
            <a:off x="669925" y="2990850"/>
            <a:ext cx="755967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80" name="Shape 880"/>
          <p:cNvSpPr txBox="1"/>
          <p:nvPr/>
        </p:nvSpPr>
        <p:spPr>
          <a:xfrm>
            <a:off x="533400" y="1066800"/>
            <a:ext cx="8001000" cy="15541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5.  The density of ice at 0 °C is </a:t>
            </a:r>
          </a:p>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	0.917 g/cm</a:t>
            </a:r>
            <a:r>
              <a:rPr b="0" baseline="30000" i="0" lang="en-US" sz="3200" u="none">
                <a:solidFill>
                  <a:schemeClr val="dk1"/>
                </a:solidFill>
                <a:latin typeface="Arial"/>
                <a:ea typeface="Arial"/>
                <a:cs typeface="Arial"/>
                <a:sym typeface="Arial"/>
              </a:rPr>
              <a:t>3</a:t>
            </a:r>
            <a:r>
              <a:rPr b="0" i="0" lang="en-US" sz="3200" u="none">
                <a:solidFill>
                  <a:schemeClr val="dk1"/>
                </a:solidFill>
                <a:latin typeface="Arial"/>
                <a:ea typeface="Arial"/>
                <a:cs typeface="Arial"/>
                <a:sym typeface="Arial"/>
              </a:rPr>
              <a:t>.  Calculate the volume of </a:t>
            </a:r>
          </a:p>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	145 g of ice.</a:t>
            </a:r>
          </a:p>
        </p:txBody>
      </p:sp>
      <p:sp>
        <p:nvSpPr>
          <p:cNvPr id="881" name="Shape 881"/>
          <p:cNvSpPr txBox="1"/>
          <p:nvPr/>
        </p:nvSpPr>
        <p:spPr>
          <a:xfrm>
            <a:off x="5029200" y="3124200"/>
            <a:ext cx="21335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AFD00"/>
              </a:buClr>
              <a:buSzPct val="25000"/>
              <a:buFont typeface="Arial"/>
              <a:buNone/>
            </a:pPr>
            <a:r>
              <a:rPr b="0" i="0" lang="en-US" sz="3200" u="none">
                <a:solidFill>
                  <a:srgbClr val="FAFD00"/>
                </a:solidFill>
                <a:latin typeface="Arial"/>
                <a:ea typeface="Arial"/>
                <a:cs typeface="Arial"/>
                <a:sym typeface="Arial"/>
              </a:rPr>
              <a:t>158 cm</a:t>
            </a:r>
            <a:r>
              <a:rPr b="0" baseline="30000" i="0" lang="en-US" sz="3200" u="none">
                <a:solidFill>
                  <a:srgbClr val="FAFD00"/>
                </a:solidFill>
                <a:latin typeface="Arial"/>
                <a:ea typeface="Arial"/>
                <a:cs typeface="Arial"/>
                <a:sym typeface="Arial"/>
              </a:rPr>
              <a:t>3</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1"/>
                                        </p:tgtEl>
                                        <p:attrNameLst>
                                          <p:attrName>style.visibility</p:attrName>
                                        </p:attrNameLst>
                                      </p:cBhvr>
                                      <p:to>
                                        <p:strVal val="visible"/>
                                      </p:to>
                                    </p:set>
                                    <p:animEffect filter="fade" transition="in">
                                      <p:cBhvr>
                                        <p:cTn dur="1"/>
                                        <p:tgtEl>
                                          <p:spTgt spid="8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885" name="Shape 885"/>
        <p:cNvGrpSpPr/>
        <p:nvPr/>
      </p:nvGrpSpPr>
      <p:grpSpPr>
        <a:xfrm>
          <a:off x="0" y="0"/>
          <a:ext cx="0" cy="0"/>
          <a:chOff x="0" y="0"/>
          <a:chExt cx="0" cy="0"/>
        </a:xfrm>
      </p:grpSpPr>
      <p:sp>
        <p:nvSpPr>
          <p:cNvPr id="886" name="Shape 886"/>
          <p:cNvSpPr txBox="1"/>
          <p:nvPr/>
        </p:nvSpPr>
        <p:spPr>
          <a:xfrm>
            <a:off x="2208211" y="0"/>
            <a:ext cx="3301999" cy="457200"/>
          </a:xfrm>
          <a:prstGeom prst="rect">
            <a:avLst/>
          </a:prstGeom>
          <a:noFill/>
          <a:ln>
            <a:noFill/>
          </a:ln>
          <a:effectLst>
            <a:outerShdw blurRad="63500" dir="2700000" dist="53880">
              <a:srgbClr val="000000"/>
            </a:outerShdw>
          </a:effectLst>
        </p:spPr>
        <p:txBody>
          <a:bodyPr anchorCtr="0" anchor="t" bIns="45700" lIns="91425" rIns="91425" tIns="45700">
            <a:noAutofit/>
          </a:bodyPr>
          <a:lstStyle/>
          <a:p>
            <a:pPr indent="0" lvl="0" marL="0" marR="0" rtl="0" algn="l">
              <a:lnSpc>
                <a:spcPct val="100000"/>
              </a:lnSpc>
              <a:spcBef>
                <a:spcPts val="0"/>
              </a:spcBef>
              <a:spcAft>
                <a:spcPts val="0"/>
              </a:spcAft>
              <a:buClr>
                <a:srgbClr val="ECCA22"/>
              </a:buClr>
              <a:buSzPct val="25000"/>
              <a:buFont typeface="Arial"/>
              <a:buNone/>
            </a:pPr>
            <a:r>
              <a:rPr b="0" i="0" lang="en-US" sz="2400" u="none">
                <a:solidFill>
                  <a:srgbClr val="ECCA22"/>
                </a:solidFill>
                <a:latin typeface="Arial"/>
                <a:ea typeface="Arial"/>
                <a:cs typeface="Arial"/>
                <a:sym typeface="Arial"/>
              </a:rPr>
              <a:t>Assessment Questions</a:t>
            </a:r>
          </a:p>
        </p:txBody>
      </p:sp>
      <p:sp>
        <p:nvSpPr>
          <p:cNvPr id="887" name="Shape 887"/>
          <p:cNvSpPr txBox="1"/>
          <p:nvPr/>
        </p:nvSpPr>
        <p:spPr>
          <a:xfrm>
            <a:off x="669925" y="2990850"/>
            <a:ext cx="755967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88" name="Shape 888"/>
          <p:cNvSpPr txBox="1"/>
          <p:nvPr/>
        </p:nvSpPr>
        <p:spPr>
          <a:xfrm>
            <a:off x="533400" y="917575"/>
            <a:ext cx="8001000" cy="30162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6.  The density of a sample of lead is found 	by the process of water displacement.  	A graduated cylinder is filled with water 	to the 30.0 mL mark.  The cylinder with 	the water is placed on an electronic 	balance and weighs 106.82 g.  </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224" name="Shape 224"/>
        <p:cNvGrpSpPr/>
        <p:nvPr/>
      </p:nvGrpSpPr>
      <p:grpSpPr>
        <a:xfrm>
          <a:off x="0" y="0"/>
          <a:ext cx="0" cy="0"/>
          <a:chOff x="0" y="0"/>
          <a:chExt cx="0" cy="0"/>
        </a:xfrm>
      </p:grpSpPr>
      <p:sp>
        <p:nvSpPr>
          <p:cNvPr id="225" name="Shape 225"/>
          <p:cNvSpPr txBox="1"/>
          <p:nvPr>
            <p:ph type="title"/>
          </p:nvPr>
        </p:nvSpPr>
        <p:spPr>
          <a:xfrm>
            <a:off x="457200" y="609600"/>
            <a:ext cx="8229600" cy="763586"/>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Scientific Method</a:t>
            </a:r>
          </a:p>
        </p:txBody>
      </p:sp>
      <p:sp>
        <p:nvSpPr>
          <p:cNvPr id="226" name="Shape 226"/>
          <p:cNvSpPr txBox="1"/>
          <p:nvPr>
            <p:ph idx="1" type="body"/>
          </p:nvPr>
        </p:nvSpPr>
        <p:spPr>
          <a:xfrm>
            <a:off x="457200" y="1981200"/>
            <a:ext cx="5105399" cy="41148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A </a:t>
            </a:r>
            <a:r>
              <a:rPr b="1" i="0" lang="en-US" sz="3200" u="none" cap="none" strike="noStrike">
                <a:solidFill>
                  <a:srgbClr val="FF3399"/>
                </a:solidFill>
                <a:latin typeface="Arial"/>
                <a:ea typeface="Arial"/>
                <a:cs typeface="Arial"/>
                <a:sym typeface="Arial"/>
              </a:rPr>
              <a:t>scientific method</a:t>
            </a:r>
            <a:r>
              <a:rPr b="0" i="0" lang="en-US" sz="3200" u="none" cap="none" strike="noStrike">
                <a:solidFill>
                  <a:schemeClr val="dk1"/>
                </a:solidFill>
                <a:latin typeface="Arial"/>
                <a:ea typeface="Arial"/>
                <a:cs typeface="Arial"/>
                <a:sym typeface="Arial"/>
              </a:rPr>
              <a:t> is a systematic approach to answer a question or study a situation. </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Starts with </a:t>
            </a:r>
            <a:r>
              <a:rPr b="1" i="0" lang="en-US" sz="3200" u="none" cap="none" strike="noStrike">
                <a:solidFill>
                  <a:srgbClr val="FF3399"/>
                </a:solidFill>
                <a:latin typeface="Arial"/>
                <a:ea typeface="Arial"/>
                <a:cs typeface="Arial"/>
                <a:sym typeface="Arial"/>
              </a:rPr>
              <a:t>observations</a:t>
            </a:r>
            <a:r>
              <a:rPr b="0" i="0" lang="en-US" sz="3200" u="none" cap="none" strike="noStrike">
                <a:solidFill>
                  <a:schemeClr val="dk1"/>
                </a:solidFill>
                <a:latin typeface="Arial"/>
                <a:ea typeface="Arial"/>
                <a:cs typeface="Arial"/>
                <a:sym typeface="Arial"/>
              </a:rPr>
              <a:t> - noting and recording facts.</a:t>
            </a:r>
          </a:p>
        </p:txBody>
      </p:sp>
      <p:pic>
        <p:nvPicPr>
          <p:cNvPr id="227" name="Shape 227"/>
          <p:cNvPicPr preferRelativeResize="0"/>
          <p:nvPr/>
        </p:nvPicPr>
        <p:blipFill rotWithShape="1">
          <a:blip r:embed="rId3">
            <a:alphaModFix/>
          </a:blip>
          <a:srcRect b="0" l="0" r="0" t="0"/>
          <a:stretch/>
        </p:blipFill>
        <p:spPr>
          <a:xfrm>
            <a:off x="4114800" y="3581400"/>
            <a:ext cx="393700" cy="368299"/>
          </a:xfrm>
          <a:prstGeom prst="rect">
            <a:avLst/>
          </a:prstGeom>
          <a:noFill/>
          <a:ln>
            <a:noFill/>
          </a:ln>
        </p:spPr>
      </p:pic>
      <p:pic>
        <p:nvPicPr>
          <p:cNvPr id="228" name="Shape 228"/>
          <p:cNvPicPr preferRelativeResize="0"/>
          <p:nvPr/>
        </p:nvPicPr>
        <p:blipFill rotWithShape="1">
          <a:blip r:embed="rId4">
            <a:alphaModFix/>
          </a:blip>
          <a:srcRect b="0" l="0" r="0" t="0"/>
          <a:stretch/>
        </p:blipFill>
        <p:spPr>
          <a:xfrm>
            <a:off x="5638800" y="1828800"/>
            <a:ext cx="2724150" cy="4129086"/>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892" name="Shape 892"/>
        <p:cNvGrpSpPr/>
        <p:nvPr/>
      </p:nvGrpSpPr>
      <p:grpSpPr>
        <a:xfrm>
          <a:off x="0" y="0"/>
          <a:ext cx="0" cy="0"/>
          <a:chOff x="0" y="0"/>
          <a:chExt cx="0" cy="0"/>
        </a:xfrm>
      </p:grpSpPr>
      <p:sp>
        <p:nvSpPr>
          <p:cNvPr id="893" name="Shape 893"/>
          <p:cNvSpPr txBox="1"/>
          <p:nvPr/>
        </p:nvSpPr>
        <p:spPr>
          <a:xfrm>
            <a:off x="2208211" y="0"/>
            <a:ext cx="3301999" cy="457200"/>
          </a:xfrm>
          <a:prstGeom prst="rect">
            <a:avLst/>
          </a:prstGeom>
          <a:noFill/>
          <a:ln>
            <a:noFill/>
          </a:ln>
          <a:effectLst>
            <a:outerShdw blurRad="63500" dir="2700000" dist="53880">
              <a:srgbClr val="000000"/>
            </a:outerShdw>
          </a:effectLst>
        </p:spPr>
        <p:txBody>
          <a:bodyPr anchorCtr="0" anchor="t" bIns="45700" lIns="91425" rIns="91425" tIns="45700">
            <a:noAutofit/>
          </a:bodyPr>
          <a:lstStyle/>
          <a:p>
            <a:pPr indent="0" lvl="0" marL="0" marR="0" rtl="0" algn="l">
              <a:lnSpc>
                <a:spcPct val="100000"/>
              </a:lnSpc>
              <a:spcBef>
                <a:spcPts val="0"/>
              </a:spcBef>
              <a:spcAft>
                <a:spcPts val="0"/>
              </a:spcAft>
              <a:buClr>
                <a:srgbClr val="ECCA22"/>
              </a:buClr>
              <a:buSzPct val="25000"/>
              <a:buFont typeface="Arial"/>
              <a:buNone/>
            </a:pPr>
            <a:r>
              <a:rPr b="0" i="0" lang="en-US" sz="2400" u="none">
                <a:solidFill>
                  <a:srgbClr val="ECCA22"/>
                </a:solidFill>
                <a:latin typeface="Arial"/>
                <a:ea typeface="Arial"/>
                <a:cs typeface="Arial"/>
                <a:sym typeface="Arial"/>
              </a:rPr>
              <a:t>Assessment Questions</a:t>
            </a:r>
          </a:p>
        </p:txBody>
      </p:sp>
      <p:sp>
        <p:nvSpPr>
          <p:cNvPr id="894" name="Shape 894"/>
          <p:cNvSpPr txBox="1"/>
          <p:nvPr/>
        </p:nvSpPr>
        <p:spPr>
          <a:xfrm>
            <a:off x="669925" y="2990850"/>
            <a:ext cx="755967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95" name="Shape 895"/>
          <p:cNvSpPr txBox="1"/>
          <p:nvPr/>
        </p:nvSpPr>
        <p:spPr>
          <a:xfrm>
            <a:off x="533400" y="838200"/>
            <a:ext cx="8001000" cy="30162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6 cont. A piece of lead is added to the 	cylinder.  The cylinder is reweighed with 	the water and the lead and the scale 	reads 155.83 g.  The volume of all the 	material in the cylinder is 34.5 mL.  	Calculate the density of the lead.</a:t>
            </a:r>
          </a:p>
        </p:txBody>
      </p:sp>
      <p:sp>
        <p:nvSpPr>
          <p:cNvPr id="896" name="Shape 896"/>
          <p:cNvSpPr txBox="1"/>
          <p:nvPr/>
        </p:nvSpPr>
        <p:spPr>
          <a:xfrm>
            <a:off x="3352800" y="4343400"/>
            <a:ext cx="36576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97" name="Shape 897"/>
          <p:cNvSpPr txBox="1"/>
          <p:nvPr/>
        </p:nvSpPr>
        <p:spPr>
          <a:xfrm>
            <a:off x="5334000" y="4419600"/>
            <a:ext cx="22097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AFD00"/>
              </a:buClr>
              <a:buSzPct val="25000"/>
              <a:buFont typeface="Arial"/>
              <a:buNone/>
            </a:pPr>
            <a:r>
              <a:rPr b="0" i="0" lang="en-US" sz="3200" u="none">
                <a:solidFill>
                  <a:srgbClr val="FAFD00"/>
                </a:solidFill>
                <a:latin typeface="Arial"/>
                <a:ea typeface="Arial"/>
                <a:cs typeface="Arial"/>
                <a:sym typeface="Arial"/>
              </a:rPr>
              <a:t>10.9 g/mL</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7"/>
                                        </p:tgtEl>
                                        <p:attrNameLst>
                                          <p:attrName>style.visibility</p:attrName>
                                        </p:attrNameLst>
                                      </p:cBhvr>
                                      <p:to>
                                        <p:strVal val="visible"/>
                                      </p:to>
                                    </p:set>
                                    <p:animEffect filter="fade" transition="in">
                                      <p:cBhvr>
                                        <p:cTn dur="1"/>
                                        <p:tgtEl>
                                          <p:spTgt spid="8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901" name="Shape 901"/>
        <p:cNvGrpSpPr/>
        <p:nvPr/>
      </p:nvGrpSpPr>
      <p:grpSpPr>
        <a:xfrm>
          <a:off x="0" y="0"/>
          <a:ext cx="0" cy="0"/>
          <a:chOff x="0" y="0"/>
          <a:chExt cx="0" cy="0"/>
        </a:xfrm>
      </p:grpSpPr>
      <p:sp>
        <p:nvSpPr>
          <p:cNvPr id="902" name="Shape 902"/>
          <p:cNvSpPr txBox="1"/>
          <p:nvPr/>
        </p:nvSpPr>
        <p:spPr>
          <a:xfrm>
            <a:off x="2208211" y="0"/>
            <a:ext cx="3301999" cy="457200"/>
          </a:xfrm>
          <a:prstGeom prst="rect">
            <a:avLst/>
          </a:prstGeom>
          <a:noFill/>
          <a:ln>
            <a:noFill/>
          </a:ln>
          <a:effectLst>
            <a:outerShdw blurRad="63500" dir="2700000" dist="53880">
              <a:srgbClr val="000000"/>
            </a:outerShdw>
          </a:effectLst>
        </p:spPr>
        <p:txBody>
          <a:bodyPr anchorCtr="0" anchor="t" bIns="45700" lIns="91425" rIns="91425" tIns="45700">
            <a:noAutofit/>
          </a:bodyPr>
          <a:lstStyle/>
          <a:p>
            <a:pPr indent="0" lvl="0" marL="0" marR="0" rtl="0" algn="l">
              <a:lnSpc>
                <a:spcPct val="100000"/>
              </a:lnSpc>
              <a:spcBef>
                <a:spcPts val="0"/>
              </a:spcBef>
              <a:spcAft>
                <a:spcPts val="0"/>
              </a:spcAft>
              <a:buClr>
                <a:srgbClr val="ECCA22"/>
              </a:buClr>
              <a:buSzPct val="25000"/>
              <a:buFont typeface="Arial"/>
              <a:buNone/>
            </a:pPr>
            <a:r>
              <a:rPr b="0" i="0" lang="en-US" sz="2400" u="none">
                <a:solidFill>
                  <a:srgbClr val="ECCA22"/>
                </a:solidFill>
                <a:latin typeface="Arial"/>
                <a:ea typeface="Arial"/>
                <a:cs typeface="Arial"/>
                <a:sym typeface="Arial"/>
              </a:rPr>
              <a:t>Assessment Questions</a:t>
            </a:r>
          </a:p>
        </p:txBody>
      </p:sp>
      <p:sp>
        <p:nvSpPr>
          <p:cNvPr id="903" name="Shape 903"/>
          <p:cNvSpPr txBox="1"/>
          <p:nvPr/>
        </p:nvSpPr>
        <p:spPr>
          <a:xfrm>
            <a:off x="669925" y="2990850"/>
            <a:ext cx="755967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04" name="Shape 904"/>
          <p:cNvSpPr txBox="1"/>
          <p:nvPr/>
        </p:nvSpPr>
        <p:spPr>
          <a:xfrm>
            <a:off x="533400" y="1066800"/>
            <a:ext cx="8001000" cy="35036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7.  The density of an unknown solid was 	found by the process of water 	displacement.  The object was massed 	on an electronic balance.  The balance 	reads 125 g.  50.0 cm</a:t>
            </a:r>
            <a:r>
              <a:rPr b="0" baseline="30000" i="0" lang="en-US" sz="3200" u="none">
                <a:solidFill>
                  <a:schemeClr val="dk1"/>
                </a:solidFill>
                <a:latin typeface="Arial"/>
                <a:ea typeface="Arial"/>
                <a:cs typeface="Arial"/>
                <a:sym typeface="Arial"/>
              </a:rPr>
              <a:t>3</a:t>
            </a:r>
            <a:r>
              <a:rPr b="0" i="0" lang="en-US" sz="3200" u="none">
                <a:solidFill>
                  <a:schemeClr val="dk1"/>
                </a:solidFill>
                <a:latin typeface="Arial"/>
                <a:ea typeface="Arial"/>
                <a:cs typeface="Arial"/>
                <a:sym typeface="Arial"/>
              </a:rPr>
              <a:t> of water was 	poured into a 100.0 mL graduated 	cylinder.  </a:t>
            </a:r>
          </a:p>
        </p:txBody>
      </p:sp>
    </p:spTree>
  </p:cSld>
  <p:clrMapOvr>
    <a:masterClrMapping/>
  </p:clrMapOvr>
  <p:transition spd="med">
    <p:fade/>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908" name="Shape 908"/>
        <p:cNvGrpSpPr/>
        <p:nvPr/>
      </p:nvGrpSpPr>
      <p:grpSpPr>
        <a:xfrm>
          <a:off x="0" y="0"/>
          <a:ext cx="0" cy="0"/>
          <a:chOff x="0" y="0"/>
          <a:chExt cx="0" cy="0"/>
        </a:xfrm>
      </p:grpSpPr>
      <p:sp>
        <p:nvSpPr>
          <p:cNvPr id="909" name="Shape 909"/>
          <p:cNvSpPr txBox="1"/>
          <p:nvPr/>
        </p:nvSpPr>
        <p:spPr>
          <a:xfrm>
            <a:off x="2208211" y="0"/>
            <a:ext cx="3301999" cy="457200"/>
          </a:xfrm>
          <a:prstGeom prst="rect">
            <a:avLst/>
          </a:prstGeom>
          <a:noFill/>
          <a:ln>
            <a:noFill/>
          </a:ln>
          <a:effectLst>
            <a:outerShdw blurRad="63500" dir="2700000" dist="53880">
              <a:srgbClr val="000000"/>
            </a:outerShdw>
          </a:effectLst>
        </p:spPr>
        <p:txBody>
          <a:bodyPr anchorCtr="0" anchor="t" bIns="45700" lIns="91425" rIns="91425" tIns="45700">
            <a:noAutofit/>
          </a:bodyPr>
          <a:lstStyle/>
          <a:p>
            <a:pPr indent="0" lvl="0" marL="0" marR="0" rtl="0" algn="l">
              <a:lnSpc>
                <a:spcPct val="100000"/>
              </a:lnSpc>
              <a:spcBef>
                <a:spcPts val="0"/>
              </a:spcBef>
              <a:spcAft>
                <a:spcPts val="0"/>
              </a:spcAft>
              <a:buClr>
                <a:srgbClr val="ECCA22"/>
              </a:buClr>
              <a:buSzPct val="25000"/>
              <a:buFont typeface="Arial"/>
              <a:buNone/>
            </a:pPr>
            <a:r>
              <a:rPr b="0" i="0" lang="en-US" sz="2400" u="none">
                <a:solidFill>
                  <a:srgbClr val="ECCA22"/>
                </a:solidFill>
                <a:latin typeface="Arial"/>
                <a:ea typeface="Arial"/>
                <a:cs typeface="Arial"/>
                <a:sym typeface="Arial"/>
              </a:rPr>
              <a:t>Assessment Questions</a:t>
            </a:r>
          </a:p>
        </p:txBody>
      </p:sp>
      <p:sp>
        <p:nvSpPr>
          <p:cNvPr id="910" name="Shape 910"/>
          <p:cNvSpPr txBox="1"/>
          <p:nvPr/>
        </p:nvSpPr>
        <p:spPr>
          <a:xfrm>
            <a:off x="669925" y="2990850"/>
            <a:ext cx="755967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11" name="Shape 911"/>
          <p:cNvSpPr txBox="1"/>
          <p:nvPr/>
        </p:nvSpPr>
        <p:spPr>
          <a:xfrm>
            <a:off x="533400" y="1066800"/>
            <a:ext cx="8001000" cy="2528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7 cont. The unknown sample was then 	gently placed into the graduated 	cylinder.  The volume in the cylinder 	rose to 60.7 cm</a:t>
            </a:r>
            <a:r>
              <a:rPr b="0" baseline="30000" i="0" lang="en-US" sz="3200" u="none">
                <a:solidFill>
                  <a:schemeClr val="dk1"/>
                </a:solidFill>
                <a:latin typeface="Arial"/>
                <a:ea typeface="Arial"/>
                <a:cs typeface="Arial"/>
                <a:sym typeface="Arial"/>
              </a:rPr>
              <a:t>3</a:t>
            </a:r>
            <a:r>
              <a:rPr b="0" i="0" lang="en-US" sz="3200" u="none">
                <a:solidFill>
                  <a:schemeClr val="dk1"/>
                </a:solidFill>
                <a:latin typeface="Arial"/>
                <a:ea typeface="Arial"/>
                <a:cs typeface="Arial"/>
                <a:sym typeface="Arial"/>
              </a:rPr>
              <a:t>.  Calculate the density 	of the unknown solid.</a:t>
            </a:r>
          </a:p>
        </p:txBody>
      </p:sp>
      <p:sp>
        <p:nvSpPr>
          <p:cNvPr id="912" name="Shape 912"/>
          <p:cNvSpPr txBox="1"/>
          <p:nvPr/>
        </p:nvSpPr>
        <p:spPr>
          <a:xfrm>
            <a:off x="4495800" y="4343400"/>
            <a:ext cx="24383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AFD00"/>
              </a:buClr>
              <a:buSzPct val="25000"/>
              <a:buFont typeface="Arial"/>
              <a:buNone/>
            </a:pPr>
            <a:r>
              <a:rPr b="0" i="0" lang="en-US" sz="3200" u="none">
                <a:solidFill>
                  <a:srgbClr val="FAFD00"/>
                </a:solidFill>
                <a:latin typeface="Arial"/>
                <a:ea typeface="Arial"/>
                <a:cs typeface="Arial"/>
                <a:sym typeface="Arial"/>
              </a:rPr>
              <a:t>11.7 g/cm</a:t>
            </a:r>
            <a:r>
              <a:rPr b="0" baseline="30000" i="0" lang="en-US" sz="3200" u="none">
                <a:solidFill>
                  <a:srgbClr val="FAFD00"/>
                </a:solidFill>
                <a:latin typeface="Arial"/>
                <a:ea typeface="Arial"/>
                <a:cs typeface="Arial"/>
                <a:sym typeface="Arial"/>
              </a:rPr>
              <a:t>3</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2"/>
                                        </p:tgtEl>
                                        <p:attrNameLst>
                                          <p:attrName>style.visibility</p:attrName>
                                        </p:attrNameLst>
                                      </p:cBhvr>
                                      <p:to>
                                        <p:strVal val="visible"/>
                                      </p:to>
                                    </p:set>
                                    <p:animEffect filter="fade" transition="in">
                                      <p:cBhvr>
                                        <p:cTn dur="1"/>
                                        <p:tgtEl>
                                          <p:spTgt spid="9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916" name="Shape 916"/>
        <p:cNvGrpSpPr/>
        <p:nvPr/>
      </p:nvGrpSpPr>
      <p:grpSpPr>
        <a:xfrm>
          <a:off x="0" y="0"/>
          <a:ext cx="0" cy="0"/>
          <a:chOff x="0" y="0"/>
          <a:chExt cx="0" cy="0"/>
        </a:xfrm>
      </p:grpSpPr>
      <p:sp>
        <p:nvSpPr>
          <p:cNvPr id="917" name="Shape 917"/>
          <p:cNvSpPr txBox="1"/>
          <p:nvPr>
            <p:ph type="title"/>
          </p:nvPr>
        </p:nvSpPr>
        <p:spPr>
          <a:xfrm>
            <a:off x="457200" y="2057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STOP HERE</a:t>
            </a:r>
            <a:br>
              <a:rPr b="0" i="0" lang="en-US" sz="4400" u="none" cap="none" strike="noStrike">
                <a:solidFill>
                  <a:schemeClr val="dk2"/>
                </a:solidFill>
                <a:latin typeface="Arial"/>
                <a:ea typeface="Arial"/>
                <a:cs typeface="Arial"/>
                <a:sym typeface="Arial"/>
              </a:rPr>
            </a:br>
            <a:r>
              <a:rPr b="0" i="0" lang="en-US" sz="4400" u="none" cap="none" strike="noStrike">
                <a:solidFill>
                  <a:schemeClr val="dk2"/>
                </a:solidFill>
                <a:latin typeface="Arial"/>
                <a:ea typeface="Arial"/>
                <a:cs typeface="Arial"/>
                <a:sym typeface="Arial"/>
              </a:rPr>
              <a:t>(End of Day 2)</a:t>
            </a:r>
          </a:p>
        </p:txBody>
      </p:sp>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921" name="Shape 921"/>
        <p:cNvGrpSpPr/>
        <p:nvPr/>
      </p:nvGrpSpPr>
      <p:grpSpPr>
        <a:xfrm>
          <a:off x="0" y="0"/>
          <a:ext cx="0" cy="0"/>
          <a:chOff x="0" y="0"/>
          <a:chExt cx="0" cy="0"/>
        </a:xfrm>
      </p:grpSpPr>
      <p:sp>
        <p:nvSpPr>
          <p:cNvPr id="922" name="Shape 922"/>
          <p:cNvSpPr txBox="1"/>
          <p:nvPr>
            <p:ph type="title"/>
          </p:nvPr>
        </p:nvSpPr>
        <p:spPr>
          <a:xfrm>
            <a:off x="457200" y="685800"/>
            <a:ext cx="82296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Physical Changes</a:t>
            </a:r>
          </a:p>
        </p:txBody>
      </p:sp>
      <p:sp>
        <p:nvSpPr>
          <p:cNvPr id="923" name="Shape 923"/>
          <p:cNvSpPr txBox="1"/>
          <p:nvPr>
            <p:ph idx="1" type="body"/>
          </p:nvPr>
        </p:nvSpPr>
        <p:spPr>
          <a:xfrm>
            <a:off x="457200" y="1981200"/>
            <a:ext cx="4572000" cy="44195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A </a:t>
            </a:r>
            <a:r>
              <a:rPr b="1" i="0" lang="en-US" sz="3200" u="none">
                <a:solidFill>
                  <a:srgbClr val="FF3399"/>
                </a:solidFill>
                <a:latin typeface="Arial"/>
                <a:ea typeface="Arial"/>
                <a:cs typeface="Arial"/>
                <a:sym typeface="Arial"/>
              </a:rPr>
              <a:t>physical change</a:t>
            </a:r>
            <a:r>
              <a:rPr b="0" i="0" lang="en-US" sz="3200" u="none">
                <a:solidFill>
                  <a:schemeClr val="dk1"/>
                </a:solidFill>
                <a:latin typeface="Arial"/>
                <a:ea typeface="Arial"/>
                <a:cs typeface="Arial"/>
                <a:sym typeface="Arial"/>
              </a:rPr>
              <a:t> is a change in matter that does not involve a change in the chemical identity of individual substances.</a:t>
            </a:r>
          </a:p>
        </p:txBody>
      </p:sp>
      <p:pic>
        <p:nvPicPr>
          <p:cNvPr id="924" name="Shape 924"/>
          <p:cNvPicPr preferRelativeResize="0"/>
          <p:nvPr/>
        </p:nvPicPr>
        <p:blipFill rotWithShape="1">
          <a:blip r:embed="rId3">
            <a:alphaModFix/>
          </a:blip>
          <a:srcRect b="0" l="0" r="0" t="0"/>
          <a:stretch/>
        </p:blipFill>
        <p:spPr>
          <a:xfrm>
            <a:off x="4953000" y="4495800"/>
            <a:ext cx="393700" cy="368299"/>
          </a:xfrm>
          <a:prstGeom prst="rect">
            <a:avLst/>
          </a:prstGeom>
          <a:noFill/>
          <a:ln>
            <a:noFill/>
          </a:ln>
        </p:spPr>
      </p:pic>
      <p:pic>
        <p:nvPicPr>
          <p:cNvPr id="925" name="Shape 925"/>
          <p:cNvPicPr preferRelativeResize="0"/>
          <p:nvPr/>
        </p:nvPicPr>
        <p:blipFill rotWithShape="1">
          <a:blip r:embed="rId4">
            <a:alphaModFix/>
          </a:blip>
          <a:srcRect b="0" l="0" r="0" t="0"/>
          <a:stretch/>
        </p:blipFill>
        <p:spPr>
          <a:xfrm>
            <a:off x="5410200" y="2286000"/>
            <a:ext cx="2843212" cy="2476500"/>
          </a:xfrm>
          <a:prstGeom prst="rect">
            <a:avLst/>
          </a:prstGeom>
          <a:noFill/>
          <a:ln>
            <a:noFill/>
          </a:ln>
        </p:spPr>
      </p:pic>
      <p:sp>
        <p:nvSpPr>
          <p:cNvPr id="926" name="Shape 926"/>
          <p:cNvSpPr txBox="1"/>
          <p:nvPr/>
        </p:nvSpPr>
        <p:spPr>
          <a:xfrm>
            <a:off x="457200" y="5257800"/>
            <a:ext cx="7848599" cy="10667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The matter only changes in appearance.</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24"/>
                                        </p:tgtEl>
                                        <p:attrNameLst>
                                          <p:attrName>style.visibility</p:attrName>
                                        </p:attrNameLst>
                                      </p:cBhvr>
                                      <p:to>
                                        <p:strVal val="visible"/>
                                      </p:to>
                                    </p:set>
                                    <p:animEffect filter="fade" transition="in">
                                      <p:cBhvr>
                                        <p:cTn dur="500"/>
                                        <p:tgtEl>
                                          <p:spTgt spid="92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25"/>
                                        </p:tgtEl>
                                        <p:attrNameLst>
                                          <p:attrName>style.visibility</p:attrName>
                                        </p:attrNameLst>
                                      </p:cBhvr>
                                      <p:to>
                                        <p:strVal val="visible"/>
                                      </p:to>
                                    </p:set>
                                    <p:animEffect filter="fade" transition="in">
                                      <p:cBhvr>
                                        <p:cTn dur="500"/>
                                        <p:tgtEl>
                                          <p:spTgt spid="9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26">
                                            <p:txEl>
                                              <p:pRg end="0" st="0"/>
                                            </p:txEl>
                                          </p:spTgt>
                                        </p:tgtEl>
                                        <p:attrNameLst>
                                          <p:attrName>style.visibility</p:attrName>
                                        </p:attrNameLst>
                                      </p:cBhvr>
                                      <p:to>
                                        <p:strVal val="visible"/>
                                      </p:to>
                                    </p:set>
                                    <p:anim calcmode="lin" valueType="num">
                                      <p:cBhvr additive="base">
                                        <p:cTn dur="500"/>
                                        <p:tgtEl>
                                          <p:spTgt spid="926">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930" name="Shape 930"/>
        <p:cNvGrpSpPr/>
        <p:nvPr/>
      </p:nvGrpSpPr>
      <p:grpSpPr>
        <a:xfrm>
          <a:off x="0" y="0"/>
          <a:ext cx="0" cy="0"/>
          <a:chOff x="0" y="0"/>
          <a:chExt cx="0" cy="0"/>
        </a:xfrm>
      </p:grpSpPr>
      <p:sp>
        <p:nvSpPr>
          <p:cNvPr id="931" name="Shape 931"/>
          <p:cNvSpPr txBox="1"/>
          <p:nvPr>
            <p:ph type="title"/>
          </p:nvPr>
        </p:nvSpPr>
        <p:spPr>
          <a:xfrm>
            <a:off x="457200" y="685800"/>
            <a:ext cx="82296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Physical Changes</a:t>
            </a:r>
          </a:p>
        </p:txBody>
      </p:sp>
      <p:sp>
        <p:nvSpPr>
          <p:cNvPr id="932" name="Shape 932"/>
          <p:cNvSpPr txBox="1"/>
          <p:nvPr>
            <p:ph idx="1" type="body"/>
          </p:nvPr>
        </p:nvSpPr>
        <p:spPr>
          <a:xfrm>
            <a:off x="457200" y="1981200"/>
            <a:ext cx="7924799" cy="32766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Examples</a:t>
            </a:r>
          </a:p>
        </p:txBody>
      </p:sp>
      <p:sp>
        <p:nvSpPr>
          <p:cNvPr id="933" name="Shape 933"/>
          <p:cNvSpPr txBox="1"/>
          <p:nvPr/>
        </p:nvSpPr>
        <p:spPr>
          <a:xfrm>
            <a:off x="1219200" y="2743200"/>
            <a:ext cx="3657600" cy="19049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boiling</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freezing</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melting</a:t>
            </a:r>
          </a:p>
        </p:txBody>
      </p:sp>
      <p:sp>
        <p:nvSpPr>
          <p:cNvPr id="934" name="Shape 934"/>
          <p:cNvSpPr txBox="1"/>
          <p:nvPr/>
        </p:nvSpPr>
        <p:spPr>
          <a:xfrm>
            <a:off x="3962400" y="2743200"/>
            <a:ext cx="3657600" cy="19049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evaporating</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dissolving</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crystallizing</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933">
                                            <p:txEl>
                                              <p:pRg end="0" st="0"/>
                                            </p:txEl>
                                          </p:spTgt>
                                        </p:tgtEl>
                                        <p:attrNameLst>
                                          <p:attrName>style.visibility</p:attrName>
                                        </p:attrNameLst>
                                      </p:cBhvr>
                                      <p:to>
                                        <p:strVal val="visible"/>
                                      </p:to>
                                    </p:set>
                                    <p:anim calcmode="lin" valueType="num">
                                      <p:cBhvr additive="base">
                                        <p:cTn dur="500"/>
                                        <p:tgtEl>
                                          <p:spTgt spid="933">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933">
                                            <p:txEl>
                                              <p:pRg end="1" st="1"/>
                                            </p:txEl>
                                          </p:spTgt>
                                        </p:tgtEl>
                                        <p:attrNameLst>
                                          <p:attrName>style.visibility</p:attrName>
                                        </p:attrNameLst>
                                      </p:cBhvr>
                                      <p:to>
                                        <p:strVal val="visible"/>
                                      </p:to>
                                    </p:set>
                                    <p:anim calcmode="lin" valueType="num">
                                      <p:cBhvr additive="base">
                                        <p:cTn dur="500"/>
                                        <p:tgtEl>
                                          <p:spTgt spid="933">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933">
                                            <p:txEl>
                                              <p:pRg end="2" st="2"/>
                                            </p:txEl>
                                          </p:spTgt>
                                        </p:tgtEl>
                                        <p:attrNameLst>
                                          <p:attrName>style.visibility</p:attrName>
                                        </p:attrNameLst>
                                      </p:cBhvr>
                                      <p:to>
                                        <p:strVal val="visible"/>
                                      </p:to>
                                    </p:set>
                                    <p:anim calcmode="lin" valueType="num">
                                      <p:cBhvr additive="base">
                                        <p:cTn dur="500"/>
                                        <p:tgtEl>
                                          <p:spTgt spid="933">
                                            <p:txEl>
                                              <p:pRg end="2" st="2"/>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934">
                                            <p:txEl>
                                              <p:pRg end="0" st="0"/>
                                            </p:txEl>
                                          </p:spTgt>
                                        </p:tgtEl>
                                        <p:attrNameLst>
                                          <p:attrName>style.visibility</p:attrName>
                                        </p:attrNameLst>
                                      </p:cBhvr>
                                      <p:to>
                                        <p:strVal val="visible"/>
                                      </p:to>
                                    </p:set>
                                    <p:anim calcmode="lin" valueType="num">
                                      <p:cBhvr additive="base">
                                        <p:cTn dur="500"/>
                                        <p:tgtEl>
                                          <p:spTgt spid="934">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934">
                                            <p:txEl>
                                              <p:pRg end="1" st="1"/>
                                            </p:txEl>
                                          </p:spTgt>
                                        </p:tgtEl>
                                        <p:attrNameLst>
                                          <p:attrName>style.visibility</p:attrName>
                                        </p:attrNameLst>
                                      </p:cBhvr>
                                      <p:to>
                                        <p:strVal val="visible"/>
                                      </p:to>
                                    </p:set>
                                    <p:anim calcmode="lin" valueType="num">
                                      <p:cBhvr additive="base">
                                        <p:cTn dur="500"/>
                                        <p:tgtEl>
                                          <p:spTgt spid="934">
                                            <p:txEl>
                                              <p:pRg end="1" st="1"/>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 presetSubtype="8">
                                  <p:stCondLst>
                                    <p:cond delay="0"/>
                                  </p:stCondLst>
                                  <p:childTnLst>
                                    <p:set>
                                      <p:cBhvr>
                                        <p:cTn dur="1" fill="hold">
                                          <p:stCondLst>
                                            <p:cond delay="0"/>
                                          </p:stCondLst>
                                        </p:cTn>
                                        <p:tgtEl>
                                          <p:spTgt spid="934">
                                            <p:txEl>
                                              <p:pRg end="2" st="2"/>
                                            </p:txEl>
                                          </p:spTgt>
                                        </p:tgtEl>
                                        <p:attrNameLst>
                                          <p:attrName>style.visibility</p:attrName>
                                        </p:attrNameLst>
                                      </p:cBhvr>
                                      <p:to>
                                        <p:strVal val="visible"/>
                                      </p:to>
                                    </p:set>
                                    <p:anim calcmode="lin" valueType="num">
                                      <p:cBhvr additive="base">
                                        <p:cTn dur="500"/>
                                        <p:tgtEl>
                                          <p:spTgt spid="934">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938" name="Shape 938"/>
        <p:cNvGrpSpPr/>
        <p:nvPr/>
      </p:nvGrpSpPr>
      <p:grpSpPr>
        <a:xfrm>
          <a:off x="0" y="0"/>
          <a:ext cx="0" cy="0"/>
          <a:chOff x="0" y="0"/>
          <a:chExt cx="0" cy="0"/>
        </a:xfrm>
      </p:grpSpPr>
      <p:sp>
        <p:nvSpPr>
          <p:cNvPr id="939" name="Shape 939"/>
          <p:cNvSpPr txBox="1"/>
          <p:nvPr>
            <p:ph type="title"/>
          </p:nvPr>
        </p:nvSpPr>
        <p:spPr>
          <a:xfrm>
            <a:off x="457200" y="685800"/>
            <a:ext cx="82296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Chemical Changes</a:t>
            </a:r>
          </a:p>
        </p:txBody>
      </p:sp>
      <p:sp>
        <p:nvSpPr>
          <p:cNvPr id="940" name="Shape 940"/>
          <p:cNvSpPr txBox="1"/>
          <p:nvPr>
            <p:ph idx="1" type="body"/>
          </p:nvPr>
        </p:nvSpPr>
        <p:spPr>
          <a:xfrm>
            <a:off x="457200" y="1676400"/>
            <a:ext cx="4876799" cy="43434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A chemical property always relates to a</a:t>
            </a:r>
            <a:r>
              <a:rPr b="1" i="0" lang="en-US" sz="3200" u="none">
                <a:solidFill>
                  <a:schemeClr val="dk1"/>
                </a:solidFill>
                <a:latin typeface="Arial"/>
                <a:ea typeface="Arial"/>
                <a:cs typeface="Arial"/>
                <a:sym typeface="Arial"/>
              </a:rPr>
              <a:t> </a:t>
            </a:r>
            <a:r>
              <a:rPr b="1" i="0" lang="en-US" sz="3200" u="none">
                <a:solidFill>
                  <a:srgbClr val="FF3399"/>
                </a:solidFill>
                <a:latin typeface="Arial"/>
                <a:ea typeface="Arial"/>
                <a:cs typeface="Arial"/>
                <a:sym typeface="Arial"/>
              </a:rPr>
              <a:t>chemical change</a:t>
            </a:r>
            <a:r>
              <a:rPr b="0" i="0" lang="en-US" sz="3200" u="none">
                <a:solidFill>
                  <a:schemeClr val="dk1"/>
                </a:solidFill>
                <a:latin typeface="Arial"/>
                <a:ea typeface="Arial"/>
                <a:cs typeface="Arial"/>
                <a:sym typeface="Arial"/>
              </a:rPr>
              <a:t>, the change of one or more substances into other substances.</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Another term for chemical change is </a:t>
            </a:r>
            <a:r>
              <a:rPr b="1" i="0" lang="en-US" sz="3200" u="none">
                <a:solidFill>
                  <a:srgbClr val="FF3399"/>
                </a:solidFill>
                <a:latin typeface="Arial"/>
                <a:ea typeface="Arial"/>
                <a:cs typeface="Arial"/>
                <a:sym typeface="Arial"/>
              </a:rPr>
              <a:t>chemical reaction</a:t>
            </a:r>
            <a:r>
              <a:rPr b="0" i="0" lang="en-US" sz="3200" u="none">
                <a:solidFill>
                  <a:schemeClr val="dk1"/>
                </a:solidFill>
                <a:latin typeface="Arial"/>
                <a:ea typeface="Arial"/>
                <a:cs typeface="Arial"/>
                <a:sym typeface="Arial"/>
              </a:rPr>
              <a:t>.</a:t>
            </a:r>
          </a:p>
          <a:p>
            <a:pPr indent="-342900" lvl="0" marL="342900" marR="0" rtl="0" algn="l">
              <a:lnSpc>
                <a:spcPct val="100000"/>
              </a:lnSpc>
              <a:spcBef>
                <a:spcPts val="640"/>
              </a:spcBef>
              <a:spcAft>
                <a:spcPts val="0"/>
              </a:spcAft>
              <a:buClr>
                <a:schemeClr val="dk1"/>
              </a:buClr>
              <a:buSzPct val="100000"/>
              <a:buFont typeface="Arial"/>
              <a:buNone/>
            </a:pPr>
            <a:r>
              <a:t/>
            </a:r>
            <a:endParaRPr b="1" i="0" sz="3200" u="none">
              <a:solidFill>
                <a:schemeClr val="dk1"/>
              </a:solidFill>
              <a:latin typeface="Arial"/>
              <a:ea typeface="Arial"/>
              <a:cs typeface="Arial"/>
              <a:sym typeface="Arial"/>
            </a:endParaRPr>
          </a:p>
        </p:txBody>
      </p:sp>
      <p:pic>
        <p:nvPicPr>
          <p:cNvPr id="941" name="Shape 941"/>
          <p:cNvPicPr preferRelativeResize="0"/>
          <p:nvPr/>
        </p:nvPicPr>
        <p:blipFill rotWithShape="1">
          <a:blip r:embed="rId3">
            <a:alphaModFix/>
          </a:blip>
          <a:srcRect b="0" l="0" r="0" t="0"/>
          <a:stretch/>
        </p:blipFill>
        <p:spPr>
          <a:xfrm>
            <a:off x="3200400" y="4191000"/>
            <a:ext cx="393700" cy="368299"/>
          </a:xfrm>
          <a:prstGeom prst="rect">
            <a:avLst/>
          </a:prstGeom>
          <a:noFill/>
          <a:ln>
            <a:noFill/>
          </a:ln>
        </p:spPr>
      </p:pic>
      <p:pic>
        <p:nvPicPr>
          <p:cNvPr id="942" name="Shape 942"/>
          <p:cNvPicPr preferRelativeResize="0"/>
          <p:nvPr/>
        </p:nvPicPr>
        <p:blipFill rotWithShape="1">
          <a:blip r:embed="rId3">
            <a:alphaModFix/>
          </a:blip>
          <a:srcRect b="0" l="0" r="0" t="0"/>
          <a:stretch/>
        </p:blipFill>
        <p:spPr>
          <a:xfrm>
            <a:off x="4572000" y="5715000"/>
            <a:ext cx="393700" cy="368299"/>
          </a:xfrm>
          <a:prstGeom prst="rect">
            <a:avLst/>
          </a:prstGeom>
          <a:noFill/>
          <a:ln>
            <a:noFill/>
          </a:ln>
        </p:spPr>
      </p:pic>
      <p:pic>
        <p:nvPicPr>
          <p:cNvPr id="943" name="Shape 943"/>
          <p:cNvPicPr preferRelativeResize="0"/>
          <p:nvPr/>
        </p:nvPicPr>
        <p:blipFill rotWithShape="1">
          <a:blip r:embed="rId4">
            <a:alphaModFix/>
          </a:blip>
          <a:srcRect b="0" l="0" r="0" t="0"/>
          <a:stretch/>
        </p:blipFill>
        <p:spPr>
          <a:xfrm>
            <a:off x="5334000" y="2209800"/>
            <a:ext cx="2997199" cy="3682999"/>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41"/>
                                        </p:tgtEl>
                                        <p:attrNameLst>
                                          <p:attrName>style.visibility</p:attrName>
                                        </p:attrNameLst>
                                      </p:cBhvr>
                                      <p:to>
                                        <p:strVal val="visible"/>
                                      </p:to>
                                    </p:set>
                                    <p:animEffect filter="fade" transition="in">
                                      <p:cBhvr>
                                        <p:cTn dur="500"/>
                                        <p:tgtEl>
                                          <p:spTgt spid="9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2"/>
                                        </p:tgtEl>
                                        <p:attrNameLst>
                                          <p:attrName>style.visibility</p:attrName>
                                        </p:attrNameLst>
                                      </p:cBhvr>
                                      <p:to>
                                        <p:strVal val="visible"/>
                                      </p:to>
                                    </p:set>
                                    <p:animEffect filter="fade" transition="in">
                                      <p:cBhvr>
                                        <p:cTn dur="500"/>
                                        <p:tgtEl>
                                          <p:spTgt spid="94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43"/>
                                        </p:tgtEl>
                                        <p:attrNameLst>
                                          <p:attrName>style.visibility</p:attrName>
                                        </p:attrNameLst>
                                      </p:cBhvr>
                                      <p:to>
                                        <p:strVal val="visible"/>
                                      </p:to>
                                    </p:set>
                                    <p:animEffect filter="fade" transition="in">
                                      <p:cBhvr>
                                        <p:cTn dur="500"/>
                                        <p:tgtEl>
                                          <p:spTgt spid="9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947" name="Shape 947"/>
        <p:cNvGrpSpPr/>
        <p:nvPr/>
      </p:nvGrpSpPr>
      <p:grpSpPr>
        <a:xfrm>
          <a:off x="0" y="0"/>
          <a:ext cx="0" cy="0"/>
          <a:chOff x="0" y="0"/>
          <a:chExt cx="0" cy="0"/>
        </a:xfrm>
      </p:grpSpPr>
      <p:sp>
        <p:nvSpPr>
          <p:cNvPr id="948" name="Shape 948"/>
          <p:cNvSpPr txBox="1"/>
          <p:nvPr>
            <p:ph type="title"/>
          </p:nvPr>
        </p:nvSpPr>
        <p:spPr>
          <a:xfrm>
            <a:off x="457200" y="762000"/>
            <a:ext cx="8229600" cy="1431924"/>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rgbClr val="FF3399"/>
              </a:buClr>
              <a:buSzPct val="25000"/>
              <a:buFont typeface="Arial"/>
              <a:buNone/>
            </a:pPr>
            <a:r>
              <a:rPr b="1" i="0" lang="en-US" sz="4400" u="none" cap="none" strike="noStrike">
                <a:solidFill>
                  <a:srgbClr val="FF3399"/>
                </a:solidFill>
                <a:latin typeface="Arial"/>
                <a:ea typeface="Arial"/>
                <a:cs typeface="Arial"/>
                <a:sym typeface="Arial"/>
              </a:rPr>
              <a:t>Indications of a </a:t>
            </a:r>
            <a:br>
              <a:rPr b="1" i="0" lang="en-US" sz="4400" u="none" cap="none" strike="noStrike">
                <a:solidFill>
                  <a:srgbClr val="FF3399"/>
                </a:solidFill>
                <a:latin typeface="Arial"/>
                <a:ea typeface="Arial"/>
                <a:cs typeface="Arial"/>
                <a:sym typeface="Arial"/>
              </a:rPr>
            </a:br>
            <a:r>
              <a:rPr b="1" i="0" lang="en-US" sz="4400" u="none" cap="none" strike="noStrike">
                <a:solidFill>
                  <a:srgbClr val="FF3399"/>
                </a:solidFill>
                <a:latin typeface="Arial"/>
                <a:ea typeface="Arial"/>
                <a:cs typeface="Arial"/>
                <a:sym typeface="Arial"/>
              </a:rPr>
              <a:t>Chemical Reaction</a:t>
            </a:r>
          </a:p>
        </p:txBody>
      </p:sp>
      <p:sp>
        <p:nvSpPr>
          <p:cNvPr id="949" name="Shape 949"/>
          <p:cNvSpPr txBox="1"/>
          <p:nvPr>
            <p:ph idx="1" type="body"/>
          </p:nvPr>
        </p:nvSpPr>
        <p:spPr>
          <a:xfrm>
            <a:off x="457200" y="2327275"/>
            <a:ext cx="8229600" cy="4530724"/>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Energy absorbed or released</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Color change</a:t>
            </a:r>
          </a:p>
          <a:p>
            <a:pPr indent="-342900" lvl="0" marL="342900" marR="0" rtl="0" algn="l">
              <a:lnSpc>
                <a:spcPct val="100000"/>
              </a:lnSpc>
              <a:spcBef>
                <a:spcPts val="640"/>
              </a:spcBef>
              <a:spcAft>
                <a:spcPts val="0"/>
              </a:spcAft>
              <a:buClr>
                <a:schemeClr val="dk2"/>
              </a:buClr>
              <a:buSzPct val="100000"/>
              <a:buFont typeface="Arial"/>
              <a:buChar char="•"/>
            </a:pPr>
            <a:r>
              <a:rPr b="0" i="0" lang="en-US" sz="3200" u="none">
                <a:solidFill>
                  <a:schemeClr val="dk2"/>
                </a:solidFill>
                <a:latin typeface="Arial"/>
                <a:ea typeface="Arial"/>
                <a:cs typeface="Arial"/>
                <a:sym typeface="Arial"/>
              </a:rPr>
              <a:t>Formation of a precipitate </a:t>
            </a:r>
            <a:r>
              <a:rPr b="0" i="0" lang="en-US" sz="3200" u="none">
                <a:solidFill>
                  <a:schemeClr val="dk1"/>
                </a:solidFill>
                <a:latin typeface="Arial"/>
                <a:ea typeface="Arial"/>
                <a:cs typeface="Arial"/>
                <a:sym typeface="Arial"/>
              </a:rPr>
              <a:t>- solid that separates from solution</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Formation of a gas</a:t>
            </a:r>
          </a:p>
        </p:txBody>
      </p:sp>
      <p:pic>
        <p:nvPicPr>
          <p:cNvPr id="950" name="Shape 950"/>
          <p:cNvPicPr preferRelativeResize="0"/>
          <p:nvPr/>
        </p:nvPicPr>
        <p:blipFill rotWithShape="1">
          <a:blip r:embed="rId3">
            <a:alphaModFix/>
          </a:blip>
          <a:srcRect b="0" l="0" r="0" t="0"/>
          <a:stretch/>
        </p:blipFill>
        <p:spPr>
          <a:xfrm>
            <a:off x="5715000" y="4343400"/>
            <a:ext cx="2303461" cy="1730374"/>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9">
                                            <p:txEl>
                                              <p:pRg end="0" st="0"/>
                                            </p:txEl>
                                          </p:spTgt>
                                        </p:tgtEl>
                                        <p:attrNameLst>
                                          <p:attrName>style.visibility</p:attrName>
                                        </p:attrNameLst>
                                      </p:cBhvr>
                                      <p:to>
                                        <p:strVal val="visible"/>
                                      </p:to>
                                    </p:set>
                                    <p:animEffect filter="fade" transition="in">
                                      <p:cBhvr>
                                        <p:cTn dur="500"/>
                                        <p:tgtEl>
                                          <p:spTgt spid="9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9">
                                            <p:txEl>
                                              <p:pRg end="1" st="1"/>
                                            </p:txEl>
                                          </p:spTgt>
                                        </p:tgtEl>
                                        <p:attrNameLst>
                                          <p:attrName>style.visibility</p:attrName>
                                        </p:attrNameLst>
                                      </p:cBhvr>
                                      <p:to>
                                        <p:strVal val="visible"/>
                                      </p:to>
                                    </p:set>
                                    <p:animEffect filter="fade" transition="in">
                                      <p:cBhvr>
                                        <p:cTn dur="500"/>
                                        <p:tgtEl>
                                          <p:spTgt spid="94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9">
                                            <p:txEl>
                                              <p:pRg end="2" st="2"/>
                                            </p:txEl>
                                          </p:spTgt>
                                        </p:tgtEl>
                                        <p:attrNameLst>
                                          <p:attrName>style.visibility</p:attrName>
                                        </p:attrNameLst>
                                      </p:cBhvr>
                                      <p:to>
                                        <p:strVal val="visible"/>
                                      </p:to>
                                    </p:set>
                                    <p:animEffect filter="fade" transition="in">
                                      <p:cBhvr>
                                        <p:cTn dur="500"/>
                                        <p:tgtEl>
                                          <p:spTgt spid="94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9">
                                            <p:txEl>
                                              <p:pRg end="3" st="3"/>
                                            </p:txEl>
                                          </p:spTgt>
                                        </p:tgtEl>
                                        <p:attrNameLst>
                                          <p:attrName>style.visibility</p:attrName>
                                        </p:attrNameLst>
                                      </p:cBhvr>
                                      <p:to>
                                        <p:strVal val="visible"/>
                                      </p:to>
                                    </p:set>
                                    <p:animEffect filter="fade" transition="in">
                                      <p:cBhvr>
                                        <p:cTn dur="500"/>
                                        <p:tgtEl>
                                          <p:spTgt spid="949">
                                            <p:txEl>
                                              <p:pRg end="3" st="3"/>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50"/>
                                        </p:tgtEl>
                                        <p:attrNameLst>
                                          <p:attrName>style.visibility</p:attrName>
                                        </p:attrNameLst>
                                      </p:cBhvr>
                                      <p:to>
                                        <p:strVal val="visible"/>
                                      </p:to>
                                    </p:set>
                                    <p:animEffect filter="fade" transition="in">
                                      <p:cBhvr>
                                        <p:cTn dur="500"/>
                                        <p:tgtEl>
                                          <p:spTgt spid="9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954" name="Shape 954"/>
        <p:cNvGrpSpPr/>
        <p:nvPr/>
      </p:nvGrpSpPr>
      <p:grpSpPr>
        <a:xfrm>
          <a:off x="0" y="0"/>
          <a:ext cx="0" cy="0"/>
          <a:chOff x="0" y="0"/>
          <a:chExt cx="0" cy="0"/>
        </a:xfrm>
      </p:grpSpPr>
      <p:sp>
        <p:nvSpPr>
          <p:cNvPr id="955" name="Shape 955"/>
          <p:cNvSpPr txBox="1"/>
          <p:nvPr/>
        </p:nvSpPr>
        <p:spPr>
          <a:xfrm>
            <a:off x="2208211" y="0"/>
            <a:ext cx="3301999" cy="457200"/>
          </a:xfrm>
          <a:prstGeom prst="rect">
            <a:avLst/>
          </a:prstGeom>
          <a:noFill/>
          <a:ln>
            <a:noFill/>
          </a:ln>
          <a:effectLst>
            <a:outerShdw blurRad="63500" dir="2700000" dist="53880">
              <a:srgbClr val="000000"/>
            </a:outerShdw>
          </a:effectLst>
        </p:spPr>
        <p:txBody>
          <a:bodyPr anchorCtr="0" anchor="t" bIns="45700" lIns="91425" rIns="91425" tIns="45700">
            <a:noAutofit/>
          </a:bodyPr>
          <a:lstStyle/>
          <a:p>
            <a:pPr indent="0" lvl="0" marL="0" marR="0" rtl="0" algn="l">
              <a:lnSpc>
                <a:spcPct val="100000"/>
              </a:lnSpc>
              <a:spcBef>
                <a:spcPts val="0"/>
              </a:spcBef>
              <a:spcAft>
                <a:spcPts val="0"/>
              </a:spcAft>
              <a:buClr>
                <a:srgbClr val="ECCA22"/>
              </a:buClr>
              <a:buSzPct val="25000"/>
              <a:buFont typeface="Arial"/>
              <a:buNone/>
            </a:pPr>
            <a:r>
              <a:rPr b="0" i="0" lang="en-US" sz="2400" u="none">
                <a:solidFill>
                  <a:srgbClr val="ECCA22"/>
                </a:solidFill>
                <a:latin typeface="Arial"/>
                <a:ea typeface="Arial"/>
                <a:cs typeface="Arial"/>
                <a:sym typeface="Arial"/>
              </a:rPr>
              <a:t>Assessment Questions</a:t>
            </a:r>
          </a:p>
        </p:txBody>
      </p:sp>
      <p:sp>
        <p:nvSpPr>
          <p:cNvPr id="956" name="Shape 956"/>
          <p:cNvSpPr txBox="1"/>
          <p:nvPr/>
        </p:nvSpPr>
        <p:spPr>
          <a:xfrm>
            <a:off x="669925" y="2990850"/>
            <a:ext cx="755967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57" name="Shape 957"/>
          <p:cNvSpPr txBox="1"/>
          <p:nvPr/>
        </p:nvSpPr>
        <p:spPr>
          <a:xfrm>
            <a:off x="533400" y="1570037"/>
            <a:ext cx="8001000" cy="30162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Identify each of the following as an example of a chemical change or a physical change.</a:t>
            </a:r>
          </a:p>
          <a:p>
            <a:pPr indent="0" lvl="0" marL="0" marR="0" rtl="0" algn="l">
              <a:lnSpc>
                <a:spcPct val="100000"/>
              </a:lnSpc>
              <a:spcBef>
                <a:spcPts val="0"/>
              </a:spcBef>
              <a:spcAft>
                <a:spcPts val="0"/>
              </a:spcAft>
              <a:buClr>
                <a:schemeClr val="dk1"/>
              </a:buClr>
              <a:buFont typeface="Arial"/>
              <a:buNone/>
            </a:pPr>
            <a:r>
              <a:t/>
            </a:r>
            <a:endParaRPr b="0" i="0" sz="32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1. Moisture in the air forms beads of water </a:t>
            </a:r>
          </a:p>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    on a cold windowpane.</a:t>
            </a:r>
          </a:p>
        </p:txBody>
      </p:sp>
      <p:sp>
        <p:nvSpPr>
          <p:cNvPr id="958" name="Shape 958"/>
          <p:cNvSpPr txBox="1"/>
          <p:nvPr/>
        </p:nvSpPr>
        <p:spPr>
          <a:xfrm>
            <a:off x="1644650" y="752475"/>
            <a:ext cx="2054225"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ECCA22"/>
              </a:buClr>
              <a:buSzPct val="25000"/>
              <a:buFont typeface="Arial"/>
              <a:buNone/>
            </a:pPr>
            <a:r>
              <a:rPr b="1" i="0" lang="en-US" sz="3200" u="none">
                <a:solidFill>
                  <a:srgbClr val="ECCA22"/>
                </a:solidFill>
                <a:latin typeface="Arial"/>
                <a:ea typeface="Arial"/>
                <a:cs typeface="Arial"/>
                <a:sym typeface="Arial"/>
              </a:rPr>
              <a:t>Question </a:t>
            </a:r>
          </a:p>
        </p:txBody>
      </p:sp>
      <p:sp>
        <p:nvSpPr>
          <p:cNvPr id="959" name="Shape 959"/>
          <p:cNvSpPr txBox="1"/>
          <p:nvPr/>
        </p:nvSpPr>
        <p:spPr>
          <a:xfrm>
            <a:off x="5715000" y="4724400"/>
            <a:ext cx="18288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AFD00"/>
              </a:buClr>
              <a:buSzPct val="25000"/>
              <a:buFont typeface="Arial"/>
              <a:buNone/>
            </a:pPr>
            <a:r>
              <a:rPr b="0" i="0" lang="en-US" sz="3200" u="none">
                <a:solidFill>
                  <a:srgbClr val="FAFD00"/>
                </a:solidFill>
                <a:latin typeface="Arial"/>
                <a:ea typeface="Arial"/>
                <a:cs typeface="Arial"/>
                <a:sym typeface="Arial"/>
              </a:rPr>
              <a:t>physical</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9"/>
                                        </p:tgtEl>
                                        <p:attrNameLst>
                                          <p:attrName>style.visibility</p:attrName>
                                        </p:attrNameLst>
                                      </p:cBhvr>
                                      <p:to>
                                        <p:strVal val="visible"/>
                                      </p:to>
                                    </p:set>
                                    <p:animEffect filter="fade" transition="in">
                                      <p:cBhvr>
                                        <p:cTn dur="1"/>
                                        <p:tgtEl>
                                          <p:spTgt spid="9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963" name="Shape 963"/>
        <p:cNvGrpSpPr/>
        <p:nvPr/>
      </p:nvGrpSpPr>
      <p:grpSpPr>
        <a:xfrm>
          <a:off x="0" y="0"/>
          <a:ext cx="0" cy="0"/>
          <a:chOff x="0" y="0"/>
          <a:chExt cx="0" cy="0"/>
        </a:xfrm>
      </p:grpSpPr>
      <p:sp>
        <p:nvSpPr>
          <p:cNvPr id="964" name="Shape 964"/>
          <p:cNvSpPr txBox="1"/>
          <p:nvPr/>
        </p:nvSpPr>
        <p:spPr>
          <a:xfrm>
            <a:off x="2208211" y="0"/>
            <a:ext cx="3301999" cy="457200"/>
          </a:xfrm>
          <a:prstGeom prst="rect">
            <a:avLst/>
          </a:prstGeom>
          <a:noFill/>
          <a:ln>
            <a:noFill/>
          </a:ln>
          <a:effectLst>
            <a:outerShdw blurRad="63500" dir="2700000" dist="53880">
              <a:srgbClr val="000000"/>
            </a:outerShdw>
          </a:effectLst>
        </p:spPr>
        <p:txBody>
          <a:bodyPr anchorCtr="0" anchor="t" bIns="45700" lIns="91425" rIns="91425" tIns="45700">
            <a:noAutofit/>
          </a:bodyPr>
          <a:lstStyle/>
          <a:p>
            <a:pPr indent="0" lvl="0" marL="0" marR="0" rtl="0" algn="l">
              <a:lnSpc>
                <a:spcPct val="100000"/>
              </a:lnSpc>
              <a:spcBef>
                <a:spcPts val="0"/>
              </a:spcBef>
              <a:spcAft>
                <a:spcPts val="0"/>
              </a:spcAft>
              <a:buClr>
                <a:srgbClr val="ECCA22"/>
              </a:buClr>
              <a:buSzPct val="25000"/>
              <a:buFont typeface="Arial"/>
              <a:buNone/>
            </a:pPr>
            <a:r>
              <a:rPr b="0" i="0" lang="en-US" sz="2400" u="none">
                <a:solidFill>
                  <a:srgbClr val="ECCA22"/>
                </a:solidFill>
                <a:latin typeface="Arial"/>
                <a:ea typeface="Arial"/>
                <a:cs typeface="Arial"/>
                <a:sym typeface="Arial"/>
              </a:rPr>
              <a:t>Assessment Questions</a:t>
            </a:r>
          </a:p>
        </p:txBody>
      </p:sp>
      <p:sp>
        <p:nvSpPr>
          <p:cNvPr id="965" name="Shape 965"/>
          <p:cNvSpPr txBox="1"/>
          <p:nvPr/>
        </p:nvSpPr>
        <p:spPr>
          <a:xfrm>
            <a:off x="669925" y="2990850"/>
            <a:ext cx="755967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66" name="Shape 966"/>
          <p:cNvSpPr txBox="1"/>
          <p:nvPr/>
        </p:nvSpPr>
        <p:spPr>
          <a:xfrm>
            <a:off x="533400" y="1570037"/>
            <a:ext cx="8001000" cy="10667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2. An electric current changes water into hydrogen and oxygen.</a:t>
            </a:r>
          </a:p>
        </p:txBody>
      </p:sp>
      <p:sp>
        <p:nvSpPr>
          <p:cNvPr id="967" name="Shape 967"/>
          <p:cNvSpPr txBox="1"/>
          <p:nvPr/>
        </p:nvSpPr>
        <p:spPr>
          <a:xfrm>
            <a:off x="1644650" y="752475"/>
            <a:ext cx="2054225"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ECCA22"/>
              </a:buClr>
              <a:buSzPct val="25000"/>
              <a:buFont typeface="Arial"/>
              <a:buNone/>
            </a:pPr>
            <a:r>
              <a:rPr b="1" i="0" lang="en-US" sz="3200" u="none">
                <a:solidFill>
                  <a:srgbClr val="ECCA22"/>
                </a:solidFill>
                <a:latin typeface="Arial"/>
                <a:ea typeface="Arial"/>
                <a:cs typeface="Arial"/>
                <a:sym typeface="Arial"/>
              </a:rPr>
              <a:t>Question </a:t>
            </a:r>
          </a:p>
        </p:txBody>
      </p:sp>
      <p:sp>
        <p:nvSpPr>
          <p:cNvPr id="968" name="Shape 968"/>
          <p:cNvSpPr txBox="1"/>
          <p:nvPr/>
        </p:nvSpPr>
        <p:spPr>
          <a:xfrm>
            <a:off x="5410200" y="2971800"/>
            <a:ext cx="18288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AFD00"/>
              </a:buClr>
              <a:buSzPct val="25000"/>
              <a:buFont typeface="Arial"/>
              <a:buNone/>
            </a:pPr>
            <a:r>
              <a:rPr b="0" i="0" lang="en-US" sz="3200" u="none">
                <a:solidFill>
                  <a:srgbClr val="FAFD00"/>
                </a:solidFill>
                <a:latin typeface="Arial"/>
                <a:ea typeface="Arial"/>
                <a:cs typeface="Arial"/>
                <a:sym typeface="Arial"/>
              </a:rPr>
              <a:t>chemical</a:t>
            </a:r>
          </a:p>
        </p:txBody>
      </p:sp>
      <p:sp>
        <p:nvSpPr>
          <p:cNvPr id="969" name="Shape 969"/>
          <p:cNvSpPr txBox="1"/>
          <p:nvPr/>
        </p:nvSpPr>
        <p:spPr>
          <a:xfrm>
            <a:off x="533400" y="3733800"/>
            <a:ext cx="8001000" cy="10667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3. Yeast cells in bread dough make carbon </a:t>
            </a:r>
          </a:p>
          <a:p>
            <a:pPr indent="-457200" lvl="0" marL="45720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    dioxide and ethanol from sugar.</a:t>
            </a:r>
          </a:p>
        </p:txBody>
      </p:sp>
      <p:sp>
        <p:nvSpPr>
          <p:cNvPr id="970" name="Shape 970"/>
          <p:cNvSpPr txBox="1"/>
          <p:nvPr/>
        </p:nvSpPr>
        <p:spPr>
          <a:xfrm>
            <a:off x="5410200" y="5029200"/>
            <a:ext cx="18288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AFD00"/>
              </a:buClr>
              <a:buSzPct val="25000"/>
              <a:buFont typeface="Arial"/>
              <a:buNone/>
            </a:pPr>
            <a:r>
              <a:rPr b="0" i="0" lang="en-US" sz="3200" u="none">
                <a:solidFill>
                  <a:srgbClr val="FAFD00"/>
                </a:solidFill>
                <a:latin typeface="Arial"/>
                <a:ea typeface="Arial"/>
                <a:cs typeface="Arial"/>
                <a:sym typeface="Arial"/>
              </a:rPr>
              <a:t>chemical</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8"/>
                                        </p:tgtEl>
                                        <p:attrNameLst>
                                          <p:attrName>style.visibility</p:attrName>
                                        </p:attrNameLst>
                                      </p:cBhvr>
                                      <p:to>
                                        <p:strVal val="visible"/>
                                      </p:to>
                                    </p:set>
                                    <p:animEffect filter="fade" transition="in">
                                      <p:cBhvr>
                                        <p:cTn dur="1"/>
                                        <p:tgtEl>
                                          <p:spTgt spid="9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9"/>
                                        </p:tgtEl>
                                        <p:attrNameLst>
                                          <p:attrName>style.visibility</p:attrName>
                                        </p:attrNameLst>
                                      </p:cBhvr>
                                      <p:to>
                                        <p:strVal val="visible"/>
                                      </p:to>
                                    </p:set>
                                    <p:animEffect filter="fade" transition="in">
                                      <p:cBhvr>
                                        <p:cTn dur="500"/>
                                        <p:tgtEl>
                                          <p:spTgt spid="9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0"/>
                                        </p:tgtEl>
                                        <p:attrNameLst>
                                          <p:attrName>style.visibility</p:attrName>
                                        </p:attrNameLst>
                                      </p:cBhvr>
                                      <p:to>
                                        <p:strVal val="visible"/>
                                      </p:to>
                                    </p:set>
                                    <p:animEffect filter="fade" transition="in">
                                      <p:cBhvr>
                                        <p:cTn dur="1"/>
                                        <p:tgtEl>
                                          <p:spTgt spid="9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232" name="Shape 232"/>
        <p:cNvGrpSpPr/>
        <p:nvPr/>
      </p:nvGrpSpPr>
      <p:grpSpPr>
        <a:xfrm>
          <a:off x="0" y="0"/>
          <a:ext cx="0" cy="0"/>
          <a:chOff x="0" y="0"/>
          <a:chExt cx="0" cy="0"/>
        </a:xfrm>
      </p:grpSpPr>
      <p:sp>
        <p:nvSpPr>
          <p:cNvPr id="233" name="Shape 233"/>
          <p:cNvSpPr txBox="1"/>
          <p:nvPr>
            <p:ph type="title"/>
          </p:nvPr>
        </p:nvSpPr>
        <p:spPr>
          <a:xfrm>
            <a:off x="457200" y="609600"/>
            <a:ext cx="8229600" cy="763586"/>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Scientific Method</a:t>
            </a:r>
          </a:p>
        </p:txBody>
      </p:sp>
      <p:sp>
        <p:nvSpPr>
          <p:cNvPr id="234" name="Shape 234"/>
          <p:cNvSpPr txBox="1"/>
          <p:nvPr>
            <p:ph idx="1" type="body"/>
          </p:nvPr>
        </p:nvSpPr>
        <p:spPr>
          <a:xfrm>
            <a:off x="457200" y="1981200"/>
            <a:ext cx="8001000" cy="44958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A </a:t>
            </a:r>
            <a:r>
              <a:rPr b="1" i="0" lang="en-US" sz="3200" u="none" cap="none" strike="noStrike">
                <a:solidFill>
                  <a:srgbClr val="FF3399"/>
                </a:solidFill>
                <a:latin typeface="Arial"/>
                <a:ea typeface="Arial"/>
                <a:cs typeface="Arial"/>
                <a:sym typeface="Arial"/>
              </a:rPr>
              <a:t>hypothesis</a:t>
            </a:r>
            <a:r>
              <a:rPr b="0" i="0" lang="en-US" sz="3200" u="none" cap="none" strike="noStrike">
                <a:solidFill>
                  <a:schemeClr val="dk1"/>
                </a:solidFill>
                <a:latin typeface="Arial"/>
                <a:ea typeface="Arial"/>
                <a:cs typeface="Arial"/>
                <a:sym typeface="Arial"/>
              </a:rPr>
              <a:t> is a possible explanation for what has been observed. </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It is an </a:t>
            </a:r>
            <a:r>
              <a:rPr b="0" i="0" lang="en-US" sz="3200" u="sng" cap="none" strike="noStrike">
                <a:solidFill>
                  <a:schemeClr val="dk1"/>
                </a:solidFill>
                <a:latin typeface="Arial"/>
                <a:ea typeface="Arial"/>
                <a:cs typeface="Arial"/>
                <a:sym typeface="Arial"/>
              </a:rPr>
              <a:t>educated</a:t>
            </a:r>
            <a:r>
              <a:rPr b="0" i="0" lang="en-US" sz="3200" u="none" cap="none" strike="noStrike">
                <a:solidFill>
                  <a:schemeClr val="dk1"/>
                </a:solidFill>
                <a:latin typeface="Arial"/>
                <a:ea typeface="Arial"/>
                <a:cs typeface="Arial"/>
                <a:sym typeface="Arial"/>
              </a:rPr>
              <a:t> guess as to the cause of the problem or answer to the question.</a:t>
            </a:r>
          </a:p>
        </p:txBody>
      </p:sp>
      <p:pic>
        <p:nvPicPr>
          <p:cNvPr id="235" name="Shape 235"/>
          <p:cNvPicPr preferRelativeResize="0"/>
          <p:nvPr/>
        </p:nvPicPr>
        <p:blipFill rotWithShape="1">
          <a:blip r:embed="rId3">
            <a:alphaModFix/>
          </a:blip>
          <a:srcRect b="0" l="0" r="0" t="0"/>
          <a:stretch/>
        </p:blipFill>
        <p:spPr>
          <a:xfrm>
            <a:off x="6096000" y="2590800"/>
            <a:ext cx="393700" cy="368299"/>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974" name="Shape 974"/>
        <p:cNvGrpSpPr/>
        <p:nvPr/>
      </p:nvGrpSpPr>
      <p:grpSpPr>
        <a:xfrm>
          <a:off x="0" y="0"/>
          <a:ext cx="0" cy="0"/>
          <a:chOff x="0" y="0"/>
          <a:chExt cx="0" cy="0"/>
        </a:xfrm>
      </p:grpSpPr>
      <p:sp>
        <p:nvSpPr>
          <p:cNvPr id="975" name="Shape 975"/>
          <p:cNvSpPr txBox="1"/>
          <p:nvPr>
            <p:ph type="title"/>
          </p:nvPr>
        </p:nvSpPr>
        <p:spPr>
          <a:xfrm>
            <a:off x="457200" y="762000"/>
            <a:ext cx="82296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1"/>
              </a:buClr>
              <a:buSzPct val="25000"/>
              <a:buFont typeface="Arial"/>
              <a:buNone/>
            </a:pPr>
            <a:r>
              <a:rPr b="0" i="0" lang="en-US" sz="4400" u="none" cap="none" strike="noStrike">
                <a:solidFill>
                  <a:schemeClr val="dk1"/>
                </a:solidFill>
                <a:latin typeface="Arial"/>
                <a:ea typeface="Arial"/>
                <a:cs typeface="Arial"/>
                <a:sym typeface="Arial"/>
              </a:rPr>
              <a:t>Conservation of Mass (Matter)</a:t>
            </a:r>
            <a:r>
              <a:rPr b="0" i="0" lang="en-US" sz="4400" u="none" cap="none" strike="noStrike">
                <a:solidFill>
                  <a:schemeClr val="dk2"/>
                </a:solidFill>
                <a:latin typeface="Arial"/>
                <a:ea typeface="Arial"/>
                <a:cs typeface="Arial"/>
                <a:sym typeface="Arial"/>
              </a:rPr>
              <a:t> </a:t>
            </a:r>
          </a:p>
        </p:txBody>
      </p:sp>
      <p:sp>
        <p:nvSpPr>
          <p:cNvPr id="976" name="Shape 976"/>
          <p:cNvSpPr txBox="1"/>
          <p:nvPr>
            <p:ph idx="1" type="body"/>
          </p:nvPr>
        </p:nvSpPr>
        <p:spPr>
          <a:xfrm>
            <a:off x="457200" y="1981200"/>
            <a:ext cx="8229600" cy="4530724"/>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All matter is made of atoms, and any chemical change involves only a rearrangement of the atoms. Atoms do not just appear. Atoms do not just disappear.</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This is an example of the </a:t>
            </a:r>
            <a:r>
              <a:rPr b="1" i="0" lang="en-US" sz="3200" u="none">
                <a:solidFill>
                  <a:srgbClr val="FF3399"/>
                </a:solidFill>
                <a:latin typeface="Arial"/>
                <a:ea typeface="Arial"/>
                <a:cs typeface="Arial"/>
                <a:sym typeface="Arial"/>
              </a:rPr>
              <a:t>law of conservation of mass (or matter)</a:t>
            </a:r>
            <a:r>
              <a:rPr b="1" i="0" lang="en-US" sz="3200" u="none">
                <a:solidFill>
                  <a:schemeClr val="dk1"/>
                </a:solidFill>
                <a:latin typeface="Arial"/>
                <a:ea typeface="Arial"/>
                <a:cs typeface="Arial"/>
                <a:sym typeface="Arial"/>
              </a:rPr>
              <a:t>,</a:t>
            </a:r>
            <a:r>
              <a:rPr b="0" i="0" lang="en-US" sz="3200" u="none">
                <a:solidFill>
                  <a:schemeClr val="dk1"/>
                </a:solidFill>
                <a:latin typeface="Arial"/>
                <a:ea typeface="Arial"/>
                <a:cs typeface="Arial"/>
                <a:sym typeface="Arial"/>
              </a:rPr>
              <a:t> which says that in a chemical change, matter is neither created nor destroyed. </a:t>
            </a:r>
          </a:p>
        </p:txBody>
      </p:sp>
      <p:pic>
        <p:nvPicPr>
          <p:cNvPr id="977" name="Shape 977"/>
          <p:cNvPicPr preferRelativeResize="0"/>
          <p:nvPr/>
        </p:nvPicPr>
        <p:blipFill rotWithShape="1">
          <a:blip r:embed="rId3">
            <a:alphaModFix/>
          </a:blip>
          <a:srcRect b="0" l="0" r="0" t="0"/>
          <a:stretch/>
        </p:blipFill>
        <p:spPr>
          <a:xfrm>
            <a:off x="6477000" y="5562600"/>
            <a:ext cx="393700" cy="368299"/>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77"/>
                                        </p:tgtEl>
                                        <p:attrNameLst>
                                          <p:attrName>style.visibility</p:attrName>
                                        </p:attrNameLst>
                                      </p:cBhvr>
                                      <p:to>
                                        <p:strVal val="visible"/>
                                      </p:to>
                                    </p:set>
                                    <p:animEffect filter="fade" transition="in">
                                      <p:cBhvr>
                                        <p:cTn dur="500"/>
                                        <p:tgtEl>
                                          <p:spTgt spid="9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981" name="Shape 981"/>
        <p:cNvGrpSpPr/>
        <p:nvPr/>
      </p:nvGrpSpPr>
      <p:grpSpPr>
        <a:xfrm>
          <a:off x="0" y="0"/>
          <a:ext cx="0" cy="0"/>
          <a:chOff x="0" y="0"/>
          <a:chExt cx="0" cy="0"/>
        </a:xfrm>
      </p:grpSpPr>
      <p:pic>
        <p:nvPicPr>
          <p:cNvPr id="982" name="Shape 982"/>
          <p:cNvPicPr preferRelativeResize="0"/>
          <p:nvPr>
            <p:ph idx="1" type="body"/>
          </p:nvPr>
        </p:nvPicPr>
        <p:blipFill rotWithShape="1">
          <a:blip r:embed="rId3">
            <a:alphaModFix/>
          </a:blip>
          <a:srcRect b="0" l="0" r="0" t="0"/>
          <a:stretch/>
        </p:blipFill>
        <p:spPr>
          <a:xfrm>
            <a:off x="3048000" y="2362200"/>
            <a:ext cx="3048000" cy="2286000"/>
          </a:xfrm>
          <a:prstGeom prst="rect">
            <a:avLst/>
          </a:prstGeom>
          <a:noFill/>
          <a:ln>
            <a:noFill/>
          </a:ln>
        </p:spPr>
      </p:pic>
    </p:spTree>
  </p:cSld>
  <p:clrMapOvr>
    <a:masterClrMapping/>
  </p:clrMapOvr>
  <p:transition spd="med">
    <p:fade/>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986" name="Shape 986"/>
        <p:cNvGrpSpPr/>
        <p:nvPr/>
      </p:nvGrpSpPr>
      <p:grpSpPr>
        <a:xfrm>
          <a:off x="0" y="0"/>
          <a:ext cx="0" cy="0"/>
          <a:chOff x="0" y="0"/>
          <a:chExt cx="0" cy="0"/>
        </a:xfrm>
      </p:grpSpPr>
      <p:sp>
        <p:nvSpPr>
          <p:cNvPr id="987" name="Shape 987"/>
          <p:cNvSpPr txBox="1"/>
          <p:nvPr/>
        </p:nvSpPr>
        <p:spPr>
          <a:xfrm>
            <a:off x="2208211" y="0"/>
            <a:ext cx="3301999" cy="457200"/>
          </a:xfrm>
          <a:prstGeom prst="rect">
            <a:avLst/>
          </a:prstGeom>
          <a:noFill/>
          <a:ln>
            <a:noFill/>
          </a:ln>
          <a:effectLst>
            <a:outerShdw blurRad="63500" dir="2700000" dist="53880">
              <a:srgbClr val="000000"/>
            </a:outerShdw>
          </a:effectLst>
        </p:spPr>
        <p:txBody>
          <a:bodyPr anchorCtr="0" anchor="t" bIns="45700" lIns="91425" rIns="91425" tIns="45700">
            <a:noAutofit/>
          </a:bodyPr>
          <a:lstStyle/>
          <a:p>
            <a:pPr indent="0" lvl="0" marL="0" marR="0" rtl="0" algn="l">
              <a:lnSpc>
                <a:spcPct val="100000"/>
              </a:lnSpc>
              <a:spcBef>
                <a:spcPts val="0"/>
              </a:spcBef>
              <a:spcAft>
                <a:spcPts val="0"/>
              </a:spcAft>
              <a:buClr>
                <a:srgbClr val="ECCA22"/>
              </a:buClr>
              <a:buSzPct val="25000"/>
              <a:buFont typeface="Arial"/>
              <a:buNone/>
            </a:pPr>
            <a:r>
              <a:rPr b="0" i="0" lang="en-US" sz="2400" u="none">
                <a:solidFill>
                  <a:srgbClr val="ECCA22"/>
                </a:solidFill>
                <a:latin typeface="Arial"/>
                <a:ea typeface="Arial"/>
                <a:cs typeface="Arial"/>
                <a:sym typeface="Arial"/>
              </a:rPr>
              <a:t>Assessment Questions</a:t>
            </a:r>
          </a:p>
        </p:txBody>
      </p:sp>
      <p:sp>
        <p:nvSpPr>
          <p:cNvPr id="988" name="Shape 988"/>
          <p:cNvSpPr txBox="1"/>
          <p:nvPr/>
        </p:nvSpPr>
        <p:spPr>
          <a:xfrm>
            <a:off x="669925" y="2990850"/>
            <a:ext cx="755967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89" name="Shape 989"/>
          <p:cNvSpPr txBox="1"/>
          <p:nvPr/>
        </p:nvSpPr>
        <p:spPr>
          <a:xfrm>
            <a:off x="533400" y="1570037"/>
            <a:ext cx="8001000" cy="35036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A reaction between sodium hydroxide and hydrogen chloride gas produces sodium chloride and water.  A reaction of 22.85 g of sodium hydroxide with 20.82 g of hydrogen chloride gives off 10.29 g of water.  What mass of sodium chloride is formed in the reaction?</a:t>
            </a:r>
          </a:p>
        </p:txBody>
      </p:sp>
      <p:sp>
        <p:nvSpPr>
          <p:cNvPr id="990" name="Shape 990"/>
          <p:cNvSpPr txBox="1"/>
          <p:nvPr/>
        </p:nvSpPr>
        <p:spPr>
          <a:xfrm>
            <a:off x="1644650" y="752475"/>
            <a:ext cx="2054225"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ECCA22"/>
              </a:buClr>
              <a:buSzPct val="25000"/>
              <a:buFont typeface="Arial"/>
              <a:buNone/>
            </a:pPr>
            <a:r>
              <a:rPr b="1" i="0" lang="en-US" sz="3200" u="none">
                <a:solidFill>
                  <a:srgbClr val="ECCA22"/>
                </a:solidFill>
                <a:latin typeface="Arial"/>
                <a:ea typeface="Arial"/>
                <a:cs typeface="Arial"/>
                <a:sym typeface="Arial"/>
              </a:rPr>
              <a:t>Question </a:t>
            </a:r>
          </a:p>
        </p:txBody>
      </p:sp>
      <p:sp>
        <p:nvSpPr>
          <p:cNvPr id="991" name="Shape 991"/>
          <p:cNvSpPr txBox="1"/>
          <p:nvPr/>
        </p:nvSpPr>
        <p:spPr>
          <a:xfrm>
            <a:off x="5791200" y="5334000"/>
            <a:ext cx="19049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AFD00"/>
              </a:buClr>
              <a:buSzPct val="25000"/>
              <a:buFont typeface="Arial"/>
              <a:buNone/>
            </a:pPr>
            <a:r>
              <a:rPr b="0" i="0" lang="en-US" sz="3200" u="none">
                <a:solidFill>
                  <a:srgbClr val="FAFD00"/>
                </a:solidFill>
                <a:latin typeface="Arial"/>
                <a:ea typeface="Arial"/>
                <a:cs typeface="Arial"/>
                <a:sym typeface="Arial"/>
              </a:rPr>
              <a:t>33.38 g</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1"/>
                                        </p:tgtEl>
                                        <p:attrNameLst>
                                          <p:attrName>style.visibility</p:attrName>
                                        </p:attrNameLst>
                                      </p:cBhvr>
                                      <p:to>
                                        <p:strVal val="visible"/>
                                      </p:to>
                                    </p:set>
                                    <p:animEffect filter="fade" transition="in">
                                      <p:cBhvr>
                                        <p:cTn dur="1"/>
                                        <p:tgtEl>
                                          <p:spTgt spid="9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995" name="Shape 995"/>
        <p:cNvGrpSpPr/>
        <p:nvPr/>
      </p:nvGrpSpPr>
      <p:grpSpPr>
        <a:xfrm>
          <a:off x="0" y="0"/>
          <a:ext cx="0" cy="0"/>
          <a:chOff x="0" y="0"/>
          <a:chExt cx="0" cy="0"/>
        </a:xfrm>
      </p:grpSpPr>
      <p:sp>
        <p:nvSpPr>
          <p:cNvPr id="996" name="Shape 996"/>
          <p:cNvSpPr txBox="1"/>
          <p:nvPr>
            <p:ph type="title"/>
          </p:nvPr>
        </p:nvSpPr>
        <p:spPr>
          <a:xfrm>
            <a:off x="457200" y="685800"/>
            <a:ext cx="82296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Chemical Changes &amp; Energy</a:t>
            </a:r>
          </a:p>
        </p:txBody>
      </p:sp>
      <p:sp>
        <p:nvSpPr>
          <p:cNvPr id="997" name="Shape 997"/>
          <p:cNvSpPr txBox="1"/>
          <p:nvPr>
            <p:ph idx="1" type="body"/>
          </p:nvPr>
        </p:nvSpPr>
        <p:spPr>
          <a:xfrm>
            <a:off x="533400" y="2057400"/>
            <a:ext cx="8229600" cy="32766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All chemical changes also involve some sort of energy change.</a:t>
            </a:r>
            <a:r>
              <a:rPr b="1" i="0" lang="en-US" sz="3200" u="none">
                <a:solidFill>
                  <a:schemeClr val="dk1"/>
                </a:solidFill>
                <a:latin typeface="Arial"/>
                <a:ea typeface="Arial"/>
                <a:cs typeface="Arial"/>
                <a:sym typeface="Arial"/>
              </a:rPr>
              <a:t> </a:t>
            </a:r>
          </a:p>
          <a:p>
            <a:pPr indent="-342900" lvl="0" marL="342900" marR="0" rtl="0" algn="l">
              <a:lnSpc>
                <a:spcPct val="100000"/>
              </a:lnSpc>
              <a:spcBef>
                <a:spcPts val="640"/>
              </a:spcBef>
              <a:spcAft>
                <a:spcPts val="0"/>
              </a:spcAft>
              <a:buClr>
                <a:srgbClr val="FF3399"/>
              </a:buClr>
              <a:buSzPct val="100000"/>
              <a:buFont typeface="Arial"/>
              <a:buChar char="•"/>
            </a:pPr>
            <a:r>
              <a:rPr b="1" i="0" lang="en-US" sz="3200" u="none">
                <a:solidFill>
                  <a:srgbClr val="FF3399"/>
                </a:solidFill>
                <a:latin typeface="Arial"/>
                <a:ea typeface="Arial"/>
                <a:cs typeface="Arial"/>
                <a:sym typeface="Arial"/>
              </a:rPr>
              <a:t>Energy</a:t>
            </a:r>
            <a:r>
              <a:rPr b="0" i="0" lang="en-US" sz="3200" u="none">
                <a:solidFill>
                  <a:schemeClr val="dk1"/>
                </a:solidFill>
                <a:latin typeface="Arial"/>
                <a:ea typeface="Arial"/>
                <a:cs typeface="Arial"/>
                <a:sym typeface="Arial"/>
              </a:rPr>
              <a:t> is either taken in or given off as the chemical change takes place.</a:t>
            </a:r>
            <a:r>
              <a:rPr b="1" i="0" lang="en-US" sz="3200" u="none">
                <a:solidFill>
                  <a:schemeClr val="dk1"/>
                </a:solidFill>
                <a:latin typeface="Arial"/>
                <a:ea typeface="Arial"/>
                <a:cs typeface="Arial"/>
                <a:sym typeface="Arial"/>
              </a:rPr>
              <a:t> </a:t>
            </a:r>
            <a:r>
              <a:rPr b="0" i="0" lang="en-US" sz="3200" u="none">
                <a:solidFill>
                  <a:schemeClr val="dk1"/>
                </a:solidFill>
                <a:latin typeface="Arial"/>
                <a:ea typeface="Arial"/>
                <a:cs typeface="Arial"/>
                <a:sym typeface="Arial"/>
              </a:rPr>
              <a:t>Energy is the capacity to do work. </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Work is done whenever something is moved.</a:t>
            </a:r>
          </a:p>
        </p:txBody>
      </p:sp>
      <p:pic>
        <p:nvPicPr>
          <p:cNvPr id="998" name="Shape 998"/>
          <p:cNvPicPr preferRelativeResize="0"/>
          <p:nvPr/>
        </p:nvPicPr>
        <p:blipFill rotWithShape="1">
          <a:blip r:embed="rId3">
            <a:alphaModFix/>
          </a:blip>
          <a:srcRect b="0" l="0" r="0" t="0"/>
          <a:stretch/>
        </p:blipFill>
        <p:spPr>
          <a:xfrm>
            <a:off x="5791200" y="4191000"/>
            <a:ext cx="393700" cy="368299"/>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8"/>
                                        </p:tgtEl>
                                        <p:attrNameLst>
                                          <p:attrName>style.visibility</p:attrName>
                                        </p:attrNameLst>
                                      </p:cBhvr>
                                      <p:to>
                                        <p:strVal val="visible"/>
                                      </p:to>
                                    </p:set>
                                    <p:animEffect filter="fade" transition="in">
                                      <p:cBhvr>
                                        <p:cTn dur="500"/>
                                        <p:tgtEl>
                                          <p:spTgt spid="9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1002" name="Shape 1002"/>
        <p:cNvGrpSpPr/>
        <p:nvPr/>
      </p:nvGrpSpPr>
      <p:grpSpPr>
        <a:xfrm>
          <a:off x="0" y="0"/>
          <a:ext cx="0" cy="0"/>
          <a:chOff x="0" y="0"/>
          <a:chExt cx="0" cy="0"/>
        </a:xfrm>
      </p:grpSpPr>
      <p:sp>
        <p:nvSpPr>
          <p:cNvPr id="1003" name="Shape 1003"/>
          <p:cNvSpPr txBox="1"/>
          <p:nvPr>
            <p:ph type="title"/>
          </p:nvPr>
        </p:nvSpPr>
        <p:spPr>
          <a:xfrm>
            <a:off x="457200" y="685800"/>
            <a:ext cx="82296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Chemical Changes &amp; Energy</a:t>
            </a:r>
          </a:p>
        </p:txBody>
      </p:sp>
      <p:sp>
        <p:nvSpPr>
          <p:cNvPr id="1004" name="Shape 1004"/>
          <p:cNvSpPr txBox="1"/>
          <p:nvPr>
            <p:ph idx="1" type="body"/>
          </p:nvPr>
        </p:nvSpPr>
        <p:spPr>
          <a:xfrm>
            <a:off x="609600" y="2057400"/>
            <a:ext cx="7772400" cy="35052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Chemical reactions that give off heat energy are called </a:t>
            </a:r>
            <a:r>
              <a:rPr b="1" i="0" lang="en-US" sz="3200" u="none">
                <a:solidFill>
                  <a:srgbClr val="FF3399"/>
                </a:solidFill>
                <a:latin typeface="Arial"/>
                <a:ea typeface="Arial"/>
                <a:cs typeface="Arial"/>
                <a:sym typeface="Arial"/>
              </a:rPr>
              <a:t>exothermic</a:t>
            </a:r>
            <a:r>
              <a:rPr b="0" i="0" lang="en-US" sz="3200" u="none">
                <a:solidFill>
                  <a:srgbClr val="FF3399"/>
                </a:solidFill>
                <a:latin typeface="Arial"/>
                <a:ea typeface="Arial"/>
                <a:cs typeface="Arial"/>
                <a:sym typeface="Arial"/>
              </a:rPr>
              <a:t> </a:t>
            </a:r>
            <a:r>
              <a:rPr b="0" i="0" lang="en-US" sz="3200" u="none">
                <a:solidFill>
                  <a:schemeClr val="dk1"/>
                </a:solidFill>
                <a:latin typeface="Arial"/>
                <a:ea typeface="Arial"/>
                <a:cs typeface="Arial"/>
                <a:sym typeface="Arial"/>
              </a:rPr>
              <a:t>reactions.</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Chemical reactions that absorb heat energy are called </a:t>
            </a:r>
            <a:r>
              <a:rPr b="1" i="0" lang="en-US" sz="3200" u="none">
                <a:solidFill>
                  <a:srgbClr val="FF3399"/>
                </a:solidFill>
                <a:latin typeface="Arial"/>
                <a:ea typeface="Arial"/>
                <a:cs typeface="Arial"/>
                <a:sym typeface="Arial"/>
              </a:rPr>
              <a:t>endothermic</a:t>
            </a:r>
            <a:r>
              <a:rPr b="0" i="0" lang="en-US" sz="3200" u="none">
                <a:solidFill>
                  <a:schemeClr val="dk1"/>
                </a:solidFill>
                <a:latin typeface="Arial"/>
                <a:ea typeface="Arial"/>
                <a:cs typeface="Arial"/>
                <a:sym typeface="Arial"/>
              </a:rPr>
              <a:t> reactions.</a:t>
            </a:r>
          </a:p>
        </p:txBody>
      </p:sp>
      <p:pic>
        <p:nvPicPr>
          <p:cNvPr id="1005" name="Shape 1005"/>
          <p:cNvPicPr preferRelativeResize="0"/>
          <p:nvPr/>
        </p:nvPicPr>
        <p:blipFill rotWithShape="1">
          <a:blip r:embed="rId3">
            <a:alphaModFix/>
          </a:blip>
          <a:srcRect b="0" l="0" r="0" t="0"/>
          <a:stretch/>
        </p:blipFill>
        <p:spPr>
          <a:xfrm>
            <a:off x="2895600" y="3124200"/>
            <a:ext cx="393700" cy="368299"/>
          </a:xfrm>
          <a:prstGeom prst="rect">
            <a:avLst/>
          </a:prstGeom>
          <a:noFill/>
          <a:ln>
            <a:noFill/>
          </a:ln>
        </p:spPr>
      </p:pic>
      <p:pic>
        <p:nvPicPr>
          <p:cNvPr id="1006" name="Shape 1006"/>
          <p:cNvPicPr preferRelativeResize="0"/>
          <p:nvPr/>
        </p:nvPicPr>
        <p:blipFill rotWithShape="1">
          <a:blip r:embed="rId3">
            <a:alphaModFix/>
          </a:blip>
          <a:srcRect b="0" l="0" r="0" t="0"/>
          <a:stretch/>
        </p:blipFill>
        <p:spPr>
          <a:xfrm>
            <a:off x="2895600" y="4648200"/>
            <a:ext cx="393700" cy="368299"/>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05"/>
                                        </p:tgtEl>
                                        <p:attrNameLst>
                                          <p:attrName>style.visibility</p:attrName>
                                        </p:attrNameLst>
                                      </p:cBhvr>
                                      <p:to>
                                        <p:strVal val="visible"/>
                                      </p:to>
                                    </p:set>
                                    <p:animEffect filter="fade" transition="in">
                                      <p:cBhvr>
                                        <p:cTn dur="500"/>
                                        <p:tgtEl>
                                          <p:spTgt spid="10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6"/>
                                        </p:tgtEl>
                                        <p:attrNameLst>
                                          <p:attrName>style.visibility</p:attrName>
                                        </p:attrNameLst>
                                      </p:cBhvr>
                                      <p:to>
                                        <p:strVal val="visible"/>
                                      </p:to>
                                    </p:set>
                                    <p:animEffect filter="fade" transition="in">
                                      <p:cBhvr>
                                        <p:cTn dur="500"/>
                                        <p:tgtEl>
                                          <p:spTgt spid="10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1010" name="Shape 1010"/>
        <p:cNvGrpSpPr/>
        <p:nvPr/>
      </p:nvGrpSpPr>
      <p:grpSpPr>
        <a:xfrm>
          <a:off x="0" y="0"/>
          <a:ext cx="0" cy="0"/>
          <a:chOff x="0" y="0"/>
          <a:chExt cx="0" cy="0"/>
        </a:xfrm>
      </p:grpSpPr>
      <p:sp>
        <p:nvSpPr>
          <p:cNvPr id="1011" name="Shape 1011"/>
          <p:cNvSpPr txBox="1"/>
          <p:nvPr>
            <p:ph type="title"/>
          </p:nvPr>
        </p:nvSpPr>
        <p:spPr>
          <a:xfrm>
            <a:off x="457200" y="685800"/>
            <a:ext cx="82296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Chemical Changes &amp; Energy</a:t>
            </a:r>
          </a:p>
        </p:txBody>
      </p:sp>
      <p:sp>
        <p:nvSpPr>
          <p:cNvPr id="1012" name="Shape 1012"/>
          <p:cNvSpPr txBox="1"/>
          <p:nvPr>
            <p:ph idx="1" type="body"/>
          </p:nvPr>
        </p:nvSpPr>
        <p:spPr>
          <a:xfrm>
            <a:off x="609600" y="2057400"/>
            <a:ext cx="7772400" cy="35052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Freezing, condensation and deposition are exothermic.</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Melting, evaporation and sublimation are endothermic.</a:t>
            </a:r>
          </a:p>
        </p:txBody>
      </p:sp>
    </p:spTree>
  </p:cSld>
  <p:clrMapOvr>
    <a:masterClrMapping/>
  </p:clrMapOvr>
  <p:transition spd="med">
    <p:fade/>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1016" name="Shape 1016"/>
        <p:cNvGrpSpPr/>
        <p:nvPr/>
      </p:nvGrpSpPr>
      <p:grpSpPr>
        <a:xfrm>
          <a:off x="0" y="0"/>
          <a:ext cx="0" cy="0"/>
          <a:chOff x="0" y="0"/>
          <a:chExt cx="0" cy="0"/>
        </a:xfrm>
      </p:grpSpPr>
      <p:sp>
        <p:nvSpPr>
          <p:cNvPr id="1017" name="Shape 1017"/>
          <p:cNvSpPr txBox="1"/>
          <p:nvPr/>
        </p:nvSpPr>
        <p:spPr>
          <a:xfrm>
            <a:off x="2208211" y="0"/>
            <a:ext cx="3301999" cy="457200"/>
          </a:xfrm>
          <a:prstGeom prst="rect">
            <a:avLst/>
          </a:prstGeom>
          <a:noFill/>
          <a:ln>
            <a:noFill/>
          </a:ln>
          <a:effectLst>
            <a:outerShdw blurRad="63500" dir="2700000" dist="53880">
              <a:srgbClr val="000000"/>
            </a:outerShdw>
          </a:effectLst>
        </p:spPr>
        <p:txBody>
          <a:bodyPr anchorCtr="0" anchor="t" bIns="45700" lIns="91425" rIns="91425" tIns="45700">
            <a:noAutofit/>
          </a:bodyPr>
          <a:lstStyle/>
          <a:p>
            <a:pPr indent="0" lvl="0" marL="0" marR="0" rtl="0" algn="l">
              <a:lnSpc>
                <a:spcPct val="100000"/>
              </a:lnSpc>
              <a:spcBef>
                <a:spcPts val="0"/>
              </a:spcBef>
              <a:spcAft>
                <a:spcPts val="0"/>
              </a:spcAft>
              <a:buClr>
                <a:srgbClr val="ECCA22"/>
              </a:buClr>
              <a:buSzPct val="25000"/>
              <a:buFont typeface="Arial"/>
              <a:buNone/>
            </a:pPr>
            <a:r>
              <a:rPr b="0" i="0" lang="en-US" sz="2400" u="none">
                <a:solidFill>
                  <a:srgbClr val="ECCA22"/>
                </a:solidFill>
                <a:latin typeface="Arial"/>
                <a:ea typeface="Arial"/>
                <a:cs typeface="Arial"/>
                <a:sym typeface="Arial"/>
              </a:rPr>
              <a:t>Assessment Questions</a:t>
            </a:r>
          </a:p>
        </p:txBody>
      </p:sp>
      <p:sp>
        <p:nvSpPr>
          <p:cNvPr id="1018" name="Shape 1018"/>
          <p:cNvSpPr txBox="1"/>
          <p:nvPr/>
        </p:nvSpPr>
        <p:spPr>
          <a:xfrm>
            <a:off x="669925" y="2990850"/>
            <a:ext cx="755967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19" name="Shape 1019"/>
          <p:cNvSpPr txBox="1"/>
          <p:nvPr/>
        </p:nvSpPr>
        <p:spPr>
          <a:xfrm>
            <a:off x="533400" y="1570037"/>
            <a:ext cx="8001000" cy="10667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State whether the following are endothermic or exothermic processes.	</a:t>
            </a:r>
          </a:p>
        </p:txBody>
      </p:sp>
      <p:sp>
        <p:nvSpPr>
          <p:cNvPr id="1020" name="Shape 1020"/>
          <p:cNvSpPr txBox="1"/>
          <p:nvPr/>
        </p:nvSpPr>
        <p:spPr>
          <a:xfrm>
            <a:off x="1644650" y="752475"/>
            <a:ext cx="2054225"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ECCA22"/>
              </a:buClr>
              <a:buSzPct val="25000"/>
              <a:buFont typeface="Arial"/>
              <a:buNone/>
            </a:pPr>
            <a:r>
              <a:rPr b="1" i="0" lang="en-US" sz="3200" u="none">
                <a:solidFill>
                  <a:srgbClr val="ECCA22"/>
                </a:solidFill>
                <a:latin typeface="Arial"/>
                <a:ea typeface="Arial"/>
                <a:cs typeface="Arial"/>
                <a:sym typeface="Arial"/>
              </a:rPr>
              <a:t>Question </a:t>
            </a:r>
          </a:p>
        </p:txBody>
      </p:sp>
      <p:sp>
        <p:nvSpPr>
          <p:cNvPr id="1021" name="Shape 1021"/>
          <p:cNvSpPr txBox="1"/>
          <p:nvPr/>
        </p:nvSpPr>
        <p:spPr>
          <a:xfrm>
            <a:off x="533400" y="2971800"/>
            <a:ext cx="8001000" cy="579436"/>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1.  melting of ice		</a:t>
            </a:r>
          </a:p>
        </p:txBody>
      </p:sp>
      <p:sp>
        <p:nvSpPr>
          <p:cNvPr id="1022" name="Shape 1022"/>
          <p:cNvSpPr txBox="1"/>
          <p:nvPr/>
        </p:nvSpPr>
        <p:spPr>
          <a:xfrm>
            <a:off x="533400" y="4648200"/>
            <a:ext cx="8001000" cy="579436"/>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2.  combustion of gasoline	</a:t>
            </a:r>
          </a:p>
        </p:txBody>
      </p:sp>
      <p:sp>
        <p:nvSpPr>
          <p:cNvPr id="1023" name="Shape 1023"/>
          <p:cNvSpPr txBox="1"/>
          <p:nvPr/>
        </p:nvSpPr>
        <p:spPr>
          <a:xfrm>
            <a:off x="3352800" y="3657600"/>
            <a:ext cx="42671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AFD00"/>
              </a:buClr>
              <a:buSzPct val="25000"/>
              <a:buFont typeface="Arial"/>
              <a:buNone/>
            </a:pPr>
            <a:r>
              <a:rPr b="0" i="0" lang="en-US" sz="3200" u="none">
                <a:solidFill>
                  <a:srgbClr val="FAFD00"/>
                </a:solidFill>
                <a:latin typeface="Arial"/>
                <a:ea typeface="Arial"/>
                <a:cs typeface="Arial"/>
                <a:sym typeface="Arial"/>
              </a:rPr>
              <a:t>endothermic</a:t>
            </a:r>
          </a:p>
        </p:txBody>
      </p:sp>
      <p:sp>
        <p:nvSpPr>
          <p:cNvPr id="1024" name="Shape 1024"/>
          <p:cNvSpPr txBox="1"/>
          <p:nvPr/>
        </p:nvSpPr>
        <p:spPr>
          <a:xfrm>
            <a:off x="3352800" y="5257800"/>
            <a:ext cx="42671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AFD00"/>
              </a:buClr>
              <a:buSzPct val="25000"/>
              <a:buFont typeface="Arial"/>
              <a:buNone/>
            </a:pPr>
            <a:r>
              <a:rPr b="0" i="0" lang="en-US" sz="3200" u="none">
                <a:solidFill>
                  <a:srgbClr val="FAFD00"/>
                </a:solidFill>
                <a:latin typeface="Arial"/>
                <a:ea typeface="Arial"/>
                <a:cs typeface="Arial"/>
                <a:sym typeface="Arial"/>
              </a:rPr>
              <a:t>exothermic</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21"/>
                                        </p:tgtEl>
                                        <p:attrNameLst>
                                          <p:attrName>style.visibility</p:attrName>
                                        </p:attrNameLst>
                                      </p:cBhvr>
                                      <p:to>
                                        <p:strVal val="visible"/>
                                      </p:to>
                                    </p:set>
                                    <p:animEffect filter="fade" transition="in">
                                      <p:cBhvr>
                                        <p:cTn dur="500"/>
                                        <p:tgtEl>
                                          <p:spTgt spid="10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3"/>
                                        </p:tgtEl>
                                        <p:attrNameLst>
                                          <p:attrName>style.visibility</p:attrName>
                                        </p:attrNameLst>
                                      </p:cBhvr>
                                      <p:to>
                                        <p:strVal val="visible"/>
                                      </p:to>
                                    </p:set>
                                    <p:animEffect filter="fade" transition="in">
                                      <p:cBhvr>
                                        <p:cTn dur="1"/>
                                        <p:tgtEl>
                                          <p:spTgt spid="10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2"/>
                                        </p:tgtEl>
                                        <p:attrNameLst>
                                          <p:attrName>style.visibility</p:attrName>
                                        </p:attrNameLst>
                                      </p:cBhvr>
                                      <p:to>
                                        <p:strVal val="visible"/>
                                      </p:to>
                                    </p:set>
                                    <p:animEffect filter="fade" transition="in">
                                      <p:cBhvr>
                                        <p:cTn dur="500"/>
                                        <p:tgtEl>
                                          <p:spTgt spid="10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4"/>
                                        </p:tgtEl>
                                        <p:attrNameLst>
                                          <p:attrName>style.visibility</p:attrName>
                                        </p:attrNameLst>
                                      </p:cBhvr>
                                      <p:to>
                                        <p:strVal val="visible"/>
                                      </p:to>
                                    </p:set>
                                    <p:animEffect filter="fade" transition="in">
                                      <p:cBhvr>
                                        <p:cTn dur="1"/>
                                        <p:tgtEl>
                                          <p:spTgt spid="10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1028" name="Shape 1028"/>
        <p:cNvGrpSpPr/>
        <p:nvPr/>
      </p:nvGrpSpPr>
      <p:grpSpPr>
        <a:xfrm>
          <a:off x="0" y="0"/>
          <a:ext cx="0" cy="0"/>
          <a:chOff x="0" y="0"/>
          <a:chExt cx="0" cy="0"/>
        </a:xfrm>
      </p:grpSpPr>
      <p:sp>
        <p:nvSpPr>
          <p:cNvPr id="1029" name="Shape 1029"/>
          <p:cNvSpPr txBox="1"/>
          <p:nvPr/>
        </p:nvSpPr>
        <p:spPr>
          <a:xfrm>
            <a:off x="2208211" y="0"/>
            <a:ext cx="3301999" cy="457200"/>
          </a:xfrm>
          <a:prstGeom prst="rect">
            <a:avLst/>
          </a:prstGeom>
          <a:noFill/>
          <a:ln>
            <a:noFill/>
          </a:ln>
          <a:effectLst>
            <a:outerShdw blurRad="63500" dir="2700000" dist="53880">
              <a:srgbClr val="000000"/>
            </a:outerShdw>
          </a:effectLst>
        </p:spPr>
        <p:txBody>
          <a:bodyPr anchorCtr="0" anchor="t" bIns="45700" lIns="91425" rIns="91425" tIns="45700">
            <a:noAutofit/>
          </a:bodyPr>
          <a:lstStyle/>
          <a:p>
            <a:pPr indent="0" lvl="0" marL="0" marR="0" rtl="0" algn="l">
              <a:lnSpc>
                <a:spcPct val="100000"/>
              </a:lnSpc>
              <a:spcBef>
                <a:spcPts val="0"/>
              </a:spcBef>
              <a:spcAft>
                <a:spcPts val="0"/>
              </a:spcAft>
              <a:buClr>
                <a:srgbClr val="ECCA22"/>
              </a:buClr>
              <a:buSzPct val="25000"/>
              <a:buFont typeface="Arial"/>
              <a:buNone/>
            </a:pPr>
            <a:r>
              <a:rPr b="0" i="0" lang="en-US" sz="2400" u="none">
                <a:solidFill>
                  <a:srgbClr val="ECCA22"/>
                </a:solidFill>
                <a:latin typeface="Arial"/>
                <a:ea typeface="Arial"/>
                <a:cs typeface="Arial"/>
                <a:sym typeface="Arial"/>
              </a:rPr>
              <a:t>Assessment Questions</a:t>
            </a:r>
          </a:p>
        </p:txBody>
      </p:sp>
      <p:sp>
        <p:nvSpPr>
          <p:cNvPr id="1030" name="Shape 1030"/>
          <p:cNvSpPr txBox="1"/>
          <p:nvPr/>
        </p:nvSpPr>
        <p:spPr>
          <a:xfrm>
            <a:off x="669925" y="2990850"/>
            <a:ext cx="755967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31" name="Shape 1031"/>
          <p:cNvSpPr txBox="1"/>
          <p:nvPr/>
        </p:nvSpPr>
        <p:spPr>
          <a:xfrm>
            <a:off x="533400" y="838200"/>
            <a:ext cx="8001000" cy="10667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Endothermic or exothermic?</a:t>
            </a:r>
          </a:p>
          <a:p>
            <a:pPr indent="0" lvl="0" marL="0" marR="0" rtl="0" algn="l">
              <a:lnSpc>
                <a:spcPct val="100000"/>
              </a:lnSpc>
              <a:spcBef>
                <a:spcPts val="0"/>
              </a:spcBef>
              <a:spcAft>
                <a:spcPts val="0"/>
              </a:spcAft>
              <a:buNone/>
            </a:pPr>
            <a:r>
              <a:t/>
            </a:r>
            <a:endParaRPr b="0" i="0" sz="3200" u="none">
              <a:solidFill>
                <a:schemeClr val="dk1"/>
              </a:solidFill>
              <a:latin typeface="Arial"/>
              <a:ea typeface="Arial"/>
              <a:cs typeface="Arial"/>
              <a:sym typeface="Arial"/>
            </a:endParaRPr>
          </a:p>
        </p:txBody>
      </p:sp>
      <p:sp>
        <p:nvSpPr>
          <p:cNvPr id="1032" name="Shape 1032"/>
          <p:cNvSpPr txBox="1"/>
          <p:nvPr/>
        </p:nvSpPr>
        <p:spPr>
          <a:xfrm>
            <a:off x="533400" y="1676400"/>
            <a:ext cx="8001000" cy="579436"/>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3.  Natural gas is burned in a furnace.</a:t>
            </a:r>
          </a:p>
        </p:txBody>
      </p:sp>
      <p:sp>
        <p:nvSpPr>
          <p:cNvPr id="1033" name="Shape 1033"/>
          <p:cNvSpPr txBox="1"/>
          <p:nvPr/>
        </p:nvSpPr>
        <p:spPr>
          <a:xfrm>
            <a:off x="533400" y="3429000"/>
            <a:ext cx="8001000" cy="1554162"/>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4.  When solid potassium bromide is 	dissolved in water, the solution gets 	colder.  </a:t>
            </a:r>
          </a:p>
        </p:txBody>
      </p:sp>
      <p:sp>
        <p:nvSpPr>
          <p:cNvPr id="1034" name="Shape 1034"/>
          <p:cNvSpPr txBox="1"/>
          <p:nvPr/>
        </p:nvSpPr>
        <p:spPr>
          <a:xfrm>
            <a:off x="4343400" y="2438400"/>
            <a:ext cx="41148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AFD00"/>
              </a:buClr>
              <a:buSzPct val="25000"/>
              <a:buFont typeface="Arial"/>
              <a:buNone/>
            </a:pPr>
            <a:r>
              <a:rPr b="0" i="0" lang="en-US" sz="3200" u="none">
                <a:solidFill>
                  <a:srgbClr val="FAFD00"/>
                </a:solidFill>
                <a:latin typeface="Arial"/>
                <a:ea typeface="Arial"/>
                <a:cs typeface="Arial"/>
                <a:sym typeface="Arial"/>
              </a:rPr>
              <a:t>exothermic</a:t>
            </a:r>
          </a:p>
        </p:txBody>
      </p:sp>
      <p:sp>
        <p:nvSpPr>
          <p:cNvPr id="1035" name="Shape 1035"/>
          <p:cNvSpPr txBox="1"/>
          <p:nvPr/>
        </p:nvSpPr>
        <p:spPr>
          <a:xfrm>
            <a:off x="4343400" y="5029200"/>
            <a:ext cx="38099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AFD00"/>
              </a:buClr>
              <a:buSzPct val="25000"/>
              <a:buFont typeface="Arial"/>
              <a:buNone/>
            </a:pPr>
            <a:r>
              <a:rPr b="0" i="0" lang="en-US" sz="3200" u="none">
                <a:solidFill>
                  <a:srgbClr val="FAFD00"/>
                </a:solidFill>
                <a:latin typeface="Arial"/>
                <a:ea typeface="Arial"/>
                <a:cs typeface="Arial"/>
                <a:sym typeface="Arial"/>
              </a:rPr>
              <a:t>endothermic</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32"/>
                                        </p:tgtEl>
                                        <p:attrNameLst>
                                          <p:attrName>style.visibility</p:attrName>
                                        </p:attrNameLst>
                                      </p:cBhvr>
                                      <p:to>
                                        <p:strVal val="visible"/>
                                      </p:to>
                                    </p:set>
                                    <p:animEffect filter="fade" transition="in">
                                      <p:cBhvr>
                                        <p:cTn dur="500"/>
                                        <p:tgtEl>
                                          <p:spTgt spid="10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4"/>
                                        </p:tgtEl>
                                        <p:attrNameLst>
                                          <p:attrName>style.visibility</p:attrName>
                                        </p:attrNameLst>
                                      </p:cBhvr>
                                      <p:to>
                                        <p:strVal val="visible"/>
                                      </p:to>
                                    </p:set>
                                    <p:animEffect filter="fade" transition="in">
                                      <p:cBhvr>
                                        <p:cTn dur="1"/>
                                        <p:tgtEl>
                                          <p:spTgt spid="10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3"/>
                                        </p:tgtEl>
                                        <p:attrNameLst>
                                          <p:attrName>style.visibility</p:attrName>
                                        </p:attrNameLst>
                                      </p:cBhvr>
                                      <p:to>
                                        <p:strVal val="visible"/>
                                      </p:to>
                                    </p:set>
                                    <p:animEffect filter="fade" transition="in">
                                      <p:cBhvr>
                                        <p:cTn dur="500"/>
                                        <p:tgtEl>
                                          <p:spTgt spid="10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5"/>
                                        </p:tgtEl>
                                        <p:attrNameLst>
                                          <p:attrName>style.visibility</p:attrName>
                                        </p:attrNameLst>
                                      </p:cBhvr>
                                      <p:to>
                                        <p:strVal val="visible"/>
                                      </p:to>
                                    </p:set>
                                    <p:animEffect filter="fade" transition="in">
                                      <p:cBhvr>
                                        <p:cTn dur="1"/>
                                        <p:tgtEl>
                                          <p:spTgt spid="10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1039" name="Shape 1039"/>
        <p:cNvGrpSpPr/>
        <p:nvPr/>
      </p:nvGrpSpPr>
      <p:grpSpPr>
        <a:xfrm>
          <a:off x="0" y="0"/>
          <a:ext cx="0" cy="0"/>
          <a:chOff x="0" y="0"/>
          <a:chExt cx="0" cy="0"/>
        </a:xfrm>
      </p:grpSpPr>
      <p:sp>
        <p:nvSpPr>
          <p:cNvPr id="1040" name="Shape 1040"/>
          <p:cNvSpPr txBox="1"/>
          <p:nvPr/>
        </p:nvSpPr>
        <p:spPr>
          <a:xfrm>
            <a:off x="2208211" y="0"/>
            <a:ext cx="3301999" cy="457200"/>
          </a:xfrm>
          <a:prstGeom prst="rect">
            <a:avLst/>
          </a:prstGeom>
          <a:noFill/>
          <a:ln>
            <a:noFill/>
          </a:ln>
          <a:effectLst>
            <a:outerShdw blurRad="63500" dir="2700000" dist="53880">
              <a:srgbClr val="000000"/>
            </a:outerShdw>
          </a:effectLst>
        </p:spPr>
        <p:txBody>
          <a:bodyPr anchorCtr="0" anchor="t" bIns="45700" lIns="91425" rIns="91425" tIns="45700">
            <a:noAutofit/>
          </a:bodyPr>
          <a:lstStyle/>
          <a:p>
            <a:pPr indent="0" lvl="0" marL="0" marR="0" rtl="0" algn="l">
              <a:lnSpc>
                <a:spcPct val="100000"/>
              </a:lnSpc>
              <a:spcBef>
                <a:spcPts val="0"/>
              </a:spcBef>
              <a:spcAft>
                <a:spcPts val="0"/>
              </a:spcAft>
              <a:buClr>
                <a:srgbClr val="ECCA22"/>
              </a:buClr>
              <a:buSzPct val="25000"/>
              <a:buFont typeface="Arial"/>
              <a:buNone/>
            </a:pPr>
            <a:r>
              <a:rPr b="0" i="0" lang="en-US" sz="2400" u="none">
                <a:solidFill>
                  <a:srgbClr val="ECCA22"/>
                </a:solidFill>
                <a:latin typeface="Arial"/>
                <a:ea typeface="Arial"/>
                <a:cs typeface="Arial"/>
                <a:sym typeface="Arial"/>
              </a:rPr>
              <a:t>Assessment Questions</a:t>
            </a:r>
          </a:p>
        </p:txBody>
      </p:sp>
      <p:sp>
        <p:nvSpPr>
          <p:cNvPr id="1041" name="Shape 1041"/>
          <p:cNvSpPr txBox="1"/>
          <p:nvPr/>
        </p:nvSpPr>
        <p:spPr>
          <a:xfrm>
            <a:off x="669925" y="2990850"/>
            <a:ext cx="755967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42" name="Shape 1042"/>
          <p:cNvSpPr txBox="1"/>
          <p:nvPr/>
        </p:nvSpPr>
        <p:spPr>
          <a:xfrm>
            <a:off x="457200" y="914400"/>
            <a:ext cx="8001000" cy="579436"/>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Endothermic or exothermic?</a:t>
            </a:r>
          </a:p>
        </p:txBody>
      </p:sp>
      <p:sp>
        <p:nvSpPr>
          <p:cNvPr id="1043" name="Shape 1043"/>
          <p:cNvSpPr txBox="1"/>
          <p:nvPr/>
        </p:nvSpPr>
        <p:spPr>
          <a:xfrm>
            <a:off x="4038600" y="3505200"/>
            <a:ext cx="37338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AFD00"/>
              </a:buClr>
              <a:buSzPct val="25000"/>
              <a:buFont typeface="Arial"/>
              <a:buNone/>
            </a:pPr>
            <a:r>
              <a:rPr b="0" i="0" lang="en-US" sz="3200" u="none">
                <a:solidFill>
                  <a:srgbClr val="FAFD00"/>
                </a:solidFill>
                <a:latin typeface="Arial"/>
                <a:ea typeface="Arial"/>
                <a:cs typeface="Arial"/>
                <a:sym typeface="Arial"/>
              </a:rPr>
              <a:t>exothermic</a:t>
            </a:r>
          </a:p>
        </p:txBody>
      </p:sp>
      <p:sp>
        <p:nvSpPr>
          <p:cNvPr id="1044" name="Shape 1044"/>
          <p:cNvSpPr txBox="1"/>
          <p:nvPr/>
        </p:nvSpPr>
        <p:spPr>
          <a:xfrm>
            <a:off x="457200" y="1828800"/>
            <a:ext cx="8001000" cy="1554162"/>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5.  When concentrated sulfuric acid is 	added to water, the solution gets very 	hot.</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44"/>
                                        </p:tgtEl>
                                        <p:attrNameLst>
                                          <p:attrName>style.visibility</p:attrName>
                                        </p:attrNameLst>
                                      </p:cBhvr>
                                      <p:to>
                                        <p:strVal val="visible"/>
                                      </p:to>
                                    </p:set>
                                    <p:animEffect filter="fade" transition="in">
                                      <p:cBhvr>
                                        <p:cTn dur="500"/>
                                        <p:tgtEl>
                                          <p:spTgt spid="10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3"/>
                                        </p:tgtEl>
                                        <p:attrNameLst>
                                          <p:attrName>style.visibility</p:attrName>
                                        </p:attrNameLst>
                                      </p:cBhvr>
                                      <p:to>
                                        <p:strVal val="visible"/>
                                      </p:to>
                                    </p:set>
                                    <p:animEffect filter="fade" transition="in">
                                      <p:cBhvr>
                                        <p:cTn dur="1"/>
                                        <p:tgtEl>
                                          <p:spTgt spid="10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1048" name="Shape 1048"/>
        <p:cNvGrpSpPr/>
        <p:nvPr/>
      </p:nvGrpSpPr>
      <p:grpSpPr>
        <a:xfrm>
          <a:off x="0" y="0"/>
          <a:ext cx="0" cy="0"/>
          <a:chOff x="0" y="0"/>
          <a:chExt cx="0" cy="0"/>
        </a:xfrm>
      </p:grpSpPr>
      <p:sp>
        <p:nvSpPr>
          <p:cNvPr id="1049" name="Shape 1049"/>
          <p:cNvSpPr txBox="1"/>
          <p:nvPr>
            <p:ph type="title"/>
          </p:nvPr>
        </p:nvSpPr>
        <p:spPr>
          <a:xfrm>
            <a:off x="457200" y="762000"/>
            <a:ext cx="82296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rgbClr val="FF3399"/>
              </a:buClr>
              <a:buSzPct val="25000"/>
              <a:buFont typeface="Arial"/>
              <a:buNone/>
            </a:pPr>
            <a:r>
              <a:rPr b="1" i="0" lang="en-US" sz="4400" u="none" cap="none" strike="noStrike">
                <a:solidFill>
                  <a:srgbClr val="FF3399"/>
                </a:solidFill>
                <a:latin typeface="Arial"/>
                <a:ea typeface="Arial"/>
                <a:cs typeface="Arial"/>
                <a:sym typeface="Arial"/>
              </a:rPr>
              <a:t>Conservation of Energy</a:t>
            </a:r>
          </a:p>
        </p:txBody>
      </p:sp>
      <p:sp>
        <p:nvSpPr>
          <p:cNvPr id="1050" name="Shape 1050"/>
          <p:cNvSpPr txBox="1"/>
          <p:nvPr>
            <p:ph idx="1" type="body"/>
          </p:nvPr>
        </p:nvSpPr>
        <p:spPr>
          <a:xfrm>
            <a:off x="457200" y="2057400"/>
            <a:ext cx="8229600" cy="4530724"/>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Energy can be neither created nor destroyed in ordinary changes (not nuclear); it can only change form.</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239" name="Shape 239"/>
        <p:cNvGrpSpPr/>
        <p:nvPr/>
      </p:nvGrpSpPr>
      <p:grpSpPr>
        <a:xfrm>
          <a:off x="0" y="0"/>
          <a:ext cx="0" cy="0"/>
          <a:chOff x="0" y="0"/>
          <a:chExt cx="0" cy="0"/>
        </a:xfrm>
      </p:grpSpPr>
      <p:sp>
        <p:nvSpPr>
          <p:cNvPr id="240" name="Shape 240"/>
          <p:cNvSpPr txBox="1"/>
          <p:nvPr>
            <p:ph type="title"/>
          </p:nvPr>
        </p:nvSpPr>
        <p:spPr>
          <a:xfrm>
            <a:off x="457200" y="762000"/>
            <a:ext cx="8229600" cy="763586"/>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Scientific Method</a:t>
            </a:r>
          </a:p>
        </p:txBody>
      </p:sp>
      <p:sp>
        <p:nvSpPr>
          <p:cNvPr id="241" name="Shape 241"/>
          <p:cNvSpPr txBox="1"/>
          <p:nvPr>
            <p:ph idx="1" type="body"/>
          </p:nvPr>
        </p:nvSpPr>
        <p:spPr>
          <a:xfrm>
            <a:off x="457200" y="1905000"/>
            <a:ext cx="8229600" cy="4530724"/>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An </a:t>
            </a:r>
            <a:r>
              <a:rPr b="1" i="0" lang="en-US" sz="3200" u="none" cap="none" strike="noStrike">
                <a:solidFill>
                  <a:srgbClr val="FF3399"/>
                </a:solidFill>
                <a:latin typeface="Arial"/>
                <a:ea typeface="Arial"/>
                <a:cs typeface="Arial"/>
                <a:sym typeface="Arial"/>
              </a:rPr>
              <a:t>experiment</a:t>
            </a:r>
            <a:r>
              <a:rPr b="0" i="0" lang="en-US" sz="3200" u="none" cap="none" strike="noStrike">
                <a:solidFill>
                  <a:schemeClr val="dk1"/>
                </a:solidFill>
                <a:latin typeface="Arial"/>
                <a:ea typeface="Arial"/>
                <a:cs typeface="Arial"/>
                <a:sym typeface="Arial"/>
              </a:rPr>
              <a:t> is a set of controlled observations that test a hypothesis. </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The variable that is changed in an experiment is called the </a:t>
            </a:r>
            <a:r>
              <a:rPr b="1" i="0" lang="en-US" sz="3200" u="none" cap="none" strike="noStrike">
                <a:solidFill>
                  <a:srgbClr val="FF3399"/>
                </a:solidFill>
                <a:latin typeface="Arial"/>
                <a:ea typeface="Arial"/>
                <a:cs typeface="Arial"/>
                <a:sym typeface="Arial"/>
              </a:rPr>
              <a:t>independent variable</a:t>
            </a:r>
            <a:r>
              <a:rPr b="0" i="0" lang="en-US" sz="3200" u="none" cap="none" strike="noStrike">
                <a:solidFill>
                  <a:schemeClr val="dk1"/>
                </a:solidFill>
                <a:latin typeface="Arial"/>
                <a:ea typeface="Arial"/>
                <a:cs typeface="Arial"/>
                <a:sym typeface="Arial"/>
              </a:rPr>
              <a:t>.</a:t>
            </a:r>
            <a:r>
              <a:rPr b="1" i="0" lang="en-US" sz="3200" u="none" cap="none" strike="noStrike">
                <a:solidFill>
                  <a:schemeClr val="dk1"/>
                </a:solidFill>
                <a:latin typeface="Arial"/>
                <a:ea typeface="Arial"/>
                <a:cs typeface="Arial"/>
                <a:sym typeface="Arial"/>
              </a:rPr>
              <a:t> </a:t>
            </a:r>
          </a:p>
        </p:txBody>
      </p:sp>
      <p:pic>
        <p:nvPicPr>
          <p:cNvPr id="242" name="Shape 242"/>
          <p:cNvPicPr preferRelativeResize="0"/>
          <p:nvPr/>
        </p:nvPicPr>
        <p:blipFill rotWithShape="1">
          <a:blip r:embed="rId3">
            <a:alphaModFix/>
          </a:blip>
          <a:srcRect b="0" l="0" r="0" t="0"/>
          <a:stretch/>
        </p:blipFill>
        <p:spPr>
          <a:xfrm>
            <a:off x="7315200" y="2514600"/>
            <a:ext cx="393700" cy="368299"/>
          </a:xfrm>
          <a:prstGeom prst="rect">
            <a:avLst/>
          </a:prstGeom>
          <a:noFill/>
          <a:ln>
            <a:noFill/>
          </a:ln>
        </p:spPr>
      </p:pic>
      <p:pic>
        <p:nvPicPr>
          <p:cNvPr id="243" name="Shape 243"/>
          <p:cNvPicPr preferRelativeResize="0"/>
          <p:nvPr/>
        </p:nvPicPr>
        <p:blipFill rotWithShape="1">
          <a:blip r:embed="rId3">
            <a:alphaModFix/>
          </a:blip>
          <a:srcRect b="0" l="0" r="0" t="0"/>
          <a:stretch/>
        </p:blipFill>
        <p:spPr>
          <a:xfrm>
            <a:off x="2667000" y="4038600"/>
            <a:ext cx="393700" cy="368299"/>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000077"/>
            </a:gs>
          </a:gsLst>
          <a:lin ang="13500000" scaled="0"/>
        </a:gradFill>
      </p:bgPr>
    </p:bg>
    <p:spTree>
      <p:nvGrpSpPr>
        <p:cNvPr id="247" name="Shape 247"/>
        <p:cNvGrpSpPr/>
        <p:nvPr/>
      </p:nvGrpSpPr>
      <p:grpSpPr>
        <a:xfrm>
          <a:off x="0" y="0"/>
          <a:ext cx="0" cy="0"/>
          <a:chOff x="0" y="0"/>
          <a:chExt cx="0" cy="0"/>
        </a:xfrm>
      </p:grpSpPr>
      <p:sp>
        <p:nvSpPr>
          <p:cNvPr id="248" name="Shape 248"/>
          <p:cNvSpPr txBox="1"/>
          <p:nvPr>
            <p:ph type="title"/>
          </p:nvPr>
        </p:nvSpPr>
        <p:spPr>
          <a:xfrm>
            <a:off x="457200" y="762000"/>
            <a:ext cx="8229600" cy="763586"/>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Scientific Method</a:t>
            </a:r>
          </a:p>
        </p:txBody>
      </p:sp>
      <p:sp>
        <p:nvSpPr>
          <p:cNvPr id="249" name="Shape 249"/>
          <p:cNvSpPr txBox="1"/>
          <p:nvPr>
            <p:ph idx="1" type="body"/>
          </p:nvPr>
        </p:nvSpPr>
        <p:spPr>
          <a:xfrm>
            <a:off x="457200" y="1905000"/>
            <a:ext cx="8229600" cy="4530724"/>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The variable that you watch to see how it changes as a result of your changes to the independent variable is called the </a:t>
            </a:r>
            <a:r>
              <a:rPr b="1" i="0" lang="en-US" sz="3200" u="none" cap="none" strike="noStrike">
                <a:solidFill>
                  <a:srgbClr val="FF3399"/>
                </a:solidFill>
                <a:latin typeface="Arial"/>
                <a:ea typeface="Arial"/>
                <a:cs typeface="Arial"/>
                <a:sym typeface="Arial"/>
              </a:rPr>
              <a:t>dependent variable</a:t>
            </a:r>
            <a:r>
              <a:rPr b="1" i="0" lang="en-US" sz="3200" u="none" cap="none" strike="noStrike">
                <a:solidFill>
                  <a:schemeClr val="dk1"/>
                </a:solidFill>
                <a:latin typeface="Arial"/>
                <a:ea typeface="Arial"/>
                <a:cs typeface="Arial"/>
                <a:sym typeface="Arial"/>
              </a:rPr>
              <a:t>.</a:t>
            </a:r>
          </a:p>
          <a:p>
            <a:pPr indent="-342900" lvl="0" marL="342900" marR="0" rtl="0" algn="l">
              <a:lnSpc>
                <a:spcPct val="100000"/>
              </a:lnSpc>
              <a:spcBef>
                <a:spcPts val="640"/>
              </a:spcBef>
              <a:spcAft>
                <a:spcPts val="0"/>
              </a:spcAft>
              <a:buClr>
                <a:schemeClr val="dk1"/>
              </a:buClr>
              <a:buSzPct val="100000"/>
              <a:buFont typeface="Arial"/>
              <a:buNone/>
            </a:pPr>
            <a:r>
              <a:t/>
            </a:r>
            <a:endParaRPr b="1" i="0" sz="3200" u="none">
              <a:solidFill>
                <a:schemeClr val="dk1"/>
              </a:solidFill>
              <a:latin typeface="Arial"/>
              <a:ea typeface="Arial"/>
              <a:cs typeface="Arial"/>
              <a:sym typeface="Arial"/>
            </a:endParaRPr>
          </a:p>
        </p:txBody>
      </p:sp>
      <p:pic>
        <p:nvPicPr>
          <p:cNvPr id="250" name="Shape 250"/>
          <p:cNvPicPr preferRelativeResize="0"/>
          <p:nvPr/>
        </p:nvPicPr>
        <p:blipFill rotWithShape="1">
          <a:blip r:embed="rId3">
            <a:alphaModFix/>
          </a:blip>
          <a:srcRect b="0" l="0" r="0" t="0"/>
          <a:stretch/>
        </p:blipFill>
        <p:spPr>
          <a:xfrm>
            <a:off x="4876800" y="3505200"/>
            <a:ext cx="393700" cy="368299"/>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Beam">
  <a:themeElements>
    <a:clrScheme name="Beam">
      <a:dk1>
        <a:srgbClr val="FFFFFF"/>
      </a:dk1>
      <a:lt1>
        <a:srgbClr val="000099"/>
      </a:lt1>
      <a:dk2>
        <a:srgbClr val="FFFFFF"/>
      </a:dk2>
      <a:lt2>
        <a:srgbClr val="000080"/>
      </a:lt2>
      <a:accent1>
        <a:srgbClr val="3366FF"/>
      </a:accent1>
      <a:accent2>
        <a:srgbClr val="7B46D0"/>
      </a:accent2>
      <a:accent3>
        <a:srgbClr val="000099"/>
      </a:accent3>
      <a:accent4>
        <a:srgbClr val="3366FF"/>
      </a:accent4>
      <a:accent5>
        <a:srgbClr val="7B46D0"/>
      </a:accent5>
      <a:accent6>
        <a:srgbClr val="000099"/>
      </a:accent6>
      <a:hlink>
        <a:srgbClr val="86D1EC"/>
      </a:hlink>
      <a:folHlink>
        <a:srgbClr val="45C9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